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tags/tag2.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444" r:id="rId2"/>
    <p:sldId id="400" r:id="rId3"/>
    <p:sldId id="401" r:id="rId4"/>
    <p:sldId id="370" r:id="rId5"/>
    <p:sldId id="368" r:id="rId6"/>
    <p:sldId id="366" r:id="rId7"/>
    <p:sldId id="262" r:id="rId8"/>
    <p:sldId id="414" r:id="rId9"/>
    <p:sldId id="415" r:id="rId10"/>
    <p:sldId id="416" r:id="rId11"/>
    <p:sldId id="418" r:id="rId12"/>
    <p:sldId id="436" r:id="rId13"/>
    <p:sldId id="443" r:id="rId14"/>
    <p:sldId id="442" r:id="rId15"/>
    <p:sldId id="408" r:id="rId16"/>
    <p:sldId id="417" r:id="rId17"/>
    <p:sldId id="419" r:id="rId18"/>
    <p:sldId id="420" r:id="rId19"/>
    <p:sldId id="425" r:id="rId20"/>
    <p:sldId id="424" r:id="rId21"/>
    <p:sldId id="430" r:id="rId22"/>
    <p:sldId id="431" r:id="rId23"/>
    <p:sldId id="422" r:id="rId24"/>
    <p:sldId id="423" r:id="rId25"/>
    <p:sldId id="427" r:id="rId26"/>
    <p:sldId id="426" r:id="rId27"/>
    <p:sldId id="409" r:id="rId28"/>
    <p:sldId id="410" r:id="rId29"/>
    <p:sldId id="411" r:id="rId30"/>
    <p:sldId id="438" r:id="rId31"/>
    <p:sldId id="278" r:id="rId32"/>
    <p:sldId id="440" r:id="rId33"/>
    <p:sldId id="279" r:id="rId34"/>
    <p:sldId id="280" r:id="rId35"/>
    <p:sldId id="441" r:id="rId36"/>
    <p:sldId id="429" r:id="rId37"/>
    <p:sldId id="445" r:id="rId38"/>
    <p:sldId id="446" r:id="rId39"/>
    <p:sldId id="447" r:id="rId40"/>
    <p:sldId id="448" r:id="rId41"/>
    <p:sldId id="449" r:id="rId42"/>
    <p:sldId id="450" r:id="rId43"/>
    <p:sldId id="451" r:id="rId44"/>
    <p:sldId id="452" r:id="rId45"/>
    <p:sldId id="453" r:id="rId46"/>
    <p:sldId id="454" r:id="rId47"/>
    <p:sldId id="455" r:id="rId48"/>
    <p:sldId id="456" r:id="rId49"/>
    <p:sldId id="457" r:id="rId50"/>
    <p:sldId id="458" r:id="rId51"/>
    <p:sldId id="459" r:id="rId52"/>
    <p:sldId id="460" r:id="rId53"/>
    <p:sldId id="461" r:id="rId54"/>
    <p:sldId id="462" r:id="rId55"/>
    <p:sldId id="463" r:id="rId56"/>
    <p:sldId id="464" r:id="rId57"/>
    <p:sldId id="465" r:id="rId58"/>
    <p:sldId id="466" r:id="rId59"/>
    <p:sldId id="467" r:id="rId60"/>
    <p:sldId id="468" r:id="rId61"/>
    <p:sldId id="470" r:id="rId62"/>
    <p:sldId id="471" r:id="rId63"/>
    <p:sldId id="472" r:id="rId64"/>
    <p:sldId id="473" r:id="rId65"/>
    <p:sldId id="474" r:id="rId66"/>
    <p:sldId id="475" r:id="rId67"/>
    <p:sldId id="476" r:id="rId68"/>
    <p:sldId id="491" r:id="rId69"/>
    <p:sldId id="478" r:id="rId70"/>
    <p:sldId id="479" r:id="rId71"/>
    <p:sldId id="480" r:id="rId72"/>
    <p:sldId id="481" r:id="rId73"/>
    <p:sldId id="482" r:id="rId74"/>
    <p:sldId id="492" r:id="rId75"/>
    <p:sldId id="484" r:id="rId76"/>
    <p:sldId id="485" r:id="rId77"/>
    <p:sldId id="486" r:id="rId78"/>
    <p:sldId id="487" r:id="rId79"/>
    <p:sldId id="488" r:id="rId80"/>
    <p:sldId id="489" r:id="rId81"/>
    <p:sldId id="490" r:id="rId82"/>
    <p:sldId id="469"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09">
          <p15:clr>
            <a:srgbClr val="A4A3A4"/>
          </p15:clr>
        </p15:guide>
        <p15:guide id="3" orient="horz" pos="1412">
          <p15:clr>
            <a:srgbClr val="A4A3A4"/>
          </p15:clr>
        </p15:guide>
        <p15:guide id="4" orient="horz" pos="3131">
          <p15:clr>
            <a:srgbClr val="A4A3A4"/>
          </p15:clr>
        </p15:guide>
        <p15:guide id="5" pos="2880">
          <p15:clr>
            <a:srgbClr val="A4A3A4"/>
          </p15:clr>
        </p15:guide>
        <p15:guide id="6" pos="370">
          <p15:clr>
            <a:srgbClr val="A4A3A4"/>
          </p15:clr>
        </p15:guide>
        <p15:guide id="7" pos="525">
          <p15:clr>
            <a:srgbClr val="A4A3A4"/>
          </p15:clr>
        </p15:guide>
        <p15:guide id="8" pos="955">
          <p15:clr>
            <a:srgbClr val="A4A3A4"/>
          </p15:clr>
        </p15:guide>
        <p15:guide id="9" pos="56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376A"/>
    <a:srgbClr val="6A1929"/>
    <a:srgbClr val="FFFFFF"/>
    <a:srgbClr val="8EB4E3"/>
    <a:srgbClr val="31859C"/>
    <a:srgbClr val="376092"/>
    <a:srgbClr val="30A68D"/>
    <a:srgbClr val="6633D9"/>
    <a:srgbClr val="EDEAF0"/>
    <a:srgbClr val="E0DB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99316" autoAdjust="0"/>
  </p:normalViewPr>
  <p:slideViewPr>
    <p:cSldViewPr snapToGrid="0">
      <p:cViewPr varScale="1">
        <p:scale>
          <a:sx n="74" d="100"/>
          <a:sy n="74" d="100"/>
        </p:scale>
        <p:origin x="1086" y="66"/>
      </p:cViewPr>
      <p:guideLst>
        <p:guide orient="horz" pos="2160"/>
        <p:guide orient="horz" pos="4009"/>
        <p:guide orient="horz" pos="1412"/>
        <p:guide orient="horz" pos="3131"/>
        <p:guide pos="2880"/>
        <p:guide pos="370"/>
        <p:guide pos="525"/>
        <p:guide pos="955"/>
        <p:guide pos="5606"/>
      </p:guideLst>
    </p:cSldViewPr>
  </p:slideViewPr>
  <p:notesTextViewPr>
    <p:cViewPr>
      <p:scale>
        <a:sx n="100" d="100"/>
        <a:sy n="100" d="100"/>
      </p:scale>
      <p:origin x="0" y="0"/>
    </p:cViewPr>
  </p:notesTextViewPr>
  <p:sorterViewPr>
    <p:cViewPr>
      <p:scale>
        <a:sx n="150" d="100"/>
        <a:sy n="150" d="100"/>
      </p:scale>
      <p:origin x="0" y="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46722238899"/>
          <c:y val="5.0498117083190699E-2"/>
          <c:w val="0.85149710208511398"/>
          <c:h val="0.78033493095971596"/>
        </c:manualLayout>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rgbClr val="5F376A"/>
              </a:solidFill>
              <a:ln>
                <a:solidFill>
                  <a:schemeClr val="tx1"/>
                </a:solidFill>
              </a:ln>
            </c:spPr>
          </c:dPt>
          <c:dPt>
            <c:idx val="1"/>
            <c:invertIfNegative val="0"/>
            <c:bubble3D val="0"/>
            <c:spPr>
              <a:solidFill>
                <a:srgbClr val="8EB4E3"/>
              </a:solidFill>
              <a:ln>
                <a:solidFill>
                  <a:schemeClr val="tx1"/>
                </a:solidFill>
              </a:ln>
            </c:spPr>
          </c:dPt>
          <c:dPt>
            <c:idx val="2"/>
            <c:invertIfNegative val="0"/>
            <c:bubble3D val="0"/>
            <c:spPr>
              <a:solidFill>
                <a:srgbClr val="CC9933"/>
              </a:solidFill>
              <a:ln>
                <a:solidFill>
                  <a:schemeClr val="tx1"/>
                </a:solidFill>
              </a:ln>
            </c:spPr>
          </c:dPt>
          <c:dPt>
            <c:idx val="3"/>
            <c:invertIfNegative val="0"/>
            <c:bubble3D val="0"/>
            <c:spPr>
              <a:solidFill>
                <a:srgbClr val="82006C"/>
              </a:solidFill>
              <a:ln>
                <a:solidFill>
                  <a:schemeClr val="tx1"/>
                </a:solidFill>
              </a:ln>
            </c:spPr>
          </c:dPt>
          <c:dPt>
            <c:idx val="4"/>
            <c:invertIfNegative val="0"/>
            <c:bubble3D val="0"/>
            <c:spPr>
              <a:solidFill>
                <a:srgbClr val="9571E5"/>
              </a:solidFill>
              <a:ln>
                <a:solidFill>
                  <a:schemeClr val="tx1"/>
                </a:solidFill>
              </a:ln>
            </c:spPr>
          </c:dPt>
          <c:dPt>
            <c:idx val="5"/>
            <c:invertIfNegative val="0"/>
            <c:bubble3D val="0"/>
            <c:spPr>
              <a:solidFill>
                <a:schemeClr val="bg1">
                  <a:lumMod val="85000"/>
                </a:schemeClr>
              </a:solidFill>
              <a:ln>
                <a:solidFill>
                  <a:schemeClr val="tx1"/>
                </a:solidFill>
              </a:ln>
            </c:spPr>
          </c:dPt>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Pseudomonas spp.</c:v>
                </c:pt>
                <c:pt idx="1">
                  <c:v>E. coli</c:v>
                </c:pt>
                <c:pt idx="2">
                  <c:v>Klebsiella spp.</c:v>
                </c:pt>
                <c:pt idx="3">
                  <c:v>Acinetobacter spp.</c:v>
                </c:pt>
                <c:pt idx="4">
                  <c:v>Enterobacter spp.</c:v>
                </c:pt>
                <c:pt idx="5">
                  <c:v>Other</c:v>
                </c:pt>
              </c:strCache>
            </c:strRef>
          </c:cat>
          <c:val>
            <c:numRef>
              <c:f>Sheet1!$B$2:$B$7</c:f>
              <c:numCache>
                <c:formatCode>General</c:formatCode>
                <c:ptCount val="6"/>
                <c:pt idx="0">
                  <c:v>31</c:v>
                </c:pt>
                <c:pt idx="1">
                  <c:v>26</c:v>
                </c:pt>
                <c:pt idx="2">
                  <c:v>20</c:v>
                </c:pt>
                <c:pt idx="3">
                  <c:v>14</c:v>
                </c:pt>
                <c:pt idx="4">
                  <c:v>11</c:v>
                </c:pt>
                <c:pt idx="5">
                  <c:v>27</c:v>
                </c:pt>
              </c:numCache>
            </c:numRef>
          </c:val>
        </c:ser>
        <c:dLbls>
          <c:showLegendKey val="0"/>
          <c:showVal val="0"/>
          <c:showCatName val="0"/>
          <c:showSerName val="0"/>
          <c:showPercent val="0"/>
          <c:showBubbleSize val="0"/>
        </c:dLbls>
        <c:gapWidth val="150"/>
        <c:axId val="165989120"/>
        <c:axId val="165988336"/>
      </c:barChart>
      <c:catAx>
        <c:axId val="165989120"/>
        <c:scaling>
          <c:orientation val="minMax"/>
        </c:scaling>
        <c:delete val="0"/>
        <c:axPos val="b"/>
        <c:numFmt formatCode="General" sourceLinked="0"/>
        <c:majorTickMark val="out"/>
        <c:minorTickMark val="none"/>
        <c:tickLblPos val="none"/>
        <c:txPr>
          <a:bodyPr/>
          <a:lstStyle/>
          <a:p>
            <a:pPr>
              <a:defRPr sz="1400" b="0" i="1"/>
            </a:pPr>
            <a:endParaRPr lang="en-US"/>
          </a:p>
        </c:txPr>
        <c:crossAx val="165988336"/>
        <c:crosses val="autoZero"/>
        <c:auto val="1"/>
        <c:lblAlgn val="ctr"/>
        <c:lblOffset val="100"/>
        <c:noMultiLvlLbl val="0"/>
      </c:catAx>
      <c:valAx>
        <c:axId val="165988336"/>
        <c:scaling>
          <c:orientation val="minMax"/>
        </c:scaling>
        <c:delete val="0"/>
        <c:axPos val="l"/>
        <c:majorGridlines>
          <c:spPr>
            <a:ln>
              <a:noFill/>
            </a:ln>
          </c:spPr>
        </c:majorGridlines>
        <c:title>
          <c:tx>
            <c:rich>
              <a:bodyPr rot="-5400000" vert="horz"/>
              <a:lstStyle/>
              <a:p>
                <a:pPr>
                  <a:defRPr/>
                </a:pPr>
                <a:r>
                  <a:rPr lang="en-US" sz="1600" dirty="0" smtClean="0"/>
                  <a:t>Gram-negative</a:t>
                </a:r>
                <a:r>
                  <a:rPr lang="en-US" sz="1600" baseline="0" dirty="0" smtClean="0"/>
                  <a:t> isolates</a:t>
                </a:r>
                <a:r>
                  <a:rPr lang="en-US" sz="1600" dirty="0" smtClean="0"/>
                  <a:t> (%)</a:t>
                </a:r>
                <a:endParaRPr lang="en-US" sz="1600" dirty="0"/>
              </a:p>
            </c:rich>
          </c:tx>
          <c:layout>
            <c:manualLayout>
              <c:xMode val="edge"/>
              <c:yMode val="edge"/>
              <c:x val="2.39021405315538E-2"/>
              <c:y val="0.103550724637681"/>
            </c:manualLayout>
          </c:layout>
          <c:overlay val="0"/>
        </c:title>
        <c:numFmt formatCode="General" sourceLinked="1"/>
        <c:majorTickMark val="out"/>
        <c:minorTickMark val="none"/>
        <c:tickLblPos val="nextTo"/>
        <c:txPr>
          <a:bodyPr/>
          <a:lstStyle/>
          <a:p>
            <a:pPr>
              <a:defRPr sz="1600" b="0"/>
            </a:pPr>
            <a:endParaRPr lang="en-US"/>
          </a:p>
        </c:txPr>
        <c:crossAx val="165989120"/>
        <c:crosses val="autoZero"/>
        <c:crossBetween val="between"/>
      </c:valAx>
    </c:plotArea>
    <c:plotVisOnly val="1"/>
    <c:dispBlanksAs val="gap"/>
    <c:showDLblsOverMax val="0"/>
  </c:chart>
  <c:txPr>
    <a:bodyPr/>
    <a:lstStyle/>
    <a:p>
      <a:pPr>
        <a:defRPr sz="1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Sheet1!$A$3</c:f>
              <c:strCache>
                <c:ptCount val="1"/>
                <c:pt idx="0">
                  <c:v>ESBL-phenotype K. pneumoniae</c:v>
                </c:pt>
              </c:strCache>
            </c:strRef>
          </c:tx>
          <c:marker>
            <c:symbol val="none"/>
          </c:marker>
          <c:cat>
            <c:numRef>
              <c:f>Sheet1!$B$2:$H$2</c:f>
              <c:numCache>
                <c:formatCode>General</c:formatCode>
                <c:ptCount val="7"/>
                <c:pt idx="0">
                  <c:v>2006</c:v>
                </c:pt>
                <c:pt idx="1">
                  <c:v>2007</c:v>
                </c:pt>
                <c:pt idx="2">
                  <c:v>2008</c:v>
                </c:pt>
                <c:pt idx="3">
                  <c:v>2009</c:v>
                </c:pt>
                <c:pt idx="4">
                  <c:v>2010</c:v>
                </c:pt>
                <c:pt idx="5">
                  <c:v>2011</c:v>
                </c:pt>
                <c:pt idx="6">
                  <c:v>2012</c:v>
                </c:pt>
              </c:numCache>
            </c:numRef>
          </c:cat>
          <c:val>
            <c:numRef>
              <c:f>Sheet1!$B$3:$H$3</c:f>
              <c:numCache>
                <c:formatCode>0.0%</c:formatCode>
                <c:ptCount val="7"/>
                <c:pt idx="0">
                  <c:v>9.0999999999999998E-2</c:v>
                </c:pt>
                <c:pt idx="1">
                  <c:v>0.12</c:v>
                </c:pt>
                <c:pt idx="2">
                  <c:v>0.14599999999999999</c:v>
                </c:pt>
                <c:pt idx="3">
                  <c:v>0.13800000000000001</c:v>
                </c:pt>
                <c:pt idx="4">
                  <c:v>0.14799999999999999</c:v>
                </c:pt>
                <c:pt idx="5">
                  <c:v>0.183</c:v>
                </c:pt>
                <c:pt idx="6">
                  <c:v>0.20399999999999999</c:v>
                </c:pt>
              </c:numCache>
            </c:numRef>
          </c:val>
          <c:smooth val="0"/>
        </c:ser>
        <c:ser>
          <c:idx val="1"/>
          <c:order val="1"/>
          <c:tx>
            <c:strRef>
              <c:f>Sheet1!$A$4</c:f>
              <c:strCache>
                <c:ptCount val="1"/>
                <c:pt idx="0">
                  <c:v>ESBL-phenotype E. coli</c:v>
                </c:pt>
              </c:strCache>
            </c:strRef>
          </c:tx>
          <c:marker>
            <c:symbol val="none"/>
          </c:marker>
          <c:cat>
            <c:numRef>
              <c:f>Sheet1!$B$2:$H$2</c:f>
              <c:numCache>
                <c:formatCode>General</c:formatCode>
                <c:ptCount val="7"/>
                <c:pt idx="0">
                  <c:v>2006</c:v>
                </c:pt>
                <c:pt idx="1">
                  <c:v>2007</c:v>
                </c:pt>
                <c:pt idx="2">
                  <c:v>2008</c:v>
                </c:pt>
                <c:pt idx="3">
                  <c:v>2009</c:v>
                </c:pt>
                <c:pt idx="4">
                  <c:v>2010</c:v>
                </c:pt>
                <c:pt idx="5">
                  <c:v>2011</c:v>
                </c:pt>
                <c:pt idx="6">
                  <c:v>2012</c:v>
                </c:pt>
              </c:numCache>
            </c:numRef>
          </c:cat>
          <c:val>
            <c:numRef>
              <c:f>Sheet1!$B$4:$H$4</c:f>
              <c:numCache>
                <c:formatCode>0.0%</c:formatCode>
                <c:ptCount val="7"/>
                <c:pt idx="0">
                  <c:v>5.8000000000000003E-2</c:v>
                </c:pt>
                <c:pt idx="1">
                  <c:v>5.6000000000000001E-2</c:v>
                </c:pt>
                <c:pt idx="2">
                  <c:v>6.8000000000000005E-2</c:v>
                </c:pt>
                <c:pt idx="3">
                  <c:v>0.104</c:v>
                </c:pt>
                <c:pt idx="4">
                  <c:v>0.1</c:v>
                </c:pt>
                <c:pt idx="5">
                  <c:v>0.125</c:v>
                </c:pt>
                <c:pt idx="6">
                  <c:v>0.111</c:v>
                </c:pt>
              </c:numCache>
            </c:numRef>
          </c:val>
          <c:smooth val="0"/>
        </c:ser>
        <c:ser>
          <c:idx val="2"/>
          <c:order val="2"/>
          <c:tx>
            <c:strRef>
              <c:f>Sheet1!$A$5</c:f>
              <c:strCache>
                <c:ptCount val="1"/>
                <c:pt idx="0">
                  <c:v>MDR Enterobacteriaceae</c:v>
                </c:pt>
              </c:strCache>
            </c:strRef>
          </c:tx>
          <c:marker>
            <c:symbol val="none"/>
          </c:marker>
          <c:cat>
            <c:numRef>
              <c:f>Sheet1!$B$2:$H$2</c:f>
              <c:numCache>
                <c:formatCode>General</c:formatCode>
                <c:ptCount val="7"/>
                <c:pt idx="0">
                  <c:v>2006</c:v>
                </c:pt>
                <c:pt idx="1">
                  <c:v>2007</c:v>
                </c:pt>
                <c:pt idx="2">
                  <c:v>2008</c:v>
                </c:pt>
                <c:pt idx="3">
                  <c:v>2009</c:v>
                </c:pt>
                <c:pt idx="4">
                  <c:v>2010</c:v>
                </c:pt>
                <c:pt idx="5">
                  <c:v>2011</c:v>
                </c:pt>
                <c:pt idx="6">
                  <c:v>2012</c:v>
                </c:pt>
              </c:numCache>
            </c:numRef>
          </c:cat>
          <c:val>
            <c:numRef>
              <c:f>Sheet1!$B$5:$H$5</c:f>
              <c:numCache>
                <c:formatCode>0.0%</c:formatCode>
                <c:ptCount val="7"/>
                <c:pt idx="0">
                  <c:v>4.3999999999999997E-2</c:v>
                </c:pt>
                <c:pt idx="1">
                  <c:v>5.8000000000000003E-2</c:v>
                </c:pt>
                <c:pt idx="2">
                  <c:v>6.0999999999999999E-2</c:v>
                </c:pt>
                <c:pt idx="3">
                  <c:v>6.5000000000000002E-2</c:v>
                </c:pt>
                <c:pt idx="4">
                  <c:v>6.4000000000000001E-2</c:v>
                </c:pt>
                <c:pt idx="5">
                  <c:v>7.3999999999999996E-2</c:v>
                </c:pt>
                <c:pt idx="6">
                  <c:v>8.5000000000000006E-2</c:v>
                </c:pt>
              </c:numCache>
            </c:numRef>
          </c:val>
          <c:smooth val="0"/>
        </c:ser>
        <c:ser>
          <c:idx val="3"/>
          <c:order val="3"/>
          <c:tx>
            <c:strRef>
              <c:f>Sheet1!$A$6</c:f>
              <c:strCache>
                <c:ptCount val="1"/>
                <c:pt idx="0">
                  <c:v>Meropenem-nonsusceptible K. pneumoniae</c:v>
                </c:pt>
              </c:strCache>
            </c:strRef>
          </c:tx>
          <c:marker>
            <c:symbol val="none"/>
          </c:marker>
          <c:cat>
            <c:numRef>
              <c:f>Sheet1!$B$2:$H$2</c:f>
              <c:numCache>
                <c:formatCode>General</c:formatCode>
                <c:ptCount val="7"/>
                <c:pt idx="0">
                  <c:v>2006</c:v>
                </c:pt>
                <c:pt idx="1">
                  <c:v>2007</c:v>
                </c:pt>
                <c:pt idx="2">
                  <c:v>2008</c:v>
                </c:pt>
                <c:pt idx="3">
                  <c:v>2009</c:v>
                </c:pt>
                <c:pt idx="4">
                  <c:v>2010</c:v>
                </c:pt>
                <c:pt idx="5">
                  <c:v>2011</c:v>
                </c:pt>
                <c:pt idx="6">
                  <c:v>2012</c:v>
                </c:pt>
              </c:numCache>
            </c:numRef>
          </c:cat>
          <c:val>
            <c:numRef>
              <c:f>Sheet1!$B$6:$H$6</c:f>
              <c:numCache>
                <c:formatCode>0.0%</c:formatCode>
                <c:ptCount val="7"/>
                <c:pt idx="0">
                  <c:v>2.1999999999999999E-2</c:v>
                </c:pt>
                <c:pt idx="1">
                  <c:v>2.9000000000000001E-2</c:v>
                </c:pt>
                <c:pt idx="2">
                  <c:v>5.2999999999999999E-2</c:v>
                </c:pt>
                <c:pt idx="3">
                  <c:v>6.5000000000000002E-2</c:v>
                </c:pt>
                <c:pt idx="4">
                  <c:v>4.5999999999999999E-2</c:v>
                </c:pt>
                <c:pt idx="5">
                  <c:v>6.5000000000000002E-2</c:v>
                </c:pt>
                <c:pt idx="6">
                  <c:v>0.108</c:v>
                </c:pt>
              </c:numCache>
            </c:numRef>
          </c:val>
          <c:smooth val="0"/>
        </c:ser>
        <c:ser>
          <c:idx val="4"/>
          <c:order val="4"/>
          <c:tx>
            <c:strRef>
              <c:f>Sheet1!$A$7</c:f>
              <c:strCache>
                <c:ptCount val="1"/>
                <c:pt idx="0">
                  <c:v>XDR Enterobacteriaceae</c:v>
                </c:pt>
              </c:strCache>
            </c:strRef>
          </c:tx>
          <c:marker>
            <c:symbol val="none"/>
          </c:marker>
          <c:cat>
            <c:numRef>
              <c:f>Sheet1!$B$2:$H$2</c:f>
              <c:numCache>
                <c:formatCode>General</c:formatCode>
                <c:ptCount val="7"/>
                <c:pt idx="0">
                  <c:v>2006</c:v>
                </c:pt>
                <c:pt idx="1">
                  <c:v>2007</c:v>
                </c:pt>
                <c:pt idx="2">
                  <c:v>2008</c:v>
                </c:pt>
                <c:pt idx="3">
                  <c:v>2009</c:v>
                </c:pt>
                <c:pt idx="4">
                  <c:v>2010</c:v>
                </c:pt>
                <c:pt idx="5">
                  <c:v>2011</c:v>
                </c:pt>
                <c:pt idx="6">
                  <c:v>2012</c:v>
                </c:pt>
              </c:numCache>
            </c:numRef>
          </c:cat>
          <c:val>
            <c:numRef>
              <c:f>Sheet1!$B$7:$H$7</c:f>
              <c:numCache>
                <c:formatCode>0.0%</c:formatCode>
                <c:ptCount val="7"/>
                <c:pt idx="0">
                  <c:v>5.0000000000000001E-3</c:v>
                </c:pt>
                <c:pt idx="1">
                  <c:v>7.0000000000000001E-3</c:v>
                </c:pt>
                <c:pt idx="2">
                  <c:v>1.0999999999999999E-2</c:v>
                </c:pt>
                <c:pt idx="3">
                  <c:v>1.4999999999999999E-2</c:v>
                </c:pt>
                <c:pt idx="4">
                  <c:v>8.9999999999999993E-3</c:v>
                </c:pt>
                <c:pt idx="5">
                  <c:v>1.2E-2</c:v>
                </c:pt>
                <c:pt idx="6">
                  <c:v>1.4999999999999999E-2</c:v>
                </c:pt>
              </c:numCache>
            </c:numRef>
          </c:val>
          <c:smooth val="0"/>
        </c:ser>
        <c:dLbls>
          <c:showLegendKey val="0"/>
          <c:showVal val="0"/>
          <c:showCatName val="0"/>
          <c:showSerName val="0"/>
          <c:showPercent val="0"/>
          <c:showBubbleSize val="0"/>
        </c:dLbls>
        <c:smooth val="0"/>
        <c:axId val="166123016"/>
        <c:axId val="166123408"/>
      </c:lineChart>
      <c:catAx>
        <c:axId val="166123016"/>
        <c:scaling>
          <c:orientation val="minMax"/>
        </c:scaling>
        <c:delete val="0"/>
        <c:axPos val="b"/>
        <c:numFmt formatCode="General" sourceLinked="1"/>
        <c:majorTickMark val="out"/>
        <c:minorTickMark val="none"/>
        <c:tickLblPos val="nextTo"/>
        <c:txPr>
          <a:bodyPr/>
          <a:lstStyle/>
          <a:p>
            <a:pPr>
              <a:defRPr sz="1400"/>
            </a:pPr>
            <a:endParaRPr lang="en-US"/>
          </a:p>
        </c:txPr>
        <c:crossAx val="166123408"/>
        <c:crosses val="autoZero"/>
        <c:auto val="1"/>
        <c:lblAlgn val="ctr"/>
        <c:lblOffset val="100"/>
        <c:noMultiLvlLbl val="0"/>
      </c:catAx>
      <c:valAx>
        <c:axId val="166123408"/>
        <c:scaling>
          <c:orientation val="minMax"/>
        </c:scaling>
        <c:delete val="0"/>
        <c:axPos val="l"/>
        <c:majorGridlines/>
        <c:numFmt formatCode="0.0%" sourceLinked="1"/>
        <c:majorTickMark val="out"/>
        <c:minorTickMark val="none"/>
        <c:tickLblPos val="nextTo"/>
        <c:txPr>
          <a:bodyPr/>
          <a:lstStyle/>
          <a:p>
            <a:pPr>
              <a:defRPr sz="1400"/>
            </a:pPr>
            <a:endParaRPr lang="en-US"/>
          </a:p>
        </c:txPr>
        <c:crossAx val="166123016"/>
        <c:crosses val="autoZero"/>
        <c:crossBetween val="between"/>
      </c:valAx>
    </c:plotArea>
    <c:legend>
      <c:legendPos val="r"/>
      <c:layout>
        <c:manualLayout>
          <c:xMode val="edge"/>
          <c:yMode val="edge"/>
          <c:x val="0.72521783692119701"/>
          <c:y val="0.24895706610299501"/>
          <c:w val="0.260664518635569"/>
          <c:h val="0.50208562197846596"/>
        </c:manualLayout>
      </c:layout>
      <c:overlay val="0"/>
    </c:legend>
    <c:plotVisOnly val="1"/>
    <c:dispBlanksAs val="gap"/>
    <c:showDLblsOverMax val="0"/>
  </c:chart>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9361179361204"/>
          <c:y val="9.1412742382271539E-2"/>
          <c:w val="0.86486486486486502"/>
          <c:h val="0.75900277008310313"/>
        </c:manualLayout>
      </c:layout>
      <c:barChart>
        <c:barDir val="col"/>
        <c:grouping val="clustered"/>
        <c:varyColors val="0"/>
        <c:ser>
          <c:idx val="0"/>
          <c:order val="0"/>
          <c:tx>
            <c:strRef>
              <c:f>Sheet1!$A$2</c:f>
              <c:strCache>
                <c:ptCount val="1"/>
                <c:pt idx="0">
                  <c:v>East</c:v>
                </c:pt>
              </c:strCache>
            </c:strRef>
          </c:tx>
          <c:invertIfNegative val="0"/>
          <c:dLbls>
            <c:dLbl>
              <c:idx val="0"/>
              <c:layout/>
              <c:spPr/>
              <c:txPr>
                <a:bodyPr/>
                <a:lstStyle/>
                <a:p>
                  <a:pPr>
                    <a:defRPr sz="1400" b="1">
                      <a:solidFill>
                        <a:srgbClr val="E46C0A"/>
                      </a:solidFill>
                      <a:latin typeface="Arial Narrow"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spPr/>
              <c:txPr>
                <a:bodyPr/>
                <a:lstStyle/>
                <a:p>
                  <a:pPr>
                    <a:defRPr sz="1400" b="1">
                      <a:solidFill>
                        <a:srgbClr val="E46C0A"/>
                      </a:solidFill>
                      <a:latin typeface="Arial Narrow"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rgbClr val="E46C0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Sheet1!$B$1:$G$1</c:f>
              <c:numCache>
                <c:formatCode>General</c:formatCode>
                <c:ptCount val="6"/>
                <c:pt idx="0">
                  <c:v>2003</c:v>
                </c:pt>
                <c:pt idx="1">
                  <c:v>2004</c:v>
                </c:pt>
                <c:pt idx="2">
                  <c:v>2005</c:v>
                </c:pt>
                <c:pt idx="3">
                  <c:v>2006</c:v>
                </c:pt>
                <c:pt idx="4">
                  <c:v>2007</c:v>
                </c:pt>
                <c:pt idx="5">
                  <c:v>2008</c:v>
                </c:pt>
              </c:numCache>
            </c:numRef>
          </c:cat>
          <c:val>
            <c:numRef>
              <c:f>Sheet1!$B$2:$G$2</c:f>
              <c:numCache>
                <c:formatCode>General</c:formatCode>
                <c:ptCount val="6"/>
                <c:pt idx="0">
                  <c:v>4869</c:v>
                </c:pt>
                <c:pt idx="1">
                  <c:v>5200</c:v>
                </c:pt>
                <c:pt idx="2">
                  <c:v>6000</c:v>
                </c:pt>
                <c:pt idx="3">
                  <c:v>7100</c:v>
                </c:pt>
                <c:pt idx="4">
                  <c:v>7900</c:v>
                </c:pt>
                <c:pt idx="5">
                  <c:v>9079</c:v>
                </c:pt>
              </c:numCache>
            </c:numRef>
          </c:val>
        </c:ser>
        <c:dLbls>
          <c:showLegendKey val="0"/>
          <c:showVal val="0"/>
          <c:showCatName val="0"/>
          <c:showSerName val="0"/>
          <c:showPercent val="0"/>
          <c:showBubbleSize val="0"/>
        </c:dLbls>
        <c:gapWidth val="70"/>
        <c:axId val="238965280"/>
        <c:axId val="222572104"/>
      </c:barChart>
      <c:catAx>
        <c:axId val="238965280"/>
        <c:scaling>
          <c:orientation val="minMax"/>
        </c:scaling>
        <c:delete val="0"/>
        <c:axPos val="b"/>
        <c:numFmt formatCode="General" sourceLinked="1"/>
        <c:majorTickMark val="out"/>
        <c:minorTickMark val="none"/>
        <c:tickLblPos val="nextTo"/>
        <c:txPr>
          <a:bodyPr rot="0" vert="horz"/>
          <a:lstStyle/>
          <a:p>
            <a:pPr>
              <a:defRPr sz="1100" b="1">
                <a:latin typeface="Arial Narrow" pitchFamily="34" charset="0"/>
              </a:defRPr>
            </a:pPr>
            <a:endParaRPr lang="en-US"/>
          </a:p>
        </c:txPr>
        <c:crossAx val="222572104"/>
        <c:crosses val="autoZero"/>
        <c:auto val="1"/>
        <c:lblAlgn val="ctr"/>
        <c:lblOffset val="100"/>
        <c:tickLblSkip val="1"/>
        <c:tickMarkSkip val="1"/>
        <c:noMultiLvlLbl val="0"/>
      </c:catAx>
      <c:valAx>
        <c:axId val="222572104"/>
        <c:scaling>
          <c:orientation val="minMax"/>
          <c:min val="4000"/>
        </c:scaling>
        <c:delete val="0"/>
        <c:axPos val="l"/>
        <c:numFmt formatCode="#,##0" sourceLinked="0"/>
        <c:majorTickMark val="out"/>
        <c:minorTickMark val="none"/>
        <c:tickLblPos val="nextTo"/>
        <c:txPr>
          <a:bodyPr rot="0" vert="horz"/>
          <a:lstStyle/>
          <a:p>
            <a:pPr>
              <a:defRPr sz="1100" b="1">
                <a:latin typeface="Arial Narrow" pitchFamily="34" charset="0"/>
              </a:defRPr>
            </a:pPr>
            <a:endParaRPr lang="en-US"/>
          </a:p>
        </c:txPr>
        <c:crossAx val="238965280"/>
        <c:crosses val="autoZero"/>
        <c:crossBetween val="between"/>
        <c:majorUnit val="1000"/>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70479704797009E-2"/>
          <c:y val="6.48379052369078E-2"/>
          <c:w val="0.94095940959409619"/>
          <c:h val="0.71820448877805498"/>
        </c:manualLayout>
      </c:layout>
      <c:barChart>
        <c:barDir val="col"/>
        <c:grouping val="clustered"/>
        <c:varyColors val="0"/>
        <c:ser>
          <c:idx val="0"/>
          <c:order val="0"/>
          <c:tx>
            <c:strRef>
              <c:f>Sheet1!$A$2</c:f>
              <c:strCache>
                <c:ptCount val="1"/>
                <c:pt idx="0">
                  <c:v>East</c:v>
                </c:pt>
              </c:strCache>
            </c:strRef>
          </c:tx>
          <c:spPr>
            <a:solidFill>
              <a:srgbClr val="376092"/>
            </a:solidFill>
            <a:ln w="12900">
              <a:solidFill>
                <a:schemeClr val="tx1"/>
              </a:solidFill>
              <a:prstDash val="solid"/>
            </a:ln>
          </c:spPr>
          <c:invertIfNegative val="0"/>
          <c:dLbls>
            <c:dLbl>
              <c:idx val="0"/>
              <c:layout>
                <c:manualLayout>
                  <c:x val="-7.6880485778736815E-3"/>
                  <c:y val="-2.845304647704250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9214156338395608E-3"/>
                  <c:y val="-2.357054612147850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8450409240094506E-3"/>
                  <c:y val="-2.156105219183510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762344523139103E-3"/>
                  <c:y val="-1.853913012451930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801">
                <a:noFill/>
              </a:ln>
            </c:spPr>
            <c:txPr>
              <a:bodyPr/>
              <a:lstStyle/>
              <a:p>
                <a:pPr>
                  <a:defRPr sz="20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Prior FQ exposure</c:v>
                </c:pt>
                <c:pt idx="1">
                  <c:v>Prior carbapenem exposure</c:v>
                </c:pt>
                <c:pt idx="2">
                  <c:v>ICU admission</c:v>
                </c:pt>
                <c:pt idx="3">
                  <c:v>Exposure to at least 1 ABX drug prior to isolation of K. pneumoniae</c:v>
                </c:pt>
              </c:strCache>
            </c:strRef>
          </c:cat>
          <c:val>
            <c:numRef>
              <c:f>Sheet1!$B$2:$E$2</c:f>
              <c:numCache>
                <c:formatCode>General</c:formatCode>
                <c:ptCount val="4"/>
                <c:pt idx="0">
                  <c:v>1.87</c:v>
                </c:pt>
                <c:pt idx="1">
                  <c:v>1.83</c:v>
                </c:pt>
                <c:pt idx="2">
                  <c:v>4.2700000000000005</c:v>
                </c:pt>
                <c:pt idx="3">
                  <c:v>3.9</c:v>
                </c:pt>
              </c:numCache>
            </c:numRef>
          </c:val>
        </c:ser>
        <c:dLbls>
          <c:showLegendKey val="0"/>
          <c:showVal val="0"/>
          <c:showCatName val="0"/>
          <c:showSerName val="0"/>
          <c:showPercent val="0"/>
          <c:showBubbleSize val="0"/>
        </c:dLbls>
        <c:gapWidth val="150"/>
        <c:axId val="238961752"/>
        <c:axId val="165716472"/>
      </c:barChart>
      <c:catAx>
        <c:axId val="238961752"/>
        <c:scaling>
          <c:orientation val="minMax"/>
        </c:scaling>
        <c:delete val="0"/>
        <c:axPos val="b"/>
        <c:numFmt formatCode="General" sourceLinked="1"/>
        <c:majorTickMark val="out"/>
        <c:minorTickMark val="none"/>
        <c:tickLblPos val="nextTo"/>
        <c:spPr>
          <a:ln w="3225">
            <a:solidFill>
              <a:schemeClr val="tx1"/>
            </a:solidFill>
            <a:prstDash val="solid"/>
          </a:ln>
        </c:spPr>
        <c:txPr>
          <a:bodyPr rot="0" vert="horz"/>
          <a:lstStyle/>
          <a:p>
            <a:pPr>
              <a:defRPr sz="1168" b="1" i="0" u="none" strike="noStrike" baseline="0">
                <a:solidFill>
                  <a:schemeClr val="tx1"/>
                </a:solidFill>
                <a:latin typeface="Arial"/>
                <a:ea typeface="Arial"/>
                <a:cs typeface="Arial"/>
              </a:defRPr>
            </a:pPr>
            <a:endParaRPr lang="en-US"/>
          </a:p>
        </c:txPr>
        <c:crossAx val="165716472"/>
        <c:crosses val="autoZero"/>
        <c:auto val="1"/>
        <c:lblAlgn val="ctr"/>
        <c:lblOffset val="100"/>
        <c:tickLblSkip val="1"/>
        <c:tickMarkSkip val="1"/>
        <c:noMultiLvlLbl val="0"/>
      </c:catAx>
      <c:valAx>
        <c:axId val="165716472"/>
        <c:scaling>
          <c:orientation val="minMax"/>
          <c:max val="5"/>
        </c:scaling>
        <c:delete val="0"/>
        <c:axPos val="l"/>
        <c:numFmt formatCode="General" sourceLinked="1"/>
        <c:majorTickMark val="out"/>
        <c:minorTickMark val="none"/>
        <c:tickLblPos val="nextTo"/>
        <c:spPr>
          <a:ln w="3225">
            <a:solidFill>
              <a:schemeClr val="tx1"/>
            </a:solidFill>
            <a:prstDash val="solid"/>
          </a:ln>
        </c:spPr>
        <c:txPr>
          <a:bodyPr rot="0" vert="horz"/>
          <a:lstStyle/>
          <a:p>
            <a:pPr>
              <a:defRPr sz="1346" b="1" i="0" u="none" strike="noStrike" baseline="0">
                <a:solidFill>
                  <a:schemeClr val="tx1"/>
                </a:solidFill>
                <a:latin typeface="Arial"/>
                <a:ea typeface="Arial"/>
                <a:cs typeface="Arial"/>
              </a:defRPr>
            </a:pPr>
            <a:endParaRPr lang="en-US"/>
          </a:p>
        </c:txPr>
        <c:crossAx val="238961752"/>
        <c:crosses val="autoZero"/>
        <c:crossBetween val="between"/>
        <c:majorUnit val="1"/>
      </c:valAx>
      <c:spPr>
        <a:noFill/>
        <a:ln w="25801">
          <a:noFill/>
        </a:ln>
      </c:spPr>
    </c:plotArea>
    <c:plotVisOnly val="1"/>
    <c:dispBlanksAs val="gap"/>
    <c:showDLblsOverMax val="0"/>
  </c:chart>
  <c:spPr>
    <a:noFill/>
    <a:ln>
      <a:noFill/>
    </a:ln>
  </c:spPr>
  <c:txPr>
    <a:bodyPr/>
    <a:lstStyle/>
    <a:p>
      <a:pPr>
        <a:defRPr sz="1752"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4016B1-DA5A-0A4B-A833-BF346C409C6E}" type="datetimeFigureOut">
              <a:rPr lang="en-US" smtClean="0"/>
              <a:pPr/>
              <a:t>4/17/2015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7F2830-3653-6243-8DA2-AF9DA60FF623}" type="slidenum">
              <a:rPr lang="en-US" smtClean="0"/>
              <a:pPr/>
              <a:t>‹#›</a:t>
            </a:fld>
            <a:endParaRPr lang="en-US"/>
          </a:p>
        </p:txBody>
      </p:sp>
    </p:spTree>
    <p:extLst>
      <p:ext uri="{BB962C8B-B14F-4D97-AF65-F5344CB8AC3E}">
        <p14:creationId xmlns:p14="http://schemas.microsoft.com/office/powerpoint/2010/main" val="2086030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1241E7-BE37-0A40-96CF-64999F0D7482}" type="datetimeFigureOut">
              <a:rPr lang="en-US" smtClean="0"/>
              <a:pPr/>
              <a:t>4/17/2015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09F97F-EFA1-9A45-BE9D-A7EC1BBE6599}" type="slidenum">
              <a:rPr lang="en-US" smtClean="0"/>
              <a:pPr/>
              <a:t>‹#›</a:t>
            </a:fld>
            <a:endParaRPr lang="en-US"/>
          </a:p>
        </p:txBody>
      </p:sp>
    </p:spTree>
    <p:extLst>
      <p:ext uri="{BB962C8B-B14F-4D97-AF65-F5344CB8AC3E}">
        <p14:creationId xmlns:p14="http://schemas.microsoft.com/office/powerpoint/2010/main" val="41279114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ncbi.nlm.nih.gov/pmc/articles/PMC3908787/#b42-ce-9-013" TargetMode="External"/><Relationship Id="rId3" Type="http://schemas.openxmlformats.org/officeDocument/2006/relationships/hyperlink" Target="http://www.ncbi.nlm.nih.gov/pmc/articles/PMC3908787/#b22-ce-9-013" TargetMode="External"/><Relationship Id="rId7" Type="http://schemas.openxmlformats.org/officeDocument/2006/relationships/hyperlink" Target="http://www.ncbi.nlm.nih.gov/pmc/articles/PMC3908787/#b46-ce-9-013"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www.ncbi.nlm.nih.gov/pmc/articles/PMC3908787/#b48-ce-9-013" TargetMode="External"/><Relationship Id="rId5" Type="http://schemas.openxmlformats.org/officeDocument/2006/relationships/hyperlink" Target="http://www.ncbi.nlm.nih.gov/pmc/articles/PMC3908787/#b40-ce-9-013" TargetMode="External"/><Relationship Id="rId4" Type="http://schemas.openxmlformats.org/officeDocument/2006/relationships/hyperlink" Target="http://www.ncbi.nlm.nih.gov/pmc/articles/PMC3908787/#b23-ce-9-013"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smtClean="0"/>
          </a:p>
        </p:txBody>
      </p:sp>
      <p:sp>
        <p:nvSpPr>
          <p:cNvPr id="80900" name="Slide Number Placeholder 3"/>
          <p:cNvSpPr>
            <a:spLocks noGrp="1"/>
          </p:cNvSpPr>
          <p:nvPr>
            <p:ph type="sldNum" sz="quarter" idx="5"/>
          </p:nvPr>
        </p:nvSpPr>
        <p:spPr>
          <a:noFill/>
        </p:spPr>
        <p:txBody>
          <a:bodyPr/>
          <a:lstStyle/>
          <a:p>
            <a:fld id="{2EDD6278-D0D8-4A76-8502-BFA236FA438B}" type="slidenum">
              <a:rPr lang="en-US" smtClean="0"/>
              <a:pPr/>
              <a:t>6</a:t>
            </a:fld>
            <a:endParaRPr lang="en-US" dirty="0" smtClean="0"/>
          </a:p>
        </p:txBody>
      </p:sp>
    </p:spTree>
    <p:extLst>
      <p:ext uri="{BB962C8B-B14F-4D97-AF65-F5344CB8AC3E}">
        <p14:creationId xmlns:p14="http://schemas.microsoft.com/office/powerpoint/2010/main" val="183382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44588" y="684213"/>
            <a:ext cx="4570412" cy="3429000"/>
          </a:xfrm>
          <a:ln/>
        </p:spPr>
      </p:sp>
      <p:sp>
        <p:nvSpPr>
          <p:cNvPr id="30723" name="Rectangle 3"/>
          <p:cNvSpPr>
            <a:spLocks noGrp="1" noChangeArrowheads="1"/>
          </p:cNvSpPr>
          <p:nvPr>
            <p:ph type="body" idx="1"/>
          </p:nvPr>
        </p:nvSpPr>
        <p:spPr>
          <a:xfrm>
            <a:off x="912247" y="4344283"/>
            <a:ext cx="5033507" cy="411496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92385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9350" y="685800"/>
            <a:ext cx="4567238" cy="3425825"/>
          </a:xfrm>
          <a:ln/>
        </p:spPr>
      </p:sp>
      <p:sp>
        <p:nvSpPr>
          <p:cNvPr id="31747" name="Rectangle 3"/>
          <p:cNvSpPr>
            <a:spLocks noGrp="1" noChangeArrowheads="1"/>
          </p:cNvSpPr>
          <p:nvPr>
            <p:ph type="body" idx="1"/>
          </p:nvPr>
        </p:nvSpPr>
        <p:spPr>
          <a:xfrm>
            <a:off x="915324" y="4369941"/>
            <a:ext cx="5102733" cy="411335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4300" indent="-114300"/>
            <a:endParaRPr lang="en-US">
              <a:latin typeface="Arial" charset="0"/>
            </a:endParaRPr>
          </a:p>
        </p:txBody>
      </p:sp>
    </p:spTree>
    <p:extLst>
      <p:ext uri="{BB962C8B-B14F-4D97-AF65-F5344CB8AC3E}">
        <p14:creationId xmlns:p14="http://schemas.microsoft.com/office/powerpoint/2010/main" val="11132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43000" y="685800"/>
            <a:ext cx="4572000" cy="3429000"/>
          </a:xfrm>
          <a:ln/>
        </p:spPr>
      </p:sp>
      <p:sp>
        <p:nvSpPr>
          <p:cNvPr id="32771" name="Rectangle 3"/>
          <p:cNvSpPr>
            <a:spLocks noGrp="1" noChangeArrowheads="1"/>
          </p:cNvSpPr>
          <p:nvPr>
            <p:ph type="body" idx="1"/>
          </p:nvPr>
        </p:nvSpPr>
        <p:spPr>
          <a:xfrm>
            <a:off x="915323" y="4344283"/>
            <a:ext cx="5027354" cy="411335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201170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46175" y="684213"/>
            <a:ext cx="4570413" cy="3429000"/>
          </a:xfrm>
          <a:ln/>
        </p:spPr>
      </p:sp>
      <p:sp>
        <p:nvSpPr>
          <p:cNvPr id="33795" name="Rectangle 3"/>
          <p:cNvSpPr>
            <a:spLocks noGrp="1" noChangeArrowheads="1"/>
          </p:cNvSpPr>
          <p:nvPr>
            <p:ph type="body" idx="1"/>
          </p:nvPr>
        </p:nvSpPr>
        <p:spPr>
          <a:xfrm>
            <a:off x="913785" y="4341075"/>
            <a:ext cx="5030431" cy="411816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zh-CN" altLang="en-US">
              <a:latin typeface="Arial" charset="0"/>
              <a:ea typeface="SimSun" charset="0"/>
              <a:cs typeface="SimSun" charset="0"/>
            </a:endParaRPr>
          </a:p>
        </p:txBody>
      </p:sp>
    </p:spTree>
    <p:extLst>
      <p:ext uri="{BB962C8B-B14F-4D97-AF65-F5344CB8AC3E}">
        <p14:creationId xmlns:p14="http://schemas.microsoft.com/office/powerpoint/2010/main" val="15112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6175" y="684213"/>
            <a:ext cx="4570413" cy="3429000"/>
          </a:xfrm>
          <a:ln/>
        </p:spPr>
      </p:sp>
      <p:sp>
        <p:nvSpPr>
          <p:cNvPr id="34819" name="Rectangle 3"/>
          <p:cNvSpPr>
            <a:spLocks noGrp="1" noChangeArrowheads="1"/>
          </p:cNvSpPr>
          <p:nvPr>
            <p:ph type="body" idx="1"/>
          </p:nvPr>
        </p:nvSpPr>
        <p:spPr>
          <a:xfrm>
            <a:off x="913785" y="4341075"/>
            <a:ext cx="5030431" cy="411816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zh-CN" altLang="en-US">
              <a:latin typeface="Arial" charset="0"/>
              <a:ea typeface="SimSun" charset="0"/>
              <a:cs typeface="SimSun" charset="0"/>
            </a:endParaRPr>
          </a:p>
        </p:txBody>
      </p:sp>
    </p:spTree>
    <p:extLst>
      <p:ext uri="{BB962C8B-B14F-4D97-AF65-F5344CB8AC3E}">
        <p14:creationId xmlns:p14="http://schemas.microsoft.com/office/powerpoint/2010/main" val="143868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1413" y="685800"/>
            <a:ext cx="4572000" cy="3429000"/>
          </a:xfrm>
          <a:ln/>
        </p:spPr>
      </p:sp>
      <p:sp>
        <p:nvSpPr>
          <p:cNvPr id="35843" name="Rectangle 3"/>
          <p:cNvSpPr>
            <a:spLocks noGrp="1" noChangeArrowheads="1"/>
          </p:cNvSpPr>
          <p:nvPr>
            <p:ph type="body" idx="1"/>
          </p:nvPr>
        </p:nvSpPr>
        <p:spPr>
          <a:xfrm>
            <a:off x="913785" y="4342679"/>
            <a:ext cx="5030431" cy="411496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610752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4588" y="684213"/>
            <a:ext cx="4570412" cy="3429000"/>
          </a:xfrm>
          <a:ln/>
        </p:spPr>
      </p:sp>
      <p:sp>
        <p:nvSpPr>
          <p:cNvPr id="36867" name="Rectangle 3"/>
          <p:cNvSpPr>
            <a:spLocks noGrp="1" noChangeArrowheads="1"/>
          </p:cNvSpPr>
          <p:nvPr>
            <p:ph type="body" idx="1"/>
          </p:nvPr>
        </p:nvSpPr>
        <p:spPr>
          <a:xfrm>
            <a:off x="912247" y="4344283"/>
            <a:ext cx="5033507" cy="411496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ndParaRPr>
          </a:p>
        </p:txBody>
      </p:sp>
    </p:spTree>
    <p:extLst>
      <p:ext uri="{BB962C8B-B14F-4D97-AF65-F5344CB8AC3E}">
        <p14:creationId xmlns:p14="http://schemas.microsoft.com/office/powerpoint/2010/main" val="451592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3884354" y="8683754"/>
            <a:ext cx="2972108" cy="4586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221" tIns="45111" rIns="90221" bIns="45111"/>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F56551F4-8650-AD45-8F0E-A83A17E16E39}" type="slidenum">
              <a:rPr lang="en-US"/>
              <a:pPr/>
              <a:t>55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67706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354" y="8685357"/>
            <a:ext cx="2972108" cy="45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43" tIns="46072" rIns="92143" bIns="46072" anchor="b"/>
          <a:lstStyle>
            <a:lvl1pPr defTabSz="965200">
              <a:defRPr b="1">
                <a:solidFill>
                  <a:schemeClr val="tx1"/>
                </a:solidFill>
                <a:latin typeface="Times New Roman" charset="0"/>
                <a:ea typeface="ＭＳ Ｐゴシック" charset="0"/>
              </a:defRPr>
            </a:lvl1pPr>
            <a:lvl2pPr marL="742950" indent="-285750" defTabSz="965200">
              <a:defRPr b="1">
                <a:solidFill>
                  <a:schemeClr val="tx1"/>
                </a:solidFill>
                <a:latin typeface="Times New Roman" charset="0"/>
                <a:ea typeface="ＭＳ Ｐゴシック" charset="0"/>
              </a:defRPr>
            </a:lvl2pPr>
            <a:lvl3pPr marL="1143000" indent="-228600" defTabSz="965200">
              <a:defRPr b="1">
                <a:solidFill>
                  <a:schemeClr val="tx1"/>
                </a:solidFill>
                <a:latin typeface="Times New Roman" charset="0"/>
                <a:ea typeface="ＭＳ Ｐゴシック" charset="0"/>
              </a:defRPr>
            </a:lvl3pPr>
            <a:lvl4pPr marL="1600200" indent="-228600" defTabSz="965200">
              <a:defRPr b="1">
                <a:solidFill>
                  <a:schemeClr val="tx1"/>
                </a:solidFill>
                <a:latin typeface="Times New Roman" charset="0"/>
                <a:ea typeface="ＭＳ Ｐゴシック" charset="0"/>
              </a:defRPr>
            </a:lvl4pPr>
            <a:lvl5pPr marL="2057400" indent="-228600" defTabSz="965200">
              <a:defRPr b="1">
                <a:solidFill>
                  <a:schemeClr val="tx1"/>
                </a:solidFill>
                <a:latin typeface="Times New Roman" charset="0"/>
                <a:ea typeface="ＭＳ Ｐゴシック" charset="0"/>
              </a:defRPr>
            </a:lvl5pPr>
            <a:lvl6pPr marL="2514600" indent="-228600" defTabSz="9652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defTabSz="9652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defTabSz="9652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defTabSz="965200" eaLnBrk="0" fontAlgn="base" hangingPunct="0">
              <a:spcBef>
                <a:spcPct val="0"/>
              </a:spcBef>
              <a:spcAft>
                <a:spcPct val="0"/>
              </a:spcAft>
              <a:defRPr b="1">
                <a:solidFill>
                  <a:schemeClr val="tx1"/>
                </a:solidFill>
                <a:latin typeface="Times New Roman" charset="0"/>
                <a:ea typeface="ＭＳ Ｐゴシック" charset="0"/>
              </a:defRPr>
            </a:lvl9pPr>
          </a:lstStyle>
          <a:p>
            <a:pPr algn="r" eaLnBrk="1" hangingPunct="1"/>
            <a:fld id="{98F0ADFB-B779-5742-AEB5-39521C962308}" type="slidenum">
              <a:rPr lang="en-US" sz="1200" b="0">
                <a:latin typeface="Arial" charset="0"/>
              </a:rPr>
              <a:pPr algn="r" eaLnBrk="1" hangingPunct="1"/>
              <a:t>56</a:t>
            </a:fld>
            <a:endParaRPr lang="en-US" sz="1200" b="0">
              <a:latin typeface="Arial" charset="0"/>
            </a:endParaRPr>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xfrm>
            <a:off x="1093774" y="4344283"/>
            <a:ext cx="5078119" cy="330672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143" tIns="46072" rIns="92143" bIns="46072"/>
          <a:lstStyle/>
          <a:p>
            <a:pPr marL="107950" indent="-107950" eaLnBrk="1" hangingPunct="1">
              <a:spcBef>
                <a:spcPct val="0"/>
              </a:spcBef>
            </a:pPr>
            <a:endParaRPr lang="fr-FR" sz="1000">
              <a:latin typeface="Arial" charset="0"/>
            </a:endParaRPr>
          </a:p>
        </p:txBody>
      </p:sp>
      <p:sp>
        <p:nvSpPr>
          <p:cNvPr id="38917" name="Text Box 6"/>
          <p:cNvSpPr txBox="1">
            <a:spLocks noChangeArrowheads="1"/>
          </p:cNvSpPr>
          <p:nvPr/>
        </p:nvSpPr>
        <p:spPr bwMode="auto">
          <a:xfrm>
            <a:off x="1115310" y="8100026"/>
            <a:ext cx="4916592" cy="652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125" tIns="45061" rIns="90125" bIns="45061">
            <a:spAutoFit/>
          </a:bodyPr>
          <a:lstStyle>
            <a:lvl1pPr defTabSz="936625">
              <a:defRPr b="1">
                <a:solidFill>
                  <a:schemeClr val="tx1"/>
                </a:solidFill>
                <a:latin typeface="Times New Roman" charset="0"/>
                <a:ea typeface="ＭＳ Ｐゴシック" charset="0"/>
              </a:defRPr>
            </a:lvl1pPr>
            <a:lvl2pPr marL="742950" indent="-285750" defTabSz="936625">
              <a:defRPr b="1">
                <a:solidFill>
                  <a:schemeClr val="tx1"/>
                </a:solidFill>
                <a:latin typeface="Times New Roman" charset="0"/>
                <a:ea typeface="ＭＳ Ｐゴシック" charset="0"/>
              </a:defRPr>
            </a:lvl2pPr>
            <a:lvl3pPr marL="1143000" indent="-228600" defTabSz="936625">
              <a:defRPr b="1">
                <a:solidFill>
                  <a:schemeClr val="tx1"/>
                </a:solidFill>
                <a:latin typeface="Times New Roman" charset="0"/>
                <a:ea typeface="ＭＳ Ｐゴシック" charset="0"/>
              </a:defRPr>
            </a:lvl3pPr>
            <a:lvl4pPr marL="1600200" indent="-228600" defTabSz="936625">
              <a:defRPr b="1">
                <a:solidFill>
                  <a:schemeClr val="tx1"/>
                </a:solidFill>
                <a:latin typeface="Times New Roman" charset="0"/>
                <a:ea typeface="ＭＳ Ｐゴシック" charset="0"/>
              </a:defRPr>
            </a:lvl4pPr>
            <a:lvl5pPr marL="2057400" indent="-228600" defTabSz="936625">
              <a:defRPr b="1">
                <a:solidFill>
                  <a:schemeClr val="tx1"/>
                </a:solidFill>
                <a:latin typeface="Times New Roman" charset="0"/>
                <a:ea typeface="ＭＳ Ｐゴシック" charset="0"/>
              </a:defRPr>
            </a:lvl5pPr>
            <a:lvl6pPr marL="2514600" indent="-228600" defTabSz="936625"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defTabSz="936625"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defTabSz="936625"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defTabSz="936625" eaLnBrk="0" fontAlgn="base" hangingPunct="0">
              <a:spcBef>
                <a:spcPct val="0"/>
              </a:spcBef>
              <a:spcAft>
                <a:spcPct val="0"/>
              </a:spcAft>
              <a:defRPr b="1">
                <a:solidFill>
                  <a:schemeClr val="tx1"/>
                </a:solidFill>
                <a:latin typeface="Times New Roman" charset="0"/>
                <a:ea typeface="ＭＳ Ｐゴシック" charset="0"/>
              </a:defRPr>
            </a:lvl9pPr>
          </a:lstStyle>
          <a:p>
            <a:pPr eaLnBrk="1" hangingPunct="1"/>
            <a:r>
              <a:rPr lang="en-US" sz="900">
                <a:latin typeface="Arial" charset="0"/>
              </a:rPr>
              <a:t>Reference</a:t>
            </a:r>
          </a:p>
          <a:p>
            <a:pPr eaLnBrk="1" hangingPunct="1"/>
            <a:r>
              <a:rPr lang="en-US" sz="900" b="0">
                <a:latin typeface="Arial" charset="0"/>
              </a:rPr>
              <a:t>Weber DJ. Collateral damage and what the future might hold. The need to balance prudent antibiotic utilization and stewardship with effective patient management. </a:t>
            </a:r>
            <a:r>
              <a:rPr lang="en-US" sz="900" b="0" i="1">
                <a:latin typeface="Arial" charset="0"/>
              </a:rPr>
              <a:t>Int J Infect Dis</a:t>
            </a:r>
            <a:r>
              <a:rPr lang="en-US" sz="900" b="0">
                <a:latin typeface="Arial" charset="0"/>
              </a:rPr>
              <a:t>. 2006;10(suppl 2):S17-S24.</a:t>
            </a:r>
          </a:p>
        </p:txBody>
      </p:sp>
    </p:spTree>
    <p:extLst>
      <p:ext uri="{BB962C8B-B14F-4D97-AF65-F5344CB8AC3E}">
        <p14:creationId xmlns:p14="http://schemas.microsoft.com/office/powerpoint/2010/main" val="98409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4294967295"/>
          </p:nvPr>
        </p:nvSpPr>
        <p:spPr bwMode="auto">
          <a:xfrm>
            <a:off x="3884354" y="8685357"/>
            <a:ext cx="2972108" cy="4570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43" tIns="46073" rIns="92143" bIns="46073"/>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8145C517-B1A7-8540-8B62-55A5854FCC5C}" type="slidenum">
              <a:rPr lang="en-US"/>
              <a:pPr/>
              <a:t>57</a:t>
            </a:fld>
            <a:endParaRPr lang="en-US"/>
          </a:p>
        </p:txBody>
      </p:sp>
      <p:sp>
        <p:nvSpPr>
          <p:cNvPr id="39939" name="Slide Image Placeholder 1"/>
          <p:cNvSpPr>
            <a:spLocks noGrp="1" noRot="1" noChangeAspect="1" noTextEdit="1"/>
          </p:cNvSpPr>
          <p:nvPr>
            <p:ph type="sldImg"/>
          </p:nvPr>
        </p:nvSpPr>
        <p:spPr>
          <a:xfrm>
            <a:off x="1144588" y="511175"/>
            <a:ext cx="4570412" cy="3429000"/>
          </a:xfrm>
          <a:ln/>
        </p:spPr>
      </p:sp>
      <p:sp>
        <p:nvSpPr>
          <p:cNvPr id="39940" name="Notes Placeholder 2"/>
          <p:cNvSpPr>
            <a:spLocks noGrp="1"/>
          </p:cNvSpPr>
          <p:nvPr>
            <p:ph type="body" idx="1"/>
          </p:nvPr>
        </p:nvSpPr>
        <p:spPr>
          <a:xfrm>
            <a:off x="687647" y="4082888"/>
            <a:ext cx="5485785" cy="411335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31" tIns="46064" rIns="92131" bIns="46064"/>
          <a:lstStyle/>
          <a:p>
            <a:pPr marL="161925" indent="-161925" eaLnBrk="1" hangingPunct="1">
              <a:spcBef>
                <a:spcPct val="0"/>
              </a:spcBef>
              <a:spcAft>
                <a:spcPct val="200000"/>
              </a:spcAft>
            </a:pPr>
            <a:r>
              <a:rPr lang="en-US">
                <a:latin typeface="Arial" charset="0"/>
              </a:rPr>
              <a:t>Carbapenem usage has continued to rise dramatically over the years</a:t>
            </a:r>
            <a:br>
              <a:rPr lang="en-US">
                <a:latin typeface="Arial" charset="0"/>
              </a:rPr>
            </a:br>
            <a:r>
              <a:rPr lang="en-US">
                <a:latin typeface="Arial" charset="0"/>
              </a:rPr>
              <a:t>2003-2008. The graph indicates there has been an 86% increase in their usage during this time frame.</a:t>
            </a:r>
            <a:endParaRPr lang="en-US" b="1">
              <a:latin typeface="Arial" charset="0"/>
            </a:endParaRPr>
          </a:p>
          <a:p>
            <a:pPr marL="161925" indent="-161925" eaLnBrk="1" hangingPunct="1">
              <a:spcBef>
                <a:spcPct val="0"/>
              </a:spcBef>
              <a:spcAft>
                <a:spcPct val="15000"/>
              </a:spcAft>
            </a:pPr>
            <a:r>
              <a:rPr lang="en-US" b="1">
                <a:latin typeface="Arial" charset="0"/>
              </a:rPr>
              <a:t>Source:</a:t>
            </a:r>
          </a:p>
          <a:p>
            <a:pPr marL="161925" indent="-161925" eaLnBrk="1" hangingPunct="1">
              <a:spcBef>
                <a:spcPct val="0"/>
              </a:spcBef>
            </a:pPr>
            <a:r>
              <a:rPr lang="en-US">
                <a:latin typeface="Arial" charset="0"/>
              </a:rPr>
              <a:t>National Sales Perspective (NSP) Audit. IMS. December 2008.</a:t>
            </a:r>
          </a:p>
          <a:p>
            <a:pPr marL="161925" indent="-161925" eaLnBrk="1" hangingPunct="1">
              <a:spcBef>
                <a:spcPct val="0"/>
              </a:spcBef>
            </a:pPr>
            <a:endParaRPr lang="en-US">
              <a:latin typeface="Arial" charset="0"/>
            </a:endParaRPr>
          </a:p>
          <a:p>
            <a:pPr marL="161925" indent="-161925" eaLnBrk="1" hangingPunct="1">
              <a:spcBef>
                <a:spcPct val="0"/>
              </a:spcBef>
            </a:pPr>
            <a:endParaRPr lang="en-US">
              <a:latin typeface="Arial" charset="0"/>
            </a:endParaRPr>
          </a:p>
        </p:txBody>
      </p:sp>
      <p:sp>
        <p:nvSpPr>
          <p:cNvPr id="39941" name="Slide Number Placeholder 3"/>
          <p:cNvSpPr txBox="1">
            <a:spLocks noGrp="1"/>
          </p:cNvSpPr>
          <p:nvPr/>
        </p:nvSpPr>
        <p:spPr bwMode="auto">
          <a:xfrm>
            <a:off x="3658215" y="8685357"/>
            <a:ext cx="2972108" cy="45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31" tIns="46064" rIns="92131" bIns="46064" anchor="b"/>
          <a:lstStyle>
            <a:lvl1pPr defTabSz="909638">
              <a:defRPr b="1">
                <a:solidFill>
                  <a:schemeClr val="tx1"/>
                </a:solidFill>
                <a:latin typeface="Times New Roman" charset="0"/>
                <a:ea typeface="ＭＳ Ｐゴシック" charset="0"/>
              </a:defRPr>
            </a:lvl1pPr>
            <a:lvl2pPr marL="742950" indent="-285750" defTabSz="909638">
              <a:defRPr b="1">
                <a:solidFill>
                  <a:schemeClr val="tx1"/>
                </a:solidFill>
                <a:latin typeface="Times New Roman" charset="0"/>
                <a:ea typeface="ＭＳ Ｐゴシック" charset="0"/>
              </a:defRPr>
            </a:lvl2pPr>
            <a:lvl3pPr marL="1143000" indent="-228600" defTabSz="909638">
              <a:defRPr b="1">
                <a:solidFill>
                  <a:schemeClr val="tx1"/>
                </a:solidFill>
                <a:latin typeface="Times New Roman" charset="0"/>
                <a:ea typeface="ＭＳ Ｐゴシック" charset="0"/>
              </a:defRPr>
            </a:lvl3pPr>
            <a:lvl4pPr marL="1600200" indent="-228600" defTabSz="909638">
              <a:defRPr b="1">
                <a:solidFill>
                  <a:schemeClr val="tx1"/>
                </a:solidFill>
                <a:latin typeface="Times New Roman" charset="0"/>
                <a:ea typeface="ＭＳ Ｐゴシック" charset="0"/>
              </a:defRPr>
            </a:lvl4pPr>
            <a:lvl5pPr marL="2057400" indent="-228600" defTabSz="909638">
              <a:defRPr b="1">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defRPr b="1">
                <a:solidFill>
                  <a:schemeClr val="tx1"/>
                </a:solidFill>
                <a:latin typeface="Times New Roman" charset="0"/>
                <a:ea typeface="ＭＳ Ｐゴシック" charset="0"/>
              </a:defRPr>
            </a:lvl9pPr>
          </a:lstStyle>
          <a:p>
            <a:pPr algn="r"/>
            <a:fld id="{50D3C6C6-E175-B14A-9A34-BEF4EDFD23B0}" type="slidenum">
              <a:rPr lang="en-US" sz="1200">
                <a:solidFill>
                  <a:srgbClr val="000000"/>
                </a:solidFill>
              </a:rPr>
              <a:pPr algn="r"/>
              <a:t>57</a:t>
            </a:fld>
            <a:endParaRPr lang="en-US" sz="1200">
              <a:solidFill>
                <a:srgbClr val="000000"/>
              </a:solidFill>
            </a:endParaRPr>
          </a:p>
        </p:txBody>
      </p:sp>
      <p:sp>
        <p:nvSpPr>
          <p:cNvPr id="39942" name="Text Box 6"/>
          <p:cNvSpPr txBox="1">
            <a:spLocks noChangeArrowheads="1"/>
          </p:cNvSpPr>
          <p:nvPr/>
        </p:nvSpPr>
        <p:spPr bwMode="auto">
          <a:xfrm>
            <a:off x="5756535" y="1964470"/>
            <a:ext cx="1076851" cy="7152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2129" tIns="46064" rIns="92129" bIns="46064">
            <a:spAutoFit/>
          </a:bodyPr>
          <a:lstStyle>
            <a:lvl1pPr defTabSz="917575">
              <a:defRPr b="1">
                <a:solidFill>
                  <a:schemeClr val="tx1"/>
                </a:solidFill>
                <a:latin typeface="Times New Roman" charset="0"/>
                <a:ea typeface="ＭＳ Ｐゴシック" charset="0"/>
              </a:defRPr>
            </a:lvl1pPr>
            <a:lvl2pPr marL="742950" indent="-285750" defTabSz="917575">
              <a:defRPr b="1">
                <a:solidFill>
                  <a:schemeClr val="tx1"/>
                </a:solidFill>
                <a:latin typeface="Times New Roman" charset="0"/>
                <a:ea typeface="ＭＳ Ｐゴシック" charset="0"/>
              </a:defRPr>
            </a:lvl2pPr>
            <a:lvl3pPr marL="1143000" indent="-228600" defTabSz="917575">
              <a:defRPr b="1">
                <a:solidFill>
                  <a:schemeClr val="tx1"/>
                </a:solidFill>
                <a:latin typeface="Times New Roman" charset="0"/>
                <a:ea typeface="ＭＳ Ｐゴシック" charset="0"/>
              </a:defRPr>
            </a:lvl3pPr>
            <a:lvl4pPr marL="1600200" indent="-228600" defTabSz="917575">
              <a:defRPr b="1">
                <a:solidFill>
                  <a:schemeClr val="tx1"/>
                </a:solidFill>
                <a:latin typeface="Times New Roman" charset="0"/>
                <a:ea typeface="ＭＳ Ｐゴシック" charset="0"/>
              </a:defRPr>
            </a:lvl4pPr>
            <a:lvl5pPr marL="2057400" indent="-228600" defTabSz="917575">
              <a:defRPr b="1">
                <a:solidFill>
                  <a:schemeClr val="tx1"/>
                </a:solidFill>
                <a:latin typeface="Times New Roman" charset="0"/>
                <a:ea typeface="ＭＳ Ｐゴシック" charset="0"/>
              </a:defRPr>
            </a:lvl5pPr>
            <a:lvl6pPr marL="2514600" indent="-228600" defTabSz="917575"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defTabSz="917575"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defTabSz="917575"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defTabSz="917575" eaLnBrk="0" fontAlgn="base" hangingPunct="0">
              <a:spcBef>
                <a:spcPct val="0"/>
              </a:spcBef>
              <a:spcAft>
                <a:spcPct val="0"/>
              </a:spcAft>
              <a:defRPr b="1">
                <a:solidFill>
                  <a:schemeClr val="tx1"/>
                </a:solidFill>
                <a:latin typeface="Times New Roman" charset="0"/>
                <a:ea typeface="ＭＳ Ｐゴシック" charset="0"/>
              </a:defRPr>
            </a:lvl9pPr>
          </a:lstStyle>
          <a:p>
            <a:r>
              <a:rPr lang="en-US" sz="1000">
                <a:solidFill>
                  <a:srgbClr val="000000"/>
                </a:solidFill>
              </a:rPr>
              <a:t>IMS-NSP Chart</a:t>
            </a:r>
          </a:p>
          <a:p>
            <a:r>
              <a:rPr lang="en-US" sz="1000">
                <a:solidFill>
                  <a:srgbClr val="000000"/>
                </a:solidFill>
              </a:rPr>
              <a:t>9079-4869</a:t>
            </a:r>
          </a:p>
          <a:p>
            <a:r>
              <a:rPr lang="en-US" sz="1000">
                <a:solidFill>
                  <a:srgbClr val="000000"/>
                </a:solidFill>
              </a:rPr>
              <a:t>Divided by 4869 x100= 86.46%</a:t>
            </a:r>
          </a:p>
        </p:txBody>
      </p:sp>
      <p:sp>
        <p:nvSpPr>
          <p:cNvPr id="39943" name="Oval 5"/>
          <p:cNvSpPr>
            <a:spLocks noChangeArrowheads="1"/>
          </p:cNvSpPr>
          <p:nvPr/>
        </p:nvSpPr>
        <p:spPr bwMode="auto">
          <a:xfrm>
            <a:off x="6248810" y="152348"/>
            <a:ext cx="381513" cy="304693"/>
          </a:xfrm>
          <a:prstGeom prst="ellipse">
            <a:avLst/>
          </a:prstGeom>
          <a:solidFill>
            <a:srgbClr val="CDC717"/>
          </a:solidFill>
          <a:ln w="25400">
            <a:solidFill>
              <a:srgbClr val="840033"/>
            </a:solidFill>
            <a:round/>
            <a:headEnd/>
            <a:tailEnd/>
          </a:ln>
        </p:spPr>
        <p:txBody>
          <a:bodyPr lIns="92131" tIns="46064" rIns="92131" bIns="46064" anchor="ctr"/>
          <a:lstStyle/>
          <a:p>
            <a:pPr algn="ctr" defTabSz="906463"/>
            <a:r>
              <a:rPr lang="en-US">
                <a:solidFill>
                  <a:srgbClr val="FFFFFF"/>
                </a:solidFill>
                <a:latin typeface="Calibri" charset="0"/>
              </a:rPr>
              <a:t>S</a:t>
            </a:r>
          </a:p>
        </p:txBody>
      </p:sp>
    </p:spTree>
    <p:extLst>
      <p:ext uri="{BB962C8B-B14F-4D97-AF65-F5344CB8AC3E}">
        <p14:creationId xmlns:p14="http://schemas.microsoft.com/office/powerpoint/2010/main" val="204879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9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A12402-106D-4480-98AB-A9948D77DD2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22910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4213"/>
            <a:ext cx="4572000" cy="3429000"/>
          </a:xfrm>
          <a:ln/>
        </p:spPr>
      </p:sp>
      <p:sp>
        <p:nvSpPr>
          <p:cNvPr id="40963" name="Text Box 9"/>
          <p:cNvSpPr txBox="1">
            <a:spLocks noChangeArrowheads="1"/>
          </p:cNvSpPr>
          <p:nvPr/>
        </p:nvSpPr>
        <p:spPr bwMode="auto">
          <a:xfrm>
            <a:off x="96917" y="692776"/>
            <a:ext cx="969166" cy="55325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9940" tIns="44970" rIns="89940" bIns="44970">
            <a:spAutoFit/>
          </a:bodyPr>
          <a:lstStyle>
            <a:lvl1pPr defTabSz="449263">
              <a:defRPr b="1">
                <a:solidFill>
                  <a:schemeClr val="tx1"/>
                </a:solidFill>
                <a:latin typeface="Times New Roman" charset="0"/>
                <a:ea typeface="ＭＳ Ｐゴシック" charset="0"/>
              </a:defRPr>
            </a:lvl1pPr>
            <a:lvl2pPr marL="742950" indent="-285750" defTabSz="449263">
              <a:defRPr b="1">
                <a:solidFill>
                  <a:schemeClr val="tx1"/>
                </a:solidFill>
                <a:latin typeface="Times New Roman" charset="0"/>
                <a:ea typeface="ＭＳ Ｐゴシック" charset="0"/>
              </a:defRPr>
            </a:lvl2pPr>
            <a:lvl3pPr marL="1143000" indent="-228600" defTabSz="449263">
              <a:defRPr b="1">
                <a:solidFill>
                  <a:schemeClr val="tx1"/>
                </a:solidFill>
                <a:latin typeface="Times New Roman" charset="0"/>
                <a:ea typeface="ＭＳ Ｐゴシック" charset="0"/>
              </a:defRPr>
            </a:lvl3pPr>
            <a:lvl4pPr marL="1600200" indent="-228600" defTabSz="449263">
              <a:defRPr b="1">
                <a:solidFill>
                  <a:schemeClr val="tx1"/>
                </a:solidFill>
                <a:latin typeface="Times New Roman" charset="0"/>
                <a:ea typeface="ＭＳ Ｐゴシック" charset="0"/>
              </a:defRPr>
            </a:lvl4pPr>
            <a:lvl5pPr marL="2057400" indent="-228600" defTabSz="449263">
              <a:defRPr b="1">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b="1">
                <a:solidFill>
                  <a:schemeClr val="tx1"/>
                </a:solidFill>
                <a:latin typeface="Times New Roman" charset="0"/>
                <a:ea typeface="ＭＳ Ｐゴシック" charset="0"/>
              </a:defRPr>
            </a:lvl9pPr>
          </a:lstStyle>
          <a:p>
            <a:pPr>
              <a:spcBef>
                <a:spcPct val="50000"/>
              </a:spcBef>
            </a:pPr>
            <a:r>
              <a:rPr lang="en-US" sz="1000">
                <a:solidFill>
                  <a:srgbClr val="000000"/>
                </a:solidFill>
                <a:latin typeface="Arial" charset="0"/>
                <a:cs typeface="ＭＳ Ｐゴシック" charset="0"/>
              </a:rPr>
              <a:t>Hussein,    668A,         667B</a:t>
            </a:r>
          </a:p>
        </p:txBody>
      </p:sp>
      <p:sp>
        <p:nvSpPr>
          <p:cNvPr id="40964" name="Rectangle 10"/>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lstStyle/>
          <a:p>
            <a:pPr marL="228600" indent="-228600" eaLnBrk="1" hangingPunct="1"/>
            <a:r>
              <a:rPr lang="en-US" b="1">
                <a:latin typeface="Arial" charset="0"/>
              </a:rPr>
              <a:t>Slide 54.</a:t>
            </a:r>
          </a:p>
          <a:p>
            <a:pPr marL="228600" indent="-228600" eaLnBrk="1" hangingPunct="1">
              <a:buFontTx/>
              <a:buChar char="•"/>
            </a:pPr>
            <a:r>
              <a:rPr lang="en-US">
                <a:latin typeface="Arial" charset="0"/>
              </a:rPr>
              <a:t>A multivariable analysis by Hussein et al. revealed that independent risk factors for infection with carbapenem-resistant </a:t>
            </a:r>
            <a:r>
              <a:rPr lang="en-US" i="1">
                <a:latin typeface="Arial" charset="0"/>
              </a:rPr>
              <a:t>K. pneumoniae</a:t>
            </a:r>
            <a:r>
              <a:rPr lang="en-US">
                <a:latin typeface="Arial" charset="0"/>
              </a:rPr>
              <a:t> included prior fluoroquinolone use (odds ratio (OR), 1.87), previous administration of a carbapenem  (OR, 1.83), admission to the intensive care unit (OR, 4.27), and exposure to at least one antibiotic drug before the isolation of </a:t>
            </a:r>
            <a:r>
              <a:rPr lang="en-US" i="1">
                <a:latin typeface="Arial" charset="0"/>
              </a:rPr>
              <a:t>K. pneumoniae</a:t>
            </a:r>
            <a:r>
              <a:rPr lang="en-US">
                <a:latin typeface="Arial" charset="0"/>
              </a:rPr>
              <a:t> (OR, 3.93). </a:t>
            </a:r>
            <a:r>
              <a:rPr lang="en-US" b="1">
                <a:latin typeface="Arial" charset="0"/>
              </a:rPr>
              <a:t>[Hussein 2009 / 668A] </a:t>
            </a:r>
          </a:p>
          <a:p>
            <a:pPr marL="228600" indent="-228600" eaLnBrk="1" hangingPunct="1">
              <a:buFontTx/>
              <a:buChar char="•"/>
            </a:pPr>
            <a:r>
              <a:rPr lang="en-US">
                <a:latin typeface="Arial" charset="0"/>
              </a:rPr>
              <a:t>All antimicrobial therapy administered in the 90 days prior to the positive culture result were ascertained. </a:t>
            </a:r>
            <a:r>
              <a:rPr lang="en-US" b="1">
                <a:latin typeface="Arial" charset="0"/>
              </a:rPr>
              <a:t>[Hussein 2009 / 667B]</a:t>
            </a:r>
            <a:endParaRPr lang="en-US">
              <a:latin typeface="Arial" charset="0"/>
            </a:endParaRPr>
          </a:p>
          <a:p>
            <a:pPr marL="228600" indent="-228600" eaLnBrk="1" hangingPunct="1"/>
            <a:endParaRPr lang="el-GR">
              <a:latin typeface="Arial" charset="0"/>
            </a:endParaRPr>
          </a:p>
          <a:p>
            <a:pPr marL="228600" indent="-228600" eaLnBrk="1" hangingPunct="1"/>
            <a:r>
              <a:rPr lang="en-US" b="1">
                <a:latin typeface="Arial" charset="0"/>
              </a:rPr>
              <a:t>Reference</a:t>
            </a:r>
          </a:p>
          <a:p>
            <a:pPr marL="228600" indent="-228600" eaLnBrk="1" hangingPunct="1"/>
            <a:r>
              <a:rPr lang="en-US">
                <a:latin typeface="Arial" charset="0"/>
              </a:rPr>
              <a:t>	Hussein K, Sprecher H, Mashiach T, et al. Carbapenem resistance among </a:t>
            </a:r>
            <a:r>
              <a:rPr lang="en-US" i="1">
                <a:latin typeface="Arial" charset="0"/>
              </a:rPr>
              <a:t>Klebsiella pneumoniae</a:t>
            </a:r>
            <a:r>
              <a:rPr lang="en-US">
                <a:latin typeface="Arial" charset="0"/>
              </a:rPr>
              <a:t> isolates: risk factors, molecular characteristics, and susceptibility patterns. </a:t>
            </a:r>
            <a:r>
              <a:rPr lang="en-US" i="1">
                <a:latin typeface="Arial" charset="0"/>
              </a:rPr>
              <a:t>Infect Control Hosp Epidemiol. </a:t>
            </a:r>
            <a:r>
              <a:rPr lang="en-US">
                <a:latin typeface="Arial" charset="0"/>
              </a:rPr>
              <a:t>2009;61:26-38.</a:t>
            </a:r>
          </a:p>
        </p:txBody>
      </p:sp>
    </p:spTree>
    <p:extLst>
      <p:ext uri="{BB962C8B-B14F-4D97-AF65-F5344CB8AC3E}">
        <p14:creationId xmlns:p14="http://schemas.microsoft.com/office/powerpoint/2010/main" val="252243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5892" y="8686961"/>
            <a:ext cx="2972108" cy="45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50" tIns="46076" rIns="92150" bIns="46076" anchor="b"/>
          <a:lstStyle>
            <a:lvl1pPr defTabSz="876300">
              <a:defRPr b="1">
                <a:solidFill>
                  <a:schemeClr val="tx1"/>
                </a:solidFill>
                <a:latin typeface="Times New Roman" charset="0"/>
                <a:ea typeface="ＭＳ Ｐゴシック" charset="0"/>
              </a:defRPr>
            </a:lvl1pPr>
            <a:lvl2pPr marL="742950" indent="-285750" defTabSz="876300">
              <a:defRPr b="1">
                <a:solidFill>
                  <a:schemeClr val="tx1"/>
                </a:solidFill>
                <a:latin typeface="Times New Roman" charset="0"/>
                <a:ea typeface="ＭＳ Ｐゴシック" charset="0"/>
              </a:defRPr>
            </a:lvl2pPr>
            <a:lvl3pPr marL="1143000" indent="-228600" defTabSz="876300">
              <a:defRPr b="1">
                <a:solidFill>
                  <a:schemeClr val="tx1"/>
                </a:solidFill>
                <a:latin typeface="Times New Roman" charset="0"/>
                <a:ea typeface="ＭＳ Ｐゴシック" charset="0"/>
              </a:defRPr>
            </a:lvl3pPr>
            <a:lvl4pPr marL="1600200" indent="-228600" defTabSz="876300">
              <a:defRPr b="1">
                <a:solidFill>
                  <a:schemeClr val="tx1"/>
                </a:solidFill>
                <a:latin typeface="Times New Roman" charset="0"/>
                <a:ea typeface="ＭＳ Ｐゴシック" charset="0"/>
              </a:defRPr>
            </a:lvl4pPr>
            <a:lvl5pPr marL="2057400" indent="-228600" defTabSz="876300">
              <a:defRPr b="1">
                <a:solidFill>
                  <a:schemeClr val="tx1"/>
                </a:solidFill>
                <a:latin typeface="Times New Roman" charset="0"/>
                <a:ea typeface="ＭＳ Ｐゴシック" charset="0"/>
              </a:defRPr>
            </a:lvl5pPr>
            <a:lvl6pPr marL="2514600" indent="-228600" defTabSz="8763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defTabSz="8763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defTabSz="8763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defTabSz="876300" eaLnBrk="0" fontAlgn="base" hangingPunct="0">
              <a:spcBef>
                <a:spcPct val="0"/>
              </a:spcBef>
              <a:spcAft>
                <a:spcPct val="0"/>
              </a:spcAft>
              <a:defRPr b="1">
                <a:solidFill>
                  <a:schemeClr val="tx1"/>
                </a:solidFill>
                <a:latin typeface="Times New Roman" charset="0"/>
                <a:ea typeface="ＭＳ Ｐゴシック" charset="0"/>
              </a:defRPr>
            </a:lvl9pPr>
          </a:lstStyle>
          <a:p>
            <a:pPr algn="r" eaLnBrk="1" hangingPunct="1"/>
            <a:fld id="{AEB95216-FF14-D943-85A2-929A48E3EB97}" type="slidenum">
              <a:rPr lang="en-US" sz="1200" b="0"/>
              <a:pPr algn="r" eaLnBrk="1" hangingPunct="1"/>
              <a:t>59</a:t>
            </a:fld>
            <a:endParaRPr lang="en-US" sz="1200" b="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xfrm>
            <a:off x="913785" y="4344283"/>
            <a:ext cx="5030431" cy="411335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150" tIns="46076" rIns="92150" bIns="46076"/>
          <a:lstStyle/>
          <a:p>
            <a:pPr eaLnBrk="1" hangingPunct="1"/>
            <a:endParaRPr lang="en-US">
              <a:latin typeface="Arial" charset="0"/>
            </a:endParaRPr>
          </a:p>
        </p:txBody>
      </p:sp>
    </p:spTree>
    <p:extLst>
      <p:ext uri="{BB962C8B-B14F-4D97-AF65-F5344CB8AC3E}">
        <p14:creationId xmlns:p14="http://schemas.microsoft.com/office/powerpoint/2010/main" val="3676103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5892" y="8686961"/>
            <a:ext cx="2972108" cy="457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157" tIns="46079" rIns="92157" bIns="46079" anchor="b"/>
          <a:lstStyle>
            <a:lvl1pPr defTabSz="920750">
              <a:defRPr b="1">
                <a:solidFill>
                  <a:schemeClr val="tx1"/>
                </a:solidFill>
                <a:latin typeface="Times New Roman" charset="0"/>
                <a:ea typeface="ＭＳ Ｐゴシック" charset="0"/>
              </a:defRPr>
            </a:lvl1pPr>
            <a:lvl2pPr marL="742950" indent="-285750" defTabSz="920750">
              <a:defRPr b="1">
                <a:solidFill>
                  <a:schemeClr val="tx1"/>
                </a:solidFill>
                <a:latin typeface="Times New Roman" charset="0"/>
                <a:ea typeface="ＭＳ Ｐゴシック" charset="0"/>
              </a:defRPr>
            </a:lvl2pPr>
            <a:lvl3pPr marL="1143000" indent="-228600" defTabSz="920750">
              <a:defRPr b="1">
                <a:solidFill>
                  <a:schemeClr val="tx1"/>
                </a:solidFill>
                <a:latin typeface="Times New Roman" charset="0"/>
                <a:ea typeface="ＭＳ Ｐゴシック" charset="0"/>
              </a:defRPr>
            </a:lvl3pPr>
            <a:lvl4pPr marL="1600200" indent="-228600" defTabSz="920750">
              <a:defRPr b="1">
                <a:solidFill>
                  <a:schemeClr val="tx1"/>
                </a:solidFill>
                <a:latin typeface="Times New Roman" charset="0"/>
                <a:ea typeface="ＭＳ Ｐゴシック" charset="0"/>
              </a:defRPr>
            </a:lvl4pPr>
            <a:lvl5pPr marL="2057400" indent="-228600" defTabSz="920750">
              <a:defRPr b="1">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b="1">
                <a:solidFill>
                  <a:schemeClr val="tx1"/>
                </a:solidFill>
                <a:latin typeface="Times New Roman" charset="0"/>
                <a:ea typeface="ＭＳ Ｐゴシック" charset="0"/>
              </a:defRPr>
            </a:lvl9pPr>
          </a:lstStyle>
          <a:p>
            <a:pPr algn="r" eaLnBrk="1" hangingPunct="1"/>
            <a:fld id="{5638980C-32CD-7E43-B90B-1F9727291947}" type="slidenum">
              <a:rPr lang="en-US" sz="1200" b="0"/>
              <a:pPr algn="r" eaLnBrk="1" hangingPunct="1"/>
              <a:t>60</a:t>
            </a:fld>
            <a:endParaRPr lang="en-US" sz="1200" b="0"/>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xfrm>
            <a:off x="913785" y="4344283"/>
            <a:ext cx="5030431" cy="411335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157" tIns="46079" rIns="92157" bIns="46079"/>
          <a:lstStyle/>
          <a:p>
            <a:pPr eaLnBrk="1" hangingPunct="1"/>
            <a:endParaRPr lang="en-US">
              <a:latin typeface="Arial" charset="0"/>
            </a:endParaRPr>
          </a:p>
        </p:txBody>
      </p:sp>
    </p:spTree>
    <p:extLst>
      <p:ext uri="{BB962C8B-B14F-4D97-AF65-F5344CB8AC3E}">
        <p14:creationId xmlns:p14="http://schemas.microsoft.com/office/powerpoint/2010/main" val="425166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smtClean="0"/>
          </a:p>
        </p:txBody>
      </p:sp>
      <p:sp>
        <p:nvSpPr>
          <p:cNvPr id="80900" name="Slide Number Placeholder 3"/>
          <p:cNvSpPr>
            <a:spLocks noGrp="1"/>
          </p:cNvSpPr>
          <p:nvPr>
            <p:ph type="sldNum" sz="quarter" idx="5"/>
          </p:nvPr>
        </p:nvSpPr>
        <p:spPr>
          <a:noFill/>
        </p:spPr>
        <p:txBody>
          <a:bodyPr/>
          <a:lstStyle/>
          <a:p>
            <a:fld id="{2EDD6278-D0D8-4A76-8502-BFA236FA438B}" type="slidenum">
              <a:rPr lang="en-US" smtClean="0">
                <a:solidFill>
                  <a:prstClr val="black"/>
                </a:solidFill>
                <a:latin typeface="Calibri"/>
              </a:rPr>
              <a:pPr/>
              <a:t>61</a:t>
            </a:fld>
            <a:endParaRPr lang="en-US" dirty="0" smtClean="0">
              <a:solidFill>
                <a:prstClr val="black"/>
              </a:solidFill>
              <a:latin typeface="Calibri"/>
            </a:endParaRPr>
          </a:p>
        </p:txBody>
      </p:sp>
    </p:spTree>
    <p:extLst>
      <p:ext uri="{BB962C8B-B14F-4D97-AF65-F5344CB8AC3E}">
        <p14:creationId xmlns:p14="http://schemas.microsoft.com/office/powerpoint/2010/main" val="2263748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some exceptions (TEM), all class A enzymes are inhibited</a:t>
            </a:r>
            <a:r>
              <a:rPr lang="en-US" baseline="0" dirty="0" smtClean="0"/>
              <a:t> in varying degrees by </a:t>
            </a:r>
            <a:r>
              <a:rPr lang="en-US" baseline="0" dirty="0" err="1" smtClean="0"/>
              <a:t>clav</a:t>
            </a:r>
            <a:r>
              <a:rPr lang="en-US" baseline="0" dirty="0" smtClean="0"/>
              <a:t>, </a:t>
            </a:r>
            <a:r>
              <a:rPr lang="en-US" baseline="0" dirty="0" err="1" smtClean="0"/>
              <a:t>sulbac</a:t>
            </a:r>
            <a:r>
              <a:rPr lang="en-US" baseline="0" dirty="0" smtClean="0"/>
              <a:t>, </a:t>
            </a:r>
            <a:r>
              <a:rPr lang="en-US" baseline="0" dirty="0" err="1" smtClean="0"/>
              <a:t>tazo</a:t>
            </a:r>
            <a:endParaRPr lang="en-US" baseline="0" dirty="0" smtClean="0"/>
          </a:p>
          <a:p>
            <a:r>
              <a:rPr lang="en-US" baseline="0" dirty="0" smtClean="0"/>
              <a:t>Class B enzymes are not inhibited by commercially available </a:t>
            </a:r>
            <a:r>
              <a:rPr lang="en-US" baseline="0" dirty="0" err="1" smtClean="0"/>
              <a:t>inibotrs</a:t>
            </a:r>
            <a:endParaRPr lang="en-US" baseline="0" dirty="0" smtClean="0"/>
          </a:p>
          <a:p>
            <a:r>
              <a:rPr lang="en-US" baseline="0" dirty="0" smtClean="0"/>
              <a:t>Class C: inhibitors minimally active</a:t>
            </a:r>
          </a:p>
          <a:p>
            <a:r>
              <a:rPr lang="en-US" sz="1200" kern="1200" dirty="0" err="1" smtClean="0">
                <a:solidFill>
                  <a:schemeClr val="tx1"/>
                </a:solidFill>
                <a:effectLst/>
                <a:latin typeface="+mn-lt"/>
                <a:ea typeface="+mn-ea"/>
                <a:cs typeface="+mn-cs"/>
              </a:rPr>
              <a:t>avibactam</a:t>
            </a:r>
            <a:r>
              <a:rPr lang="en-US" sz="1200" kern="1200" dirty="0" smtClean="0">
                <a:solidFill>
                  <a:schemeClr val="tx1"/>
                </a:solidFill>
                <a:effectLst/>
                <a:latin typeface="+mn-lt"/>
                <a:ea typeface="+mn-ea"/>
                <a:cs typeface="+mn-cs"/>
              </a:rPr>
              <a:t> inhibits the activity of Ambler class A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ESBL and KPC), class C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AmpC</a:t>
            </a:r>
            <a:r>
              <a:rPr lang="en-US" sz="1200" kern="1200" dirty="0" smtClean="0">
                <a:solidFill>
                  <a:schemeClr val="tx1"/>
                </a:solidFill>
                <a:effectLst/>
                <a:latin typeface="+mn-lt"/>
                <a:ea typeface="+mn-ea"/>
                <a:cs typeface="+mn-cs"/>
              </a:rPr>
              <a:t>), and some class D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OXA-48) enzymes.</a:t>
            </a:r>
            <a:r>
              <a:rPr lang="en-US" sz="1200" kern="1200" dirty="0" smtClean="0">
                <a:solidFill>
                  <a:schemeClr val="tx1"/>
                </a:solidFill>
                <a:effectLst/>
                <a:latin typeface="+mn-lt"/>
                <a:ea typeface="+mn-ea"/>
                <a:cs typeface="+mn-cs"/>
                <a:hlinkClick r:id="rId3"/>
              </a:rPr>
              <a:t>22</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hlinkClick r:id="rId4"/>
              </a:rPr>
              <a:t>23</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hlinkClick r:id="rId5"/>
              </a:rPr>
              <a:t>40</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hlinkClick r:id="rId6"/>
              </a:rPr>
              <a:t>48</a:t>
            </a:r>
            <a:r>
              <a:rPr lang="en-US" sz="1200" kern="1200" dirty="0" smtClean="0">
                <a:solidFill>
                  <a:schemeClr val="tx1"/>
                </a:solidFill>
                <a:effectLst/>
                <a:latin typeface="+mn-lt"/>
                <a:ea typeface="+mn-ea"/>
                <a:cs typeface="+mn-cs"/>
              </a:rPr>
              <a:t> It is not active against </a:t>
            </a:r>
            <a:r>
              <a:rPr lang="en-US" sz="1200" kern="1200" dirty="0" err="1" smtClean="0">
                <a:solidFill>
                  <a:schemeClr val="tx1"/>
                </a:solidFill>
                <a:effectLst/>
                <a:latin typeface="+mn-lt"/>
                <a:ea typeface="+mn-ea"/>
                <a:cs typeface="+mn-cs"/>
              </a:rPr>
              <a:t>metallo</a:t>
            </a:r>
            <a:r>
              <a:rPr lang="en-US" sz="1200" kern="1200" dirty="0" smtClean="0">
                <a:solidFill>
                  <a:schemeClr val="tx1"/>
                </a:solidFill>
                <a:effectLst/>
                <a:latin typeface="+mn-lt"/>
                <a:ea typeface="+mn-ea"/>
                <a:cs typeface="+mn-cs"/>
              </a:rPr>
              <a:t>-β-lactamases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NDM, VIM, IMP, VEB, PER) due to the absence of the active-site serine residue or against </a:t>
            </a:r>
            <a:r>
              <a:rPr lang="en-US" sz="1200" i="1" kern="1200" dirty="0" err="1" smtClean="0">
                <a:solidFill>
                  <a:schemeClr val="tx1"/>
                </a:solidFill>
                <a:effectLst/>
                <a:latin typeface="+mn-lt"/>
                <a:ea typeface="+mn-ea"/>
                <a:cs typeface="+mn-cs"/>
              </a:rPr>
              <a:t>Acinetobacter</a:t>
            </a:r>
            <a:r>
              <a:rPr lang="en-US" sz="1200" kern="1200" dirty="0" smtClean="0">
                <a:solidFill>
                  <a:schemeClr val="tx1"/>
                </a:solidFill>
                <a:effectLst/>
                <a:latin typeface="+mn-lt"/>
                <a:ea typeface="+mn-ea"/>
                <a:cs typeface="+mn-cs"/>
              </a:rPr>
              <a:t> OXA-type </a:t>
            </a:r>
            <a:r>
              <a:rPr lang="en-US" sz="1200" kern="1200" dirty="0" err="1" smtClean="0">
                <a:solidFill>
                  <a:schemeClr val="tx1"/>
                </a:solidFill>
                <a:effectLst/>
                <a:latin typeface="+mn-lt"/>
                <a:ea typeface="+mn-ea"/>
                <a:cs typeface="+mn-cs"/>
              </a:rPr>
              <a:t>carbapenemases</a:t>
            </a:r>
            <a:r>
              <a:rPr lang="en-US" dirty="0" smtClean="0">
                <a:effectLst/>
              </a:rPr>
              <a:t> </a:t>
            </a:r>
          </a:p>
          <a:p>
            <a:r>
              <a:rPr lang="en-US" sz="1200" kern="1200" dirty="0" smtClean="0">
                <a:solidFill>
                  <a:schemeClr val="tx1"/>
                </a:solidFill>
                <a:effectLst/>
                <a:latin typeface="+mn-lt"/>
                <a:ea typeface="+mn-ea"/>
                <a:cs typeface="+mn-cs"/>
              </a:rPr>
              <a:t>All class B (</a:t>
            </a:r>
            <a:r>
              <a:rPr lang="en-US" sz="1200" kern="1200" dirty="0" err="1" smtClean="0">
                <a:solidFill>
                  <a:schemeClr val="tx1"/>
                </a:solidFill>
                <a:effectLst/>
                <a:latin typeface="+mn-lt"/>
                <a:ea typeface="+mn-ea"/>
                <a:cs typeface="+mn-cs"/>
              </a:rPr>
              <a:t>metallo</a:t>
            </a:r>
            <a:r>
              <a:rPr lang="en-US" sz="1200" kern="1200" dirty="0" smtClean="0">
                <a:solidFill>
                  <a:schemeClr val="tx1"/>
                </a:solidFill>
                <a:effectLst/>
                <a:latin typeface="+mn-lt"/>
                <a:ea typeface="+mn-ea"/>
                <a:cs typeface="+mn-cs"/>
              </a:rPr>
              <a:t>-) β-lactamases are uninhibited by </a:t>
            </a:r>
            <a:r>
              <a:rPr lang="en-US" sz="1200" kern="1200" dirty="0" err="1" smtClean="0">
                <a:solidFill>
                  <a:schemeClr val="tx1"/>
                </a:solidFill>
                <a:effectLst/>
                <a:latin typeface="+mn-lt"/>
                <a:ea typeface="+mn-ea"/>
                <a:cs typeface="+mn-cs"/>
              </a:rPr>
              <a:t>avibactam</a:t>
            </a:r>
            <a:r>
              <a:rPr lang="en-US" sz="1200" kern="1200" dirty="0" smtClean="0">
                <a:solidFill>
                  <a:schemeClr val="tx1"/>
                </a:solidFill>
                <a:effectLst/>
                <a:latin typeface="+mn-lt"/>
                <a:ea typeface="+mn-ea"/>
                <a:cs typeface="+mn-cs"/>
              </a:rPr>
              <a:t>, and the majority of OXA enzymes are also unaffected by the addition of the drug.</a:t>
            </a:r>
            <a:r>
              <a:rPr lang="en-US" sz="1200" kern="1200" dirty="0" smtClean="0">
                <a:solidFill>
                  <a:schemeClr val="tx1"/>
                </a:solidFill>
                <a:effectLst/>
                <a:latin typeface="+mn-lt"/>
                <a:ea typeface="+mn-ea"/>
                <a:cs typeface="+mn-cs"/>
                <a:hlinkClick r:id="rId7"/>
              </a:rPr>
              <a:t>46</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Given the widespread dissemination of such enzymes on plasmids present in Enterobacteriaceae,</a:t>
            </a:r>
            <a:r>
              <a:rPr lang="en-US" sz="1200" kern="1200" dirty="0" smtClean="0">
                <a:solidFill>
                  <a:schemeClr val="tx1"/>
                </a:solidFill>
                <a:effectLst/>
                <a:latin typeface="+mn-lt"/>
                <a:ea typeface="+mn-ea"/>
                <a:cs typeface="+mn-cs"/>
                <a:hlinkClick r:id="rId8"/>
              </a:rPr>
              <a:t>42</a:t>
            </a:r>
            <a:r>
              <a:rPr lang="en-US" sz="1200" kern="1200" dirty="0" smtClean="0">
                <a:solidFill>
                  <a:schemeClr val="tx1"/>
                </a:solidFill>
                <a:effectLst/>
                <a:latin typeface="+mn-lt"/>
                <a:ea typeface="+mn-ea"/>
                <a:cs typeface="+mn-cs"/>
              </a:rPr>
              <a:t> these enzymes and their spread remain the primary threat to the clinical use of </a:t>
            </a:r>
            <a:r>
              <a:rPr lang="en-US" sz="1200" kern="1200" dirty="0" err="1" smtClean="0">
                <a:solidFill>
                  <a:schemeClr val="tx1"/>
                </a:solidFill>
                <a:effectLst/>
                <a:latin typeface="+mn-lt"/>
                <a:ea typeface="+mn-ea"/>
                <a:cs typeface="+mn-cs"/>
              </a:rPr>
              <a:t>ceftazidime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avibactam</a:t>
            </a:r>
            <a:r>
              <a:rPr lang="en-US" sz="1200" kern="1200" dirty="0" smtClean="0">
                <a:solidFill>
                  <a:schemeClr val="tx1"/>
                </a:solidFill>
                <a:effectLst/>
                <a:latin typeface="+mn-lt"/>
                <a:ea typeface="+mn-ea"/>
                <a:cs typeface="+mn-cs"/>
              </a:rPr>
              <a:t>. Although enzymes such as SPM, GIM, and SIM have remained relatively isolated, there are increasing reports of the global emergence of plasmid-associated VIM, IMP, and NDM </a:t>
            </a:r>
            <a:r>
              <a:rPr lang="en-US" sz="1200" kern="1200" dirty="0" err="1" smtClean="0">
                <a:solidFill>
                  <a:schemeClr val="tx1"/>
                </a:solidFill>
                <a:effectLst/>
                <a:latin typeface="+mn-lt"/>
                <a:ea typeface="+mn-ea"/>
                <a:cs typeface="+mn-cs"/>
              </a:rPr>
              <a:t>carbapenemases</a:t>
            </a:r>
            <a:r>
              <a:rPr lang="en-US" sz="1200" kern="1200" dirty="0" smtClean="0">
                <a:solidFill>
                  <a:schemeClr val="tx1"/>
                </a:solidFill>
                <a:effectLst/>
                <a:latin typeface="+mn-lt"/>
                <a:ea typeface="+mn-ea"/>
                <a:cs typeface="+mn-cs"/>
              </a:rPr>
              <a:t> that are invariably active against </a:t>
            </a:r>
            <a:r>
              <a:rPr lang="en-US" sz="1200" kern="1200" dirty="0" err="1" smtClean="0">
                <a:solidFill>
                  <a:schemeClr val="tx1"/>
                </a:solidFill>
                <a:effectLst/>
                <a:latin typeface="+mn-lt"/>
                <a:ea typeface="+mn-ea"/>
                <a:cs typeface="+mn-cs"/>
              </a:rPr>
              <a:t>ceftazidime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avibactam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B8047AA-5EDE-7546-9934-1B963CABEBDB}" type="slidenum">
              <a:rPr lang="en-US" smtClean="0"/>
              <a:t>73</a:t>
            </a:fld>
            <a:endParaRPr lang="en-US"/>
          </a:p>
        </p:txBody>
      </p:sp>
    </p:spTree>
    <p:extLst>
      <p:ext uri="{BB962C8B-B14F-4D97-AF65-F5344CB8AC3E}">
        <p14:creationId xmlns:p14="http://schemas.microsoft.com/office/powerpoint/2010/main" val="3880336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648" eaLnBrk="0" hangingPunct="0">
              <a:defRPr sz="2400" b="1">
                <a:solidFill>
                  <a:schemeClr val="tx1"/>
                </a:solidFill>
                <a:latin typeface="Arial" charset="0"/>
                <a:ea typeface="ＭＳ Ｐゴシック" charset="0"/>
                <a:cs typeface="ＭＳ Ｐゴシック" charset="0"/>
              </a:defRPr>
            </a:lvl1pPr>
            <a:lvl2pPr marL="729057" indent="-280406" defTabSz="906648" eaLnBrk="0" hangingPunct="0">
              <a:defRPr sz="2400" b="1">
                <a:solidFill>
                  <a:schemeClr val="tx1"/>
                </a:solidFill>
                <a:latin typeface="Arial" charset="0"/>
                <a:ea typeface="ＭＳ Ｐゴシック" charset="0"/>
              </a:defRPr>
            </a:lvl2pPr>
            <a:lvl3pPr marL="1121626" indent="-224325" defTabSz="906648" eaLnBrk="0" hangingPunct="0">
              <a:defRPr sz="2400" b="1">
                <a:solidFill>
                  <a:schemeClr val="tx1"/>
                </a:solidFill>
                <a:latin typeface="Arial" charset="0"/>
                <a:ea typeface="ＭＳ Ｐゴシック" charset="0"/>
              </a:defRPr>
            </a:lvl3pPr>
            <a:lvl4pPr marL="1570276" indent="-224325" defTabSz="906648" eaLnBrk="0" hangingPunct="0">
              <a:defRPr sz="2400" b="1">
                <a:solidFill>
                  <a:schemeClr val="tx1"/>
                </a:solidFill>
                <a:latin typeface="Arial" charset="0"/>
                <a:ea typeface="ＭＳ Ｐゴシック" charset="0"/>
              </a:defRPr>
            </a:lvl4pPr>
            <a:lvl5pPr marL="2018927" indent="-224325" defTabSz="906648" eaLnBrk="0" hangingPunct="0">
              <a:defRPr sz="2400" b="1">
                <a:solidFill>
                  <a:schemeClr val="tx1"/>
                </a:solidFill>
                <a:latin typeface="Arial" charset="0"/>
                <a:ea typeface="ＭＳ Ｐゴシック" charset="0"/>
              </a:defRPr>
            </a:lvl5pPr>
            <a:lvl6pPr marL="2467577" indent="-224325" defTabSz="906648" eaLnBrk="0" fontAlgn="base" hangingPunct="0">
              <a:spcBef>
                <a:spcPct val="0"/>
              </a:spcBef>
              <a:spcAft>
                <a:spcPct val="0"/>
              </a:spcAft>
              <a:defRPr sz="2400" b="1">
                <a:solidFill>
                  <a:schemeClr val="tx1"/>
                </a:solidFill>
                <a:latin typeface="Arial" charset="0"/>
                <a:ea typeface="ＭＳ Ｐゴシック" charset="0"/>
              </a:defRPr>
            </a:lvl6pPr>
            <a:lvl7pPr marL="2916227" indent="-224325" defTabSz="906648" eaLnBrk="0" fontAlgn="base" hangingPunct="0">
              <a:spcBef>
                <a:spcPct val="0"/>
              </a:spcBef>
              <a:spcAft>
                <a:spcPct val="0"/>
              </a:spcAft>
              <a:defRPr sz="2400" b="1">
                <a:solidFill>
                  <a:schemeClr val="tx1"/>
                </a:solidFill>
                <a:latin typeface="Arial" charset="0"/>
                <a:ea typeface="ＭＳ Ｐゴシック" charset="0"/>
              </a:defRPr>
            </a:lvl7pPr>
            <a:lvl8pPr marL="3364878" indent="-224325" defTabSz="906648" eaLnBrk="0" fontAlgn="base" hangingPunct="0">
              <a:spcBef>
                <a:spcPct val="0"/>
              </a:spcBef>
              <a:spcAft>
                <a:spcPct val="0"/>
              </a:spcAft>
              <a:defRPr sz="2400" b="1">
                <a:solidFill>
                  <a:schemeClr val="tx1"/>
                </a:solidFill>
                <a:latin typeface="Arial" charset="0"/>
                <a:ea typeface="ＭＳ Ｐゴシック" charset="0"/>
              </a:defRPr>
            </a:lvl8pPr>
            <a:lvl9pPr marL="3813528" indent="-224325" defTabSz="906648"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t>Arbeit -- New Wine from Old Vineyards</a:t>
            </a:r>
          </a:p>
        </p:txBody>
      </p:sp>
      <p:sp>
        <p:nvSpPr>
          <p:cNvPr id="101378"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648" eaLnBrk="0" hangingPunct="0">
              <a:defRPr sz="2400" b="1">
                <a:solidFill>
                  <a:schemeClr val="tx1"/>
                </a:solidFill>
                <a:latin typeface="Arial" charset="0"/>
                <a:ea typeface="ＭＳ Ｐゴシック" charset="0"/>
                <a:cs typeface="ＭＳ Ｐゴシック" charset="0"/>
              </a:defRPr>
            </a:lvl1pPr>
            <a:lvl2pPr marL="729057" indent="-280406" defTabSz="906648" eaLnBrk="0" hangingPunct="0">
              <a:defRPr sz="2400" b="1">
                <a:solidFill>
                  <a:schemeClr val="tx1"/>
                </a:solidFill>
                <a:latin typeface="Arial" charset="0"/>
                <a:ea typeface="ＭＳ Ｐゴシック" charset="0"/>
              </a:defRPr>
            </a:lvl2pPr>
            <a:lvl3pPr marL="1121626" indent="-224325" defTabSz="906648" eaLnBrk="0" hangingPunct="0">
              <a:defRPr sz="2400" b="1">
                <a:solidFill>
                  <a:schemeClr val="tx1"/>
                </a:solidFill>
                <a:latin typeface="Arial" charset="0"/>
                <a:ea typeface="ＭＳ Ｐゴシック" charset="0"/>
              </a:defRPr>
            </a:lvl3pPr>
            <a:lvl4pPr marL="1570276" indent="-224325" defTabSz="906648" eaLnBrk="0" hangingPunct="0">
              <a:defRPr sz="2400" b="1">
                <a:solidFill>
                  <a:schemeClr val="tx1"/>
                </a:solidFill>
                <a:latin typeface="Arial" charset="0"/>
                <a:ea typeface="ＭＳ Ｐゴシック" charset="0"/>
              </a:defRPr>
            </a:lvl4pPr>
            <a:lvl5pPr marL="2018927" indent="-224325" defTabSz="906648" eaLnBrk="0" hangingPunct="0">
              <a:defRPr sz="2400" b="1">
                <a:solidFill>
                  <a:schemeClr val="tx1"/>
                </a:solidFill>
                <a:latin typeface="Arial" charset="0"/>
                <a:ea typeface="ＭＳ Ｐゴシック" charset="0"/>
              </a:defRPr>
            </a:lvl5pPr>
            <a:lvl6pPr marL="2467577" indent="-224325" defTabSz="906648" eaLnBrk="0" fontAlgn="base" hangingPunct="0">
              <a:spcBef>
                <a:spcPct val="0"/>
              </a:spcBef>
              <a:spcAft>
                <a:spcPct val="0"/>
              </a:spcAft>
              <a:defRPr sz="2400" b="1">
                <a:solidFill>
                  <a:schemeClr val="tx1"/>
                </a:solidFill>
                <a:latin typeface="Arial" charset="0"/>
                <a:ea typeface="ＭＳ Ｐゴシック" charset="0"/>
              </a:defRPr>
            </a:lvl6pPr>
            <a:lvl7pPr marL="2916227" indent="-224325" defTabSz="906648" eaLnBrk="0" fontAlgn="base" hangingPunct="0">
              <a:spcBef>
                <a:spcPct val="0"/>
              </a:spcBef>
              <a:spcAft>
                <a:spcPct val="0"/>
              </a:spcAft>
              <a:defRPr sz="2400" b="1">
                <a:solidFill>
                  <a:schemeClr val="tx1"/>
                </a:solidFill>
                <a:latin typeface="Arial" charset="0"/>
                <a:ea typeface="ＭＳ Ｐゴシック" charset="0"/>
              </a:defRPr>
            </a:lvl7pPr>
            <a:lvl8pPr marL="3364878" indent="-224325" defTabSz="906648" eaLnBrk="0" fontAlgn="base" hangingPunct="0">
              <a:spcBef>
                <a:spcPct val="0"/>
              </a:spcBef>
              <a:spcAft>
                <a:spcPct val="0"/>
              </a:spcAft>
              <a:defRPr sz="2400" b="1">
                <a:solidFill>
                  <a:schemeClr val="tx1"/>
                </a:solidFill>
                <a:latin typeface="Arial" charset="0"/>
                <a:ea typeface="ＭＳ Ｐゴシック" charset="0"/>
              </a:defRPr>
            </a:lvl8pPr>
            <a:lvl9pPr marL="3813528" indent="-224325" defTabSz="906648" eaLnBrk="0" fontAlgn="base" hangingPunct="0">
              <a:spcBef>
                <a:spcPct val="0"/>
              </a:spcBef>
              <a:spcAft>
                <a:spcPct val="0"/>
              </a:spcAft>
              <a:defRPr sz="2400" b="1">
                <a:solidFill>
                  <a:schemeClr val="tx1"/>
                </a:solidFill>
                <a:latin typeface="Arial" charset="0"/>
                <a:ea typeface="ＭＳ Ｐゴシック" charset="0"/>
              </a:defRPr>
            </a:lvl9pPr>
          </a:lstStyle>
          <a:p>
            <a:r>
              <a:rPr lang="en-US" sz="2000"/>
              <a:t>ISSSI -- 25 Oct 2004</a:t>
            </a:r>
          </a:p>
        </p:txBody>
      </p:sp>
      <p:sp>
        <p:nvSpPr>
          <p:cNvPr id="10137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648" eaLnBrk="0" hangingPunct="0">
              <a:defRPr sz="2400" b="1">
                <a:solidFill>
                  <a:schemeClr val="tx1"/>
                </a:solidFill>
                <a:latin typeface="Arial" charset="0"/>
                <a:ea typeface="ＭＳ Ｐゴシック" charset="0"/>
                <a:cs typeface="ＭＳ Ｐゴシック" charset="0"/>
              </a:defRPr>
            </a:lvl1pPr>
            <a:lvl2pPr marL="729057" indent="-280406" defTabSz="906648" eaLnBrk="0" hangingPunct="0">
              <a:defRPr sz="2400" b="1">
                <a:solidFill>
                  <a:schemeClr val="tx1"/>
                </a:solidFill>
                <a:latin typeface="Arial" charset="0"/>
                <a:ea typeface="ＭＳ Ｐゴシック" charset="0"/>
              </a:defRPr>
            </a:lvl2pPr>
            <a:lvl3pPr marL="1121626" indent="-224325" defTabSz="906648" eaLnBrk="0" hangingPunct="0">
              <a:defRPr sz="2400" b="1">
                <a:solidFill>
                  <a:schemeClr val="tx1"/>
                </a:solidFill>
                <a:latin typeface="Arial" charset="0"/>
                <a:ea typeface="ＭＳ Ｐゴシック" charset="0"/>
              </a:defRPr>
            </a:lvl3pPr>
            <a:lvl4pPr marL="1570276" indent="-224325" defTabSz="906648" eaLnBrk="0" hangingPunct="0">
              <a:defRPr sz="2400" b="1">
                <a:solidFill>
                  <a:schemeClr val="tx1"/>
                </a:solidFill>
                <a:latin typeface="Arial" charset="0"/>
                <a:ea typeface="ＭＳ Ｐゴシック" charset="0"/>
              </a:defRPr>
            </a:lvl4pPr>
            <a:lvl5pPr marL="2018927" indent="-224325" defTabSz="906648" eaLnBrk="0" hangingPunct="0">
              <a:defRPr sz="2400" b="1">
                <a:solidFill>
                  <a:schemeClr val="tx1"/>
                </a:solidFill>
                <a:latin typeface="Arial" charset="0"/>
                <a:ea typeface="ＭＳ Ｐゴシック" charset="0"/>
              </a:defRPr>
            </a:lvl5pPr>
            <a:lvl6pPr marL="2467577" indent="-224325" defTabSz="906648" eaLnBrk="0" fontAlgn="base" hangingPunct="0">
              <a:spcBef>
                <a:spcPct val="0"/>
              </a:spcBef>
              <a:spcAft>
                <a:spcPct val="0"/>
              </a:spcAft>
              <a:defRPr sz="2400" b="1">
                <a:solidFill>
                  <a:schemeClr val="tx1"/>
                </a:solidFill>
                <a:latin typeface="Arial" charset="0"/>
                <a:ea typeface="ＭＳ Ｐゴシック" charset="0"/>
              </a:defRPr>
            </a:lvl6pPr>
            <a:lvl7pPr marL="2916227" indent="-224325" defTabSz="906648" eaLnBrk="0" fontAlgn="base" hangingPunct="0">
              <a:spcBef>
                <a:spcPct val="0"/>
              </a:spcBef>
              <a:spcAft>
                <a:spcPct val="0"/>
              </a:spcAft>
              <a:defRPr sz="2400" b="1">
                <a:solidFill>
                  <a:schemeClr val="tx1"/>
                </a:solidFill>
                <a:latin typeface="Arial" charset="0"/>
                <a:ea typeface="ＭＳ Ｐゴシック" charset="0"/>
              </a:defRPr>
            </a:lvl7pPr>
            <a:lvl8pPr marL="3364878" indent="-224325" defTabSz="906648" eaLnBrk="0" fontAlgn="base" hangingPunct="0">
              <a:spcBef>
                <a:spcPct val="0"/>
              </a:spcBef>
              <a:spcAft>
                <a:spcPct val="0"/>
              </a:spcAft>
              <a:defRPr sz="2400" b="1">
                <a:solidFill>
                  <a:schemeClr val="tx1"/>
                </a:solidFill>
                <a:latin typeface="Arial" charset="0"/>
                <a:ea typeface="ＭＳ Ｐゴシック" charset="0"/>
              </a:defRPr>
            </a:lvl8pPr>
            <a:lvl9pPr marL="3813528" indent="-224325" defTabSz="906648" eaLnBrk="0" fontAlgn="base" hangingPunct="0">
              <a:spcBef>
                <a:spcPct val="0"/>
              </a:spcBef>
              <a:spcAft>
                <a:spcPct val="0"/>
              </a:spcAft>
              <a:defRPr sz="2400" b="1">
                <a:solidFill>
                  <a:schemeClr val="tx1"/>
                </a:solidFill>
                <a:latin typeface="Arial" charset="0"/>
                <a:ea typeface="ＭＳ Ｐゴシック" charset="0"/>
              </a:defRPr>
            </a:lvl9pPr>
          </a:lstStyle>
          <a:p>
            <a:fld id="{0525C646-53AE-A54C-8E5B-DE581A9F0EC7}" type="slidenum">
              <a:rPr lang="en-US" sz="1600"/>
              <a:pPr/>
              <a:t>77</a:t>
            </a:fld>
            <a:endParaRPr lang="en-US" sz="160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a:p>
            <a:r>
              <a:rPr lang="en-US">
                <a:latin typeface="Times New Roman" charset="0"/>
              </a:rPr>
              <a:t>IV and oral opportunities…..</a:t>
            </a:r>
          </a:p>
        </p:txBody>
      </p:sp>
    </p:spTree>
    <p:extLst>
      <p:ext uri="{BB962C8B-B14F-4D97-AF65-F5344CB8AC3E}">
        <p14:creationId xmlns:p14="http://schemas.microsoft.com/office/powerpoint/2010/main" val="4116843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648" eaLnBrk="0" hangingPunct="0">
              <a:defRPr sz="2400" b="1">
                <a:solidFill>
                  <a:schemeClr val="tx1"/>
                </a:solidFill>
                <a:latin typeface="Arial" charset="0"/>
                <a:ea typeface="ＭＳ Ｐゴシック" charset="0"/>
                <a:cs typeface="ＭＳ Ｐゴシック" charset="0"/>
              </a:defRPr>
            </a:lvl1pPr>
            <a:lvl2pPr marL="729057" indent="-280406" defTabSz="906648" eaLnBrk="0" hangingPunct="0">
              <a:defRPr sz="2400" b="1">
                <a:solidFill>
                  <a:schemeClr val="tx1"/>
                </a:solidFill>
                <a:latin typeface="Arial" charset="0"/>
                <a:ea typeface="ＭＳ Ｐゴシック" charset="0"/>
              </a:defRPr>
            </a:lvl2pPr>
            <a:lvl3pPr marL="1121626" indent="-224325" defTabSz="906648" eaLnBrk="0" hangingPunct="0">
              <a:defRPr sz="2400" b="1">
                <a:solidFill>
                  <a:schemeClr val="tx1"/>
                </a:solidFill>
                <a:latin typeface="Arial" charset="0"/>
                <a:ea typeface="ＭＳ Ｐゴシック" charset="0"/>
              </a:defRPr>
            </a:lvl3pPr>
            <a:lvl4pPr marL="1570276" indent="-224325" defTabSz="906648" eaLnBrk="0" hangingPunct="0">
              <a:defRPr sz="2400" b="1">
                <a:solidFill>
                  <a:schemeClr val="tx1"/>
                </a:solidFill>
                <a:latin typeface="Arial" charset="0"/>
                <a:ea typeface="ＭＳ Ｐゴシック" charset="0"/>
              </a:defRPr>
            </a:lvl4pPr>
            <a:lvl5pPr marL="2018927" indent="-224325" defTabSz="906648" eaLnBrk="0" hangingPunct="0">
              <a:defRPr sz="2400" b="1">
                <a:solidFill>
                  <a:schemeClr val="tx1"/>
                </a:solidFill>
                <a:latin typeface="Arial" charset="0"/>
                <a:ea typeface="ＭＳ Ｐゴシック" charset="0"/>
              </a:defRPr>
            </a:lvl5pPr>
            <a:lvl6pPr marL="2467577" indent="-224325" defTabSz="906648" eaLnBrk="0" fontAlgn="base" hangingPunct="0">
              <a:spcBef>
                <a:spcPct val="0"/>
              </a:spcBef>
              <a:spcAft>
                <a:spcPct val="0"/>
              </a:spcAft>
              <a:defRPr sz="2400" b="1">
                <a:solidFill>
                  <a:schemeClr val="tx1"/>
                </a:solidFill>
                <a:latin typeface="Arial" charset="0"/>
                <a:ea typeface="ＭＳ Ｐゴシック" charset="0"/>
              </a:defRPr>
            </a:lvl6pPr>
            <a:lvl7pPr marL="2916227" indent="-224325" defTabSz="906648" eaLnBrk="0" fontAlgn="base" hangingPunct="0">
              <a:spcBef>
                <a:spcPct val="0"/>
              </a:spcBef>
              <a:spcAft>
                <a:spcPct val="0"/>
              </a:spcAft>
              <a:defRPr sz="2400" b="1">
                <a:solidFill>
                  <a:schemeClr val="tx1"/>
                </a:solidFill>
                <a:latin typeface="Arial" charset="0"/>
                <a:ea typeface="ＭＳ Ｐゴシック" charset="0"/>
              </a:defRPr>
            </a:lvl7pPr>
            <a:lvl8pPr marL="3364878" indent="-224325" defTabSz="906648" eaLnBrk="0" fontAlgn="base" hangingPunct="0">
              <a:spcBef>
                <a:spcPct val="0"/>
              </a:spcBef>
              <a:spcAft>
                <a:spcPct val="0"/>
              </a:spcAft>
              <a:defRPr sz="2400" b="1">
                <a:solidFill>
                  <a:schemeClr val="tx1"/>
                </a:solidFill>
                <a:latin typeface="Arial" charset="0"/>
                <a:ea typeface="ＭＳ Ｐゴシック" charset="0"/>
              </a:defRPr>
            </a:lvl8pPr>
            <a:lvl9pPr marL="3813528" indent="-224325" defTabSz="906648"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1C5D08C-79EB-D147-9C7F-0A0C9656660D}" type="slidenum">
              <a:rPr lang="en-US" sz="1200" b="0">
                <a:latin typeface="Times New Roman" charset="0"/>
              </a:rPr>
              <a:pPr eaLnBrk="1" hangingPunct="1"/>
              <a:t>79</a:t>
            </a:fld>
            <a:endParaRPr lang="en-US" sz="1200" b="0">
              <a:latin typeface="Times New Roman"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410853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64587"/>
            <a:r>
              <a:rPr lang="en-US">
                <a:latin typeface="Times New Roman" charset="0"/>
              </a:rPr>
              <a:t>tt</a:t>
            </a: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6648" eaLnBrk="0" hangingPunct="0">
              <a:defRPr sz="2400" b="1">
                <a:solidFill>
                  <a:schemeClr val="tx1"/>
                </a:solidFill>
                <a:latin typeface="Arial" charset="0"/>
                <a:ea typeface="ＭＳ Ｐゴシック" charset="0"/>
                <a:cs typeface="ＭＳ Ｐゴシック" charset="0"/>
              </a:defRPr>
            </a:lvl1pPr>
            <a:lvl2pPr marL="729057" indent="-280406" defTabSz="906648" eaLnBrk="0" hangingPunct="0">
              <a:defRPr sz="2400" b="1">
                <a:solidFill>
                  <a:schemeClr val="tx1"/>
                </a:solidFill>
                <a:latin typeface="Arial" charset="0"/>
                <a:ea typeface="ＭＳ Ｐゴシック" charset="0"/>
              </a:defRPr>
            </a:lvl2pPr>
            <a:lvl3pPr marL="1121626" indent="-224325" defTabSz="906648" eaLnBrk="0" hangingPunct="0">
              <a:defRPr sz="2400" b="1">
                <a:solidFill>
                  <a:schemeClr val="tx1"/>
                </a:solidFill>
                <a:latin typeface="Arial" charset="0"/>
                <a:ea typeface="ＭＳ Ｐゴシック" charset="0"/>
              </a:defRPr>
            </a:lvl3pPr>
            <a:lvl4pPr marL="1570276" indent="-224325" defTabSz="906648" eaLnBrk="0" hangingPunct="0">
              <a:defRPr sz="2400" b="1">
                <a:solidFill>
                  <a:schemeClr val="tx1"/>
                </a:solidFill>
                <a:latin typeface="Arial" charset="0"/>
                <a:ea typeface="ＭＳ Ｐゴシック" charset="0"/>
              </a:defRPr>
            </a:lvl4pPr>
            <a:lvl5pPr marL="2018927" indent="-224325" defTabSz="906648" eaLnBrk="0" hangingPunct="0">
              <a:defRPr sz="2400" b="1">
                <a:solidFill>
                  <a:schemeClr val="tx1"/>
                </a:solidFill>
                <a:latin typeface="Arial" charset="0"/>
                <a:ea typeface="ＭＳ Ｐゴシック" charset="0"/>
              </a:defRPr>
            </a:lvl5pPr>
            <a:lvl6pPr marL="2467577" indent="-224325" defTabSz="906648" eaLnBrk="0" fontAlgn="base" hangingPunct="0">
              <a:spcBef>
                <a:spcPct val="0"/>
              </a:spcBef>
              <a:spcAft>
                <a:spcPct val="0"/>
              </a:spcAft>
              <a:defRPr sz="2400" b="1">
                <a:solidFill>
                  <a:schemeClr val="tx1"/>
                </a:solidFill>
                <a:latin typeface="Arial" charset="0"/>
                <a:ea typeface="ＭＳ Ｐゴシック" charset="0"/>
              </a:defRPr>
            </a:lvl6pPr>
            <a:lvl7pPr marL="2916227" indent="-224325" defTabSz="906648" eaLnBrk="0" fontAlgn="base" hangingPunct="0">
              <a:spcBef>
                <a:spcPct val="0"/>
              </a:spcBef>
              <a:spcAft>
                <a:spcPct val="0"/>
              </a:spcAft>
              <a:defRPr sz="2400" b="1">
                <a:solidFill>
                  <a:schemeClr val="tx1"/>
                </a:solidFill>
                <a:latin typeface="Arial" charset="0"/>
                <a:ea typeface="ＭＳ Ｐゴシック" charset="0"/>
              </a:defRPr>
            </a:lvl7pPr>
            <a:lvl8pPr marL="3364878" indent="-224325" defTabSz="906648" eaLnBrk="0" fontAlgn="base" hangingPunct="0">
              <a:spcBef>
                <a:spcPct val="0"/>
              </a:spcBef>
              <a:spcAft>
                <a:spcPct val="0"/>
              </a:spcAft>
              <a:defRPr sz="2400" b="1">
                <a:solidFill>
                  <a:schemeClr val="tx1"/>
                </a:solidFill>
                <a:latin typeface="Arial" charset="0"/>
                <a:ea typeface="ＭＳ Ｐゴシック" charset="0"/>
              </a:defRPr>
            </a:lvl8pPr>
            <a:lvl9pPr marL="3813528" indent="-224325" defTabSz="906648" eaLnBrk="0" fontAlgn="base" hangingPunct="0">
              <a:spcBef>
                <a:spcPct val="0"/>
              </a:spcBef>
              <a:spcAft>
                <a:spcPct val="0"/>
              </a:spcAft>
              <a:defRPr sz="2400" b="1">
                <a:solidFill>
                  <a:schemeClr val="tx1"/>
                </a:solidFill>
                <a:latin typeface="Arial" charset="0"/>
                <a:ea typeface="ＭＳ Ｐゴシック" charset="0"/>
              </a:defRPr>
            </a:lvl9pPr>
          </a:lstStyle>
          <a:p>
            <a:fld id="{A8EE83A4-802D-8744-9EA1-C2490CBEE469}" type="slidenum">
              <a:rPr lang="en-US" sz="1600"/>
              <a:pPr/>
              <a:t>80</a:t>
            </a:fld>
            <a:endParaRPr lang="en-US" sz="1600"/>
          </a:p>
        </p:txBody>
      </p:sp>
    </p:spTree>
    <p:extLst>
      <p:ext uri="{BB962C8B-B14F-4D97-AF65-F5344CB8AC3E}">
        <p14:creationId xmlns:p14="http://schemas.microsoft.com/office/powerpoint/2010/main" val="108052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641450" y="3583215"/>
            <a:ext cx="5633144" cy="3382131"/>
          </a:xfrm>
          <a:ln/>
        </p:spPr>
        <p:txBody>
          <a:bodyPr/>
          <a:lstStyle/>
          <a:p>
            <a:pPr>
              <a:defRPr/>
            </a:pPr>
            <a:endParaRPr lang="en-US" b="1" dirty="0" smtClean="0">
              <a:latin typeface="Arial"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7967">
              <a:defRPr sz="2100" b="1">
                <a:solidFill>
                  <a:schemeClr val="tx1"/>
                </a:solidFill>
                <a:latin typeface="Arial" pitchFamily="34" charset="0"/>
                <a:cs typeface="Arial" pitchFamily="34" charset="0"/>
              </a:defRPr>
            </a:lvl1pPr>
            <a:lvl2pPr marL="702756" indent="-270291" defTabSz="897967">
              <a:defRPr sz="2100" b="1">
                <a:solidFill>
                  <a:schemeClr val="tx1"/>
                </a:solidFill>
                <a:latin typeface="Arial" pitchFamily="34" charset="0"/>
                <a:cs typeface="Arial" pitchFamily="34" charset="0"/>
              </a:defRPr>
            </a:lvl2pPr>
            <a:lvl3pPr marL="1081164" indent="-216233" defTabSz="897967">
              <a:defRPr sz="2100" b="1">
                <a:solidFill>
                  <a:schemeClr val="tx1"/>
                </a:solidFill>
                <a:latin typeface="Arial" pitchFamily="34" charset="0"/>
                <a:cs typeface="Arial" pitchFamily="34" charset="0"/>
              </a:defRPr>
            </a:lvl3pPr>
            <a:lvl4pPr marL="1513629" indent="-216233" defTabSz="897967">
              <a:defRPr sz="2100" b="1">
                <a:solidFill>
                  <a:schemeClr val="tx1"/>
                </a:solidFill>
                <a:latin typeface="Arial" pitchFamily="34" charset="0"/>
                <a:cs typeface="Arial" pitchFamily="34" charset="0"/>
              </a:defRPr>
            </a:lvl4pPr>
            <a:lvl5pPr marL="1946095" indent="-216233" defTabSz="897967">
              <a:defRPr sz="2100" b="1">
                <a:solidFill>
                  <a:schemeClr val="tx1"/>
                </a:solidFill>
                <a:latin typeface="Arial" pitchFamily="34" charset="0"/>
                <a:cs typeface="Arial" pitchFamily="34" charset="0"/>
              </a:defRPr>
            </a:lvl5pPr>
            <a:lvl6pPr marL="2378560"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6pPr>
            <a:lvl7pPr marL="2811026"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7pPr>
            <a:lvl8pPr marL="3243491"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8pPr>
            <a:lvl9pPr marL="3675957"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9pPr>
          </a:lstStyle>
          <a:p>
            <a:fld id="{13A015BB-0136-4E12-A132-45615102211B}" type="slidenum">
              <a:rPr lang="en-US" altLang="en-US" sz="900" b="0"/>
              <a:pPr/>
              <a:t>27</a:t>
            </a:fld>
            <a:endParaRPr lang="en-US" altLang="en-US" sz="900" b="0"/>
          </a:p>
        </p:txBody>
      </p:sp>
    </p:spTree>
    <p:extLst>
      <p:ext uri="{BB962C8B-B14F-4D97-AF65-F5344CB8AC3E}">
        <p14:creationId xmlns:p14="http://schemas.microsoft.com/office/powerpoint/2010/main" val="279592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641450" y="3583215"/>
            <a:ext cx="5579566" cy="4002012"/>
          </a:xfrm>
          <a:ln/>
        </p:spPr>
        <p:txBody>
          <a:bodyPr/>
          <a:lstStyle/>
          <a:p>
            <a:pPr>
              <a:defRPr/>
            </a:pPr>
            <a:endParaRPr lang="en-US" sz="1100" b="1"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7967">
              <a:defRPr sz="2100" b="1">
                <a:solidFill>
                  <a:schemeClr val="tx1"/>
                </a:solidFill>
                <a:latin typeface="Arial" pitchFamily="34" charset="0"/>
                <a:cs typeface="Arial" pitchFamily="34" charset="0"/>
              </a:defRPr>
            </a:lvl1pPr>
            <a:lvl2pPr marL="702756" indent="-270291" defTabSz="897967">
              <a:defRPr sz="2100" b="1">
                <a:solidFill>
                  <a:schemeClr val="tx1"/>
                </a:solidFill>
                <a:latin typeface="Arial" pitchFamily="34" charset="0"/>
                <a:cs typeface="Arial" pitchFamily="34" charset="0"/>
              </a:defRPr>
            </a:lvl2pPr>
            <a:lvl3pPr marL="1081164" indent="-216233" defTabSz="897967">
              <a:defRPr sz="2100" b="1">
                <a:solidFill>
                  <a:schemeClr val="tx1"/>
                </a:solidFill>
                <a:latin typeface="Arial" pitchFamily="34" charset="0"/>
                <a:cs typeface="Arial" pitchFamily="34" charset="0"/>
              </a:defRPr>
            </a:lvl3pPr>
            <a:lvl4pPr marL="1513629" indent="-216233" defTabSz="897967">
              <a:defRPr sz="2100" b="1">
                <a:solidFill>
                  <a:schemeClr val="tx1"/>
                </a:solidFill>
                <a:latin typeface="Arial" pitchFamily="34" charset="0"/>
                <a:cs typeface="Arial" pitchFamily="34" charset="0"/>
              </a:defRPr>
            </a:lvl4pPr>
            <a:lvl5pPr marL="1946095" indent="-216233" defTabSz="897967">
              <a:defRPr sz="2100" b="1">
                <a:solidFill>
                  <a:schemeClr val="tx1"/>
                </a:solidFill>
                <a:latin typeface="Arial" pitchFamily="34" charset="0"/>
                <a:cs typeface="Arial" pitchFamily="34" charset="0"/>
              </a:defRPr>
            </a:lvl5pPr>
            <a:lvl6pPr marL="2378560"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6pPr>
            <a:lvl7pPr marL="2811026"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7pPr>
            <a:lvl8pPr marL="3243491"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8pPr>
            <a:lvl9pPr marL="3675957"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9pPr>
          </a:lstStyle>
          <a:p>
            <a:fld id="{7D15EAB1-939E-4481-9308-08CDC75B078F}" type="slidenum">
              <a:rPr lang="en-US" altLang="en-US" sz="900" b="0"/>
              <a:pPr/>
              <a:t>28</a:t>
            </a:fld>
            <a:endParaRPr lang="en-US" altLang="en-US" sz="900" b="0"/>
          </a:p>
        </p:txBody>
      </p:sp>
    </p:spTree>
    <p:extLst>
      <p:ext uri="{BB962C8B-B14F-4D97-AF65-F5344CB8AC3E}">
        <p14:creationId xmlns:p14="http://schemas.microsoft.com/office/powerpoint/2010/main" val="86758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479227" y="3852333"/>
            <a:ext cx="6155531" cy="4035274"/>
          </a:xfrm>
          <a:ln/>
        </p:spPr>
        <p:txBody>
          <a:bodyPr/>
          <a:lstStyle/>
          <a:p>
            <a:pPr marL="219948" indent="-219948" eaLnBrk="1" hangingPunct="1">
              <a:defRPr/>
            </a:pPr>
            <a:endParaRPr lang="en-US" dirty="0" smtClean="0">
              <a:latin typeface="Arial" pitchFamily="34" charset="0"/>
            </a:endParaRPr>
          </a:p>
        </p:txBody>
      </p:sp>
      <p:sp>
        <p:nvSpPr>
          <p:cNvPr id="86020"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7967">
              <a:defRPr sz="2100" b="1">
                <a:solidFill>
                  <a:schemeClr val="tx1"/>
                </a:solidFill>
                <a:latin typeface="Arial" pitchFamily="34" charset="0"/>
                <a:cs typeface="Arial" pitchFamily="34" charset="0"/>
              </a:defRPr>
            </a:lvl1pPr>
            <a:lvl2pPr marL="702756" indent="-270291" defTabSz="897967">
              <a:defRPr sz="2100" b="1">
                <a:solidFill>
                  <a:schemeClr val="tx1"/>
                </a:solidFill>
                <a:latin typeface="Arial" pitchFamily="34" charset="0"/>
                <a:cs typeface="Arial" pitchFamily="34" charset="0"/>
              </a:defRPr>
            </a:lvl2pPr>
            <a:lvl3pPr marL="1081164" indent="-216233" defTabSz="897967">
              <a:defRPr sz="2100" b="1">
                <a:solidFill>
                  <a:schemeClr val="tx1"/>
                </a:solidFill>
                <a:latin typeface="Arial" pitchFamily="34" charset="0"/>
                <a:cs typeface="Arial" pitchFamily="34" charset="0"/>
              </a:defRPr>
            </a:lvl3pPr>
            <a:lvl4pPr marL="1513629" indent="-216233" defTabSz="897967">
              <a:defRPr sz="2100" b="1">
                <a:solidFill>
                  <a:schemeClr val="tx1"/>
                </a:solidFill>
                <a:latin typeface="Arial" pitchFamily="34" charset="0"/>
                <a:cs typeface="Arial" pitchFamily="34" charset="0"/>
              </a:defRPr>
            </a:lvl4pPr>
            <a:lvl5pPr marL="1946095" indent="-216233" defTabSz="897967">
              <a:defRPr sz="2100" b="1">
                <a:solidFill>
                  <a:schemeClr val="tx1"/>
                </a:solidFill>
                <a:latin typeface="Arial" pitchFamily="34" charset="0"/>
                <a:cs typeface="Arial" pitchFamily="34" charset="0"/>
              </a:defRPr>
            </a:lvl5pPr>
            <a:lvl6pPr marL="2378560"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6pPr>
            <a:lvl7pPr marL="2811026"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7pPr>
            <a:lvl8pPr marL="3243491"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8pPr>
            <a:lvl9pPr marL="3675957" indent="-216233" algn="ctr" defTabSz="897967" eaLnBrk="0" fontAlgn="base" hangingPunct="0">
              <a:lnSpc>
                <a:spcPct val="95000"/>
              </a:lnSpc>
              <a:spcBef>
                <a:spcPct val="0"/>
              </a:spcBef>
              <a:spcAft>
                <a:spcPct val="0"/>
              </a:spcAft>
              <a:defRPr sz="2100" b="1">
                <a:solidFill>
                  <a:schemeClr val="tx1"/>
                </a:solidFill>
                <a:latin typeface="Arial" pitchFamily="34" charset="0"/>
                <a:cs typeface="Arial" pitchFamily="34" charset="0"/>
              </a:defRPr>
            </a:lvl9pPr>
          </a:lstStyle>
          <a:p>
            <a:fld id="{8A95F9F2-4D1F-4C43-8BD7-D09960CA875D}" type="slidenum">
              <a:rPr lang="en-US" altLang="en-US" sz="900" b="0"/>
              <a:pPr/>
              <a:t>29</a:t>
            </a:fld>
            <a:endParaRPr lang="en-US" altLang="en-US" sz="900" b="0"/>
          </a:p>
        </p:txBody>
      </p:sp>
    </p:spTree>
    <p:extLst>
      <p:ext uri="{BB962C8B-B14F-4D97-AF65-F5344CB8AC3E}">
        <p14:creationId xmlns:p14="http://schemas.microsoft.com/office/powerpoint/2010/main" val="159445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08007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smtClean="0"/>
          </a:p>
        </p:txBody>
      </p:sp>
      <p:sp>
        <p:nvSpPr>
          <p:cNvPr id="80900" name="Slide Number Placeholder 3"/>
          <p:cNvSpPr>
            <a:spLocks noGrp="1"/>
          </p:cNvSpPr>
          <p:nvPr>
            <p:ph type="sldNum" sz="quarter" idx="5"/>
          </p:nvPr>
        </p:nvSpPr>
        <p:spPr>
          <a:noFill/>
        </p:spPr>
        <p:txBody>
          <a:bodyPr/>
          <a:lstStyle/>
          <a:p>
            <a:fld id="{2EDD6278-D0D8-4A76-8502-BFA236FA438B}" type="slidenum">
              <a:rPr lang="en-US" smtClean="0"/>
              <a:pPr/>
              <a:t>37</a:t>
            </a:fld>
            <a:endParaRPr lang="en-US" dirty="0" smtClean="0"/>
          </a:p>
        </p:txBody>
      </p:sp>
    </p:spTree>
    <p:extLst>
      <p:ext uri="{BB962C8B-B14F-4D97-AF65-F5344CB8AC3E}">
        <p14:creationId xmlns:p14="http://schemas.microsoft.com/office/powerpoint/2010/main" val="188919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9350" y="687388"/>
            <a:ext cx="4567238" cy="3425825"/>
          </a:xfrm>
          <a:ln cap="flat"/>
        </p:spPr>
      </p:sp>
      <p:sp>
        <p:nvSpPr>
          <p:cNvPr id="28675" name="Rectangle 3"/>
          <p:cNvSpPr>
            <a:spLocks noGrp="1" noChangeArrowheads="1"/>
          </p:cNvSpPr>
          <p:nvPr>
            <p:ph type="body" idx="1"/>
          </p:nvPr>
        </p:nvSpPr>
        <p:spPr>
          <a:xfrm>
            <a:off x="915323" y="4342679"/>
            <a:ext cx="5027354" cy="411496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913" tIns="45957" rIns="91913" bIns="45957"/>
          <a:lstStyle/>
          <a:p>
            <a:endParaRPr lang="en-US">
              <a:latin typeface="Arial" charset="0"/>
            </a:endParaRPr>
          </a:p>
        </p:txBody>
      </p:sp>
    </p:spTree>
    <p:extLst>
      <p:ext uri="{BB962C8B-B14F-4D97-AF65-F5344CB8AC3E}">
        <p14:creationId xmlns:p14="http://schemas.microsoft.com/office/powerpoint/2010/main" val="133183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9350" y="685800"/>
            <a:ext cx="4567238" cy="3425825"/>
          </a:xfrm>
          <a:ln/>
        </p:spPr>
      </p:sp>
      <p:sp>
        <p:nvSpPr>
          <p:cNvPr id="29699" name="Rectangle 3"/>
          <p:cNvSpPr>
            <a:spLocks noGrp="1" noChangeArrowheads="1"/>
          </p:cNvSpPr>
          <p:nvPr>
            <p:ph type="body" idx="1"/>
          </p:nvPr>
        </p:nvSpPr>
        <p:spPr>
          <a:xfrm>
            <a:off x="915324" y="4369941"/>
            <a:ext cx="5102733" cy="411335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14300" indent="-114300">
              <a:buFontTx/>
              <a:buChar char="•"/>
            </a:pPr>
            <a:endParaRPr lang="en-US">
              <a:latin typeface="Arial" charset="0"/>
            </a:endParaRPr>
          </a:p>
        </p:txBody>
      </p:sp>
    </p:spTree>
    <p:extLst>
      <p:ext uri="{BB962C8B-B14F-4D97-AF65-F5344CB8AC3E}">
        <p14:creationId xmlns:p14="http://schemas.microsoft.com/office/powerpoint/2010/main" val="1878672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3793" y="6492875"/>
            <a:ext cx="2133600" cy="365125"/>
          </a:xfrm>
        </p:spPr>
        <p:txBody>
          <a:bodyPr/>
          <a:lstStyle/>
          <a:p>
            <a:fld id="{4E1192BB-EBB3-6547-AA79-0F161CB2EC52}" type="datetime1">
              <a:rPr lang="en-US" smtClean="0"/>
              <a:pPr/>
              <a:t>4/17/2015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
        <p:nvSpPr>
          <p:cNvPr id="10" name="TextBox 9"/>
          <p:cNvSpPr txBox="1"/>
          <p:nvPr userDrawn="1"/>
        </p:nvSpPr>
        <p:spPr>
          <a:xfrm>
            <a:off x="10241820" y="-27020"/>
            <a:ext cx="184666" cy="369332"/>
          </a:xfrm>
          <a:prstGeom prst="rect">
            <a:avLst/>
          </a:prstGeom>
          <a:noFill/>
        </p:spPr>
        <p:txBody>
          <a:bodyPr wrap="none" rtlCol="0">
            <a:spAutoFit/>
          </a:bodyPr>
          <a:lstStyle/>
          <a:p>
            <a:endParaRPr lang="en-US" dirty="0"/>
          </a:p>
        </p:txBody>
      </p:sp>
      <p:sp>
        <p:nvSpPr>
          <p:cNvPr id="13" name="Rectangle 12"/>
          <p:cNvSpPr/>
          <p:nvPr userDrawn="1"/>
        </p:nvSpPr>
        <p:spPr>
          <a:xfrm>
            <a:off x="1" y="6120018"/>
            <a:ext cx="9288309" cy="792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IS_SlideImage.Cov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68983" cy="6951737"/>
          </a:xfrm>
          <a:prstGeom prst="rect">
            <a:avLst/>
          </a:prstGeom>
        </p:spPr>
      </p:pic>
    </p:spTree>
    <p:extLst>
      <p:ext uri="{BB962C8B-B14F-4D97-AF65-F5344CB8AC3E}">
        <p14:creationId xmlns:p14="http://schemas.microsoft.com/office/powerpoint/2010/main" val="608691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81108-C6F8-3F4D-8AAE-F49A07E951D7}" type="datetime1">
              <a:rPr lang="en-US" smtClean="0"/>
              <a:pPr/>
              <a:t>4/17/2015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263592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FFED5-01DC-7D45-8B99-AFA1AD2FD4A3}" type="datetime1">
              <a:rPr lang="en-US" smtClean="0"/>
              <a:pPr/>
              <a:t>4/17/2015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176133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a:defRPr lang="en-US" dirty="0" smtClean="0"/>
            </a:lvl1pPr>
            <a:lvl2pPr>
              <a:buClr>
                <a:srgbClr val="FFFF00"/>
              </a:buCl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3908044687"/>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normAutofit/>
          </a:bodyPr>
          <a:lstStyle>
            <a:lvl1pPr>
              <a:defRPr lang="en-US" sz="4000" b="1" kern="1200" baseline="0" dirty="0">
                <a:ln w="9525">
                  <a:noFill/>
                </a:ln>
                <a:solidFill>
                  <a:schemeClr val="accent1">
                    <a:lumMod val="75000"/>
                  </a:schemeClr>
                </a:solidFill>
                <a:latin typeface="Arial Narrow" pitchFamily="34" charset="0"/>
                <a:ea typeface="+mj-ea"/>
                <a:cs typeface="Corbe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990600" y="1981200"/>
            <a:ext cx="3505200" cy="19812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990600" y="4114800"/>
            <a:ext cx="3505200" cy="19812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3505200" cy="41148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18873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8999F-DA72-FD41-82A1-DAB85D7C5EEA}" type="datetime1">
              <a:rPr lang="en-US" smtClean="0"/>
              <a:pPr/>
              <a:t>4/17/2015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1632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471" y="4406900"/>
            <a:ext cx="6328242" cy="1362075"/>
          </a:xfrm>
        </p:spPr>
        <p:txBody>
          <a:bodyPr anchor="t"/>
          <a:lstStyle>
            <a:lvl1pPr algn="l">
              <a:defRPr sz="4000" b="1" cap="all">
                <a:ln>
                  <a:solidFill>
                    <a:schemeClr val="accent6">
                      <a:lumMod val="50000"/>
                    </a:schemeClr>
                  </a:solidFill>
                </a:ln>
                <a:solidFill>
                  <a:srgbClr val="CC99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166471" y="2906713"/>
            <a:ext cx="6328241" cy="1500187"/>
          </a:xfrm>
        </p:spPr>
        <p:txBody>
          <a:bodyPr anchor="b">
            <a:normAutofit/>
          </a:bodyPr>
          <a:lstStyle>
            <a:lvl1pPr marL="0" indent="0">
              <a:buNone/>
              <a:defRPr sz="24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F3B5D12-2640-5140-BA69-3FDDCDDBD4B7}" type="datetime1">
              <a:rPr lang="en-US" smtClean="0"/>
              <a:pPr/>
              <a:t>4/17/2015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
        <p:nvSpPr>
          <p:cNvPr id="7" name="Rectangle 6"/>
          <p:cNvSpPr/>
          <p:nvPr userDrawn="1"/>
        </p:nvSpPr>
        <p:spPr>
          <a:xfrm>
            <a:off x="1" y="6120018"/>
            <a:ext cx="9288309" cy="792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IS_SlideImage.Transitiontitl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50712" cy="6938034"/>
          </a:xfrm>
          <a:prstGeom prst="rect">
            <a:avLst/>
          </a:prstGeom>
        </p:spPr>
      </p:pic>
    </p:spTree>
    <p:extLst>
      <p:ext uri="{BB962C8B-B14F-4D97-AF65-F5344CB8AC3E}">
        <p14:creationId xmlns:p14="http://schemas.microsoft.com/office/powerpoint/2010/main" val="31425143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2118" y="1600200"/>
            <a:ext cx="376368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3118" y="1600200"/>
            <a:ext cx="376368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79919-AFC7-EC41-935D-24FD525526E2}" type="datetime1">
              <a:rPr lang="en-US" smtClean="0"/>
              <a:pPr/>
              <a:t>4/17/2015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3537330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2118" y="1535113"/>
            <a:ext cx="37652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2118" y="2174875"/>
            <a:ext cx="37652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20051" y="1535113"/>
            <a:ext cx="37667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0051" y="2174875"/>
            <a:ext cx="376674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EF6DC98-03F0-C14C-A900-278E12315588}" type="datetime1">
              <a:rPr lang="en-US" smtClean="0"/>
              <a:pPr/>
              <a:t>4/17/2015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190731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F8535B-F9E6-D242-863E-F3369209D061}" type="datetime1">
              <a:rPr lang="en-US" smtClean="0"/>
              <a:pPr/>
              <a:t>4/17/2015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65287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3BE35-DD2A-9048-9D0F-99FCAB6A50E5}" type="datetime1">
              <a:rPr lang="en-US" smtClean="0"/>
              <a:pPr/>
              <a:t>4/17/2015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356528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235" y="273050"/>
            <a:ext cx="298823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91414" y="273050"/>
            <a:ext cx="480893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2235" y="1435100"/>
            <a:ext cx="298823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2819A-ADBB-8B46-8DA6-F95FBE010BA6}" type="datetime1">
              <a:rPr lang="en-US" smtClean="0"/>
              <a:pPr/>
              <a:t>4/17/2015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206405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36A84-11E3-1D49-91E2-5C8A2E943825}" type="datetime1">
              <a:rPr lang="en-US" smtClean="0"/>
              <a:pPr/>
              <a:t>4/17/2015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502122"/>
            <a:ext cx="2133600" cy="365125"/>
          </a:xfrm>
          <a:prstGeom prst="rect">
            <a:avLst/>
          </a:prstGeom>
        </p:spPr>
        <p:txBody>
          <a:bodyPr/>
          <a:lstStyle/>
          <a:p>
            <a:fld id="{13CB1F8F-C67F-ED43-8AA3-6C327B664B75}" type="slidenum">
              <a:rPr lang="en-US" smtClean="0"/>
              <a:pPr/>
              <a:t>‹#›</a:t>
            </a:fld>
            <a:endParaRPr lang="en-US"/>
          </a:p>
        </p:txBody>
      </p:sp>
    </p:spTree>
    <p:extLst>
      <p:ext uri="{BB962C8B-B14F-4D97-AF65-F5344CB8AC3E}">
        <p14:creationId xmlns:p14="http://schemas.microsoft.com/office/powerpoint/2010/main" val="251256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Oval 38"/>
          <p:cNvSpPr/>
          <p:nvPr userDrawn="1"/>
        </p:nvSpPr>
        <p:spPr>
          <a:xfrm>
            <a:off x="3670786" y="6234142"/>
            <a:ext cx="1862016" cy="577237"/>
          </a:xfrm>
          <a:prstGeom prst="ellipse">
            <a:avLst/>
          </a:prstGeom>
          <a:gradFill flip="none" rotWithShape="1">
            <a:gsLst>
              <a:gs pos="26000">
                <a:schemeClr val="bg1"/>
              </a:gs>
              <a:gs pos="100000">
                <a:schemeClr val="bg1">
                  <a:lumMod val="75000"/>
                </a:schemeClr>
              </a:gs>
            </a:gsLst>
            <a:lin ang="5400000" scaled="0"/>
            <a:tileRect/>
          </a:gra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3438" y="274638"/>
            <a:ext cx="7853362"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3438" y="1600200"/>
            <a:ext cx="785336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7646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2C2CE-D764-CB4F-826A-9D3F50003037}" type="datetime1">
              <a:rPr lang="en-US" smtClean="0"/>
              <a:pPr/>
              <a:t>4/17/2015</a:t>
            </a:fld>
            <a:endParaRPr lang="en-US"/>
          </a:p>
        </p:txBody>
      </p:sp>
      <p:grpSp>
        <p:nvGrpSpPr>
          <p:cNvPr id="38" name="Group 37"/>
          <p:cNvGrpSpPr/>
          <p:nvPr userDrawn="1"/>
        </p:nvGrpSpPr>
        <p:grpSpPr>
          <a:xfrm>
            <a:off x="0" y="6385126"/>
            <a:ext cx="9144000" cy="276999"/>
            <a:chOff x="0" y="6225268"/>
            <a:chExt cx="9144000" cy="276999"/>
          </a:xfrm>
        </p:grpSpPr>
        <p:cxnSp>
          <p:nvCxnSpPr>
            <p:cNvPr id="7" name="Straight Connector 6"/>
            <p:cNvCxnSpPr>
              <a:endCxn id="9" idx="1"/>
            </p:cNvCxnSpPr>
            <p:nvPr userDrawn="1"/>
          </p:nvCxnSpPr>
          <p:spPr>
            <a:xfrm flipV="1">
              <a:off x="0" y="6363768"/>
              <a:ext cx="3658933" cy="11632"/>
            </a:xfrm>
            <a:prstGeom prst="line">
              <a:avLst/>
            </a:prstGeom>
            <a:ln w="28575">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9" idx="3"/>
            </p:cNvCxnSpPr>
            <p:nvPr userDrawn="1"/>
          </p:nvCxnSpPr>
          <p:spPr>
            <a:xfrm>
              <a:off x="5536370" y="6363768"/>
              <a:ext cx="3607630" cy="520"/>
            </a:xfrm>
            <a:prstGeom prst="line">
              <a:avLst/>
            </a:prstGeom>
            <a:ln w="28575">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58933" y="6225268"/>
              <a:ext cx="1877437" cy="276999"/>
            </a:xfrm>
            <a:prstGeom prst="rect">
              <a:avLst/>
            </a:prstGeom>
            <a:noFill/>
          </p:spPr>
          <p:txBody>
            <a:bodyPr wrap="none" rtlCol="0">
              <a:spAutoFit/>
            </a:bodyPr>
            <a:lstStyle/>
            <a:p>
              <a:r>
                <a:rPr lang="en-US" sz="1200" b="1" dirty="0" smtClean="0">
                  <a:solidFill>
                    <a:schemeClr val="accent4">
                      <a:lumMod val="75000"/>
                    </a:schemeClr>
                  </a:solidFill>
                  <a:latin typeface="Corbel"/>
                  <a:cs typeface="Corbel"/>
                </a:rPr>
                <a:t>Gram-negative Infections</a:t>
              </a:r>
              <a:endParaRPr lang="en-US" sz="1200" b="1" dirty="0">
                <a:solidFill>
                  <a:schemeClr val="accent4">
                    <a:lumMod val="75000"/>
                  </a:schemeClr>
                </a:solidFill>
                <a:latin typeface="Corbel"/>
                <a:cs typeface="Corbel"/>
              </a:endParaRPr>
            </a:p>
          </p:txBody>
        </p:sp>
      </p:grpSp>
      <p:pic>
        <p:nvPicPr>
          <p:cNvPr id="5" name="Picture 4" descr="SlideBottom.pd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1"/>
            <a:ext cx="9214007" cy="6910506"/>
          </a:xfrm>
          <a:prstGeom prst="rect">
            <a:avLst/>
          </a:prstGeom>
        </p:spPr>
      </p:pic>
    </p:spTree>
    <p:extLst>
      <p:ext uri="{BB962C8B-B14F-4D97-AF65-F5344CB8AC3E}">
        <p14:creationId xmlns:p14="http://schemas.microsoft.com/office/powerpoint/2010/main" val="2317826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baseline="0">
          <a:ln w="9525">
            <a:solidFill>
              <a:srgbClr val="376092"/>
            </a:solidFill>
          </a:ln>
          <a:solidFill>
            <a:schemeClr val="accent1">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chart" Target="../charts/char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426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618392567"/>
              </p:ext>
            </p:extLst>
          </p:nvPr>
        </p:nvGraphicFramePr>
        <p:xfrm>
          <a:off x="0" y="1328938"/>
          <a:ext cx="9144000" cy="4565205"/>
        </p:xfrm>
        <a:graphic>
          <a:graphicData uri="http://schemas.openxmlformats.org/drawingml/2006/table">
            <a:tbl>
              <a:tblPr firstRow="1" bandRow="1">
                <a:tableStyleId>{1E171933-4619-4E11-9A3F-F7608DF75F80}</a:tableStyleId>
              </a:tblPr>
              <a:tblGrid>
                <a:gridCol w="1198314"/>
                <a:gridCol w="918725"/>
                <a:gridCol w="1192450"/>
                <a:gridCol w="993708"/>
                <a:gridCol w="831225"/>
                <a:gridCol w="1156191"/>
                <a:gridCol w="963132"/>
                <a:gridCol w="886693"/>
                <a:gridCol w="1003562"/>
              </a:tblGrid>
              <a:tr h="370497">
                <a:tc gridSpan="9">
                  <a:txBody>
                    <a:bodyPr/>
                    <a:lstStyle/>
                    <a:p>
                      <a:pPr algn="ctr"/>
                      <a:r>
                        <a:rPr lang="en-US" sz="1400" b="0" dirty="0" smtClean="0">
                          <a:solidFill>
                            <a:schemeClr val="bg1"/>
                          </a:solidFill>
                          <a:latin typeface="Helvetica Neue"/>
                        </a:rPr>
                        <a:t>No. (%)</a:t>
                      </a:r>
                      <a:r>
                        <a:rPr lang="en-US" sz="1400" b="0" baseline="30000" dirty="0" smtClean="0">
                          <a:solidFill>
                            <a:schemeClr val="bg1"/>
                          </a:solidFill>
                          <a:latin typeface="Helvetica Neue"/>
                        </a:rPr>
                        <a:t>a</a:t>
                      </a:r>
                      <a:endParaRPr lang="en-US" sz="1400" b="0" baseline="30000" dirty="0">
                        <a:solidFill>
                          <a:schemeClr val="bg1"/>
                        </a:solidFill>
                        <a:latin typeface="Helvetica Neue"/>
                      </a:endParaRPr>
                    </a:p>
                  </a:txBody>
                  <a:tcPr anchor="ctr">
                    <a:lnL w="12700" cmpd="sng">
                      <a:noFill/>
                    </a:lnL>
                    <a:lnR w="3175"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pPr algn="ctr"/>
                      <a:endParaRPr lang="en-US" sz="1400" b="0" baseline="30000" dirty="0">
                        <a:solidFill>
                          <a:schemeClr val="bg1"/>
                        </a:solidFill>
                        <a:latin typeface="Helvetica Neue"/>
                      </a:endParaRPr>
                    </a:p>
                  </a:txBody>
                  <a:tcPr anchor="ctr">
                    <a:lnL w="3175"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endParaRPr lang="en-US"/>
                    </a:p>
                  </a:txBody>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r>
              <a:tr h="639488">
                <a:tc>
                  <a:txBody>
                    <a:bodyPr/>
                    <a:lstStyle/>
                    <a:p>
                      <a:pPr algn="ctr"/>
                      <a:endParaRPr lang="en-US" sz="1050" dirty="0">
                        <a:solidFill>
                          <a:schemeClr val="bg1"/>
                        </a:solidFill>
                        <a:latin typeface="Helvetica Neue"/>
                      </a:endParaRPr>
                    </a:p>
                  </a:txBody>
                  <a:tcPr marR="0" marT="91440" marB="9144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All</a:t>
                      </a:r>
                      <a:endParaRPr lang="en-US" sz="1400" dirty="0">
                        <a:solidFill>
                          <a:schemeClr val="bg1"/>
                        </a:solidFill>
                        <a:latin typeface="Helvetica Neue"/>
                      </a:endParaRPr>
                    </a:p>
                  </a:txBody>
                  <a:tcPr anchor="ctr">
                    <a:lnL w="12700" cap="flat" cmpd="sng" algn="ctr">
                      <a:solidFill>
                        <a:schemeClr val="bg1"/>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500" b="1" dirty="0" smtClean="0">
                          <a:solidFill>
                            <a:schemeClr val="bg1"/>
                          </a:solidFill>
                          <a:latin typeface="Helvetica Neue"/>
                        </a:rPr>
                        <a:t>North America</a:t>
                      </a:r>
                      <a:endParaRPr lang="en-US" sz="1500" b="1" dirty="0">
                        <a:solidFill>
                          <a:schemeClr val="bg1"/>
                        </a:solidFill>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Western Europe</a:t>
                      </a:r>
                      <a:endParaRPr lang="en-US" sz="1400" dirty="0">
                        <a:solidFill>
                          <a:schemeClr val="bg1"/>
                        </a:solidFill>
                        <a:latin typeface="Helvetica Neue"/>
                      </a:endParaRPr>
                    </a:p>
                  </a:txBody>
                  <a:tcPr anchor="ctr">
                    <a:lnL w="28575" cap="flat" cmpd="sng" algn="ctr">
                      <a:solidFill>
                        <a:prstClr val="black"/>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Eastern Europe</a:t>
                      </a:r>
                      <a:endParaRPr lang="en-US" sz="1400" dirty="0">
                        <a:solidFill>
                          <a:schemeClr val="bg1"/>
                        </a:solidFill>
                        <a:latin typeface="Helvetica Neu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Central/</a:t>
                      </a:r>
                      <a:r>
                        <a:rPr lang="en-US" sz="1400" baseline="0" dirty="0" smtClean="0">
                          <a:solidFill>
                            <a:schemeClr val="bg1"/>
                          </a:solidFill>
                          <a:latin typeface="Helvetica Neue"/>
                        </a:rPr>
                        <a:t> South America</a:t>
                      </a:r>
                      <a:endParaRPr lang="en-US" sz="1400" dirty="0">
                        <a:solidFill>
                          <a:schemeClr val="bg1"/>
                        </a:solidFill>
                        <a:latin typeface="Helvetica Neu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Oceania</a:t>
                      </a:r>
                      <a:endParaRPr lang="en-US" sz="1400" dirty="0">
                        <a:solidFill>
                          <a:schemeClr val="bg1"/>
                        </a:solidFill>
                        <a:latin typeface="Helvetica Neu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Africa</a:t>
                      </a:r>
                      <a:endParaRPr lang="en-US" sz="1400" dirty="0">
                        <a:solidFill>
                          <a:schemeClr val="bg1"/>
                        </a:solidFill>
                        <a:latin typeface="Helvetica Neue"/>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Asia</a:t>
                      </a:r>
                      <a:endParaRPr lang="en-US" sz="1400" dirty="0">
                        <a:solidFill>
                          <a:schemeClr val="bg1"/>
                        </a:solidFill>
                        <a:latin typeface="Helvetica Neue"/>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F376A"/>
                    </a:solidFill>
                  </a:tcPr>
                </a:tc>
              </a:tr>
              <a:tr h="3704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Helvetica Neue"/>
                        </a:rPr>
                        <a:t>Gram-negative</a:t>
                      </a:r>
                    </a:p>
                  </a:txBody>
                  <a:tcPr marR="0" marT="91440" marB="91440" anchor="ctr">
                    <a:lnR w="3175" cap="flat" cmpd="sng" algn="ctr">
                      <a:noFill/>
                      <a:prstDash val="solid"/>
                      <a:round/>
                      <a:headEnd type="none" w="med" len="med"/>
                      <a:tailEnd type="none" w="med" len="med"/>
                    </a:lnR>
                  </a:tcPr>
                </a:tc>
                <a:tc>
                  <a:txBody>
                    <a:bodyPr/>
                    <a:lstStyle/>
                    <a:p>
                      <a:pPr algn="ctr"/>
                      <a:r>
                        <a:rPr lang="en-US" sz="1100" dirty="0" smtClean="0">
                          <a:latin typeface="Helvetica Neue"/>
                        </a:rPr>
                        <a:t>3077 (62.2)</a:t>
                      </a:r>
                      <a:endParaRPr lang="en-US" sz="11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228 (49.9)</a:t>
                      </a:r>
                      <a:endParaRPr lang="en-US" sz="1500" b="1" baseline="3000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dirty="0" smtClean="0">
                          <a:latin typeface="Helvetica Neue"/>
                        </a:rPr>
                        <a:t>1573 (58.7)</a:t>
                      </a:r>
                      <a:endParaRPr lang="en-US" sz="11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258 (72.3)</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3366FF"/>
                          </a:solidFill>
                          <a:latin typeface="Helvetica Neue"/>
                        </a:rPr>
                        <a:t>510 (70.9)</a:t>
                      </a:r>
                      <a:r>
                        <a:rPr lang="en-US" sz="1400" b="1" baseline="30000" dirty="0" smtClean="0">
                          <a:solidFill>
                            <a:srgbClr val="3366FF"/>
                          </a:solidFill>
                          <a:latin typeface="Helvetica Neue"/>
                        </a:rPr>
                        <a:t>b</a:t>
                      </a:r>
                      <a:endParaRPr lang="en-US" sz="1400" b="1" baseline="3000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dirty="0" smtClean="0">
                          <a:latin typeface="Helvetica Neue"/>
                        </a:rPr>
                        <a:t>122 (59.8)</a:t>
                      </a:r>
                      <a:endParaRPr lang="en-US" sz="11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31 (57.4)</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dirty="0" smtClean="0">
                          <a:latin typeface="Helvetica Neue"/>
                        </a:rPr>
                        <a:t>355 (74.3)</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tcPr>
                </a:tc>
              </a:tr>
              <a:tr h="370497">
                <a:tc>
                  <a:txBody>
                    <a:bodyPr/>
                    <a:lstStyle/>
                    <a:p>
                      <a:pPr algn="l"/>
                      <a:r>
                        <a:rPr lang="en-US" sz="1100" i="1" dirty="0" smtClean="0">
                          <a:latin typeface="Helvetica Neue"/>
                        </a:rPr>
                        <a:t>Escherichia coli</a:t>
                      </a:r>
                      <a:endParaRPr lang="en-US" sz="1100" i="1" dirty="0">
                        <a:latin typeface="Helvetica Neue"/>
                      </a:endParaRPr>
                    </a:p>
                  </a:txBody>
                  <a:tcPr marR="0" marT="91440" marB="91440" anchor="ctr">
                    <a:lnR w="3175" cap="flat" cmpd="sng" algn="ctr">
                      <a:noFill/>
                      <a:prstDash val="solid"/>
                      <a:round/>
                      <a:headEnd type="none" w="med" len="med"/>
                      <a:tailEnd type="none" w="med" len="med"/>
                    </a:lnR>
                  </a:tcPr>
                </a:tc>
                <a:tc>
                  <a:txBody>
                    <a:bodyPr/>
                    <a:lstStyle/>
                    <a:p>
                      <a:pPr algn="ctr"/>
                      <a:r>
                        <a:rPr lang="en-US" sz="1100" baseline="0" dirty="0" smtClean="0">
                          <a:latin typeface="Helvetica Neue"/>
                        </a:rPr>
                        <a:t>792 (16.0)</a:t>
                      </a:r>
                      <a:endParaRPr lang="en-US" sz="1100" baseline="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65 (14.2)</a:t>
                      </a:r>
                      <a:endParaRPr lang="en-US" sz="1500" b="1" baseline="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baseline="0" dirty="0" smtClean="0">
                          <a:latin typeface="Helvetica Neue"/>
                        </a:rPr>
                        <a:t>458 (17.1)</a:t>
                      </a:r>
                      <a:endParaRPr lang="en-US" sz="1100" baseline="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53 (14.8)</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baseline="0" dirty="0" smtClean="0">
                          <a:solidFill>
                            <a:srgbClr val="3366FF"/>
                          </a:solidFill>
                          <a:latin typeface="Helvetica Neue"/>
                        </a:rPr>
                        <a:t>103 (14.3)</a:t>
                      </a:r>
                      <a:endParaRPr lang="en-US" sz="1400" b="1" baseline="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27 (13.2)</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6 (11.1)</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80 (16.7)</a:t>
                      </a:r>
                      <a:endParaRPr lang="en-US" sz="1100" baseline="0" dirty="0">
                        <a:latin typeface="Helvetica Neue"/>
                      </a:endParaRPr>
                    </a:p>
                  </a:txBody>
                  <a:tcPr anchor="ctr">
                    <a:lnL w="3175" cap="flat" cmpd="sng" algn="ctr">
                      <a:noFill/>
                      <a:prstDash val="solid"/>
                      <a:round/>
                      <a:headEnd type="none" w="med" len="med"/>
                      <a:tailEnd type="none" w="med" len="med"/>
                    </a:lnL>
                  </a:tcPr>
                </a:tc>
              </a:tr>
              <a:tr h="370497">
                <a:tc>
                  <a:txBody>
                    <a:bodyPr/>
                    <a:lstStyle/>
                    <a:p>
                      <a:pPr algn="l"/>
                      <a:r>
                        <a:rPr lang="en-US" sz="1100" i="1" dirty="0" err="1" smtClean="0">
                          <a:latin typeface="Helvetica Neue"/>
                        </a:rPr>
                        <a:t>Enterobacter</a:t>
                      </a:r>
                      <a:endParaRPr lang="en-US" sz="1100" i="1" dirty="0">
                        <a:latin typeface="Helvetica Neue"/>
                      </a:endParaRPr>
                    </a:p>
                  </a:txBody>
                  <a:tcPr marR="0" marT="91440" marB="91440" anchor="ctr">
                    <a:lnR w="3175" cap="flat" cmpd="sng" algn="ctr">
                      <a:noFill/>
                      <a:prstDash val="solid"/>
                      <a:round/>
                      <a:headEnd type="none" w="med" len="med"/>
                      <a:tailEnd type="none" w="med" len="med"/>
                    </a:lnR>
                  </a:tcPr>
                </a:tc>
                <a:tc>
                  <a:txBody>
                    <a:bodyPr/>
                    <a:lstStyle/>
                    <a:p>
                      <a:pPr algn="ctr"/>
                      <a:r>
                        <a:rPr lang="en-US" sz="1100" baseline="0" dirty="0" smtClean="0">
                          <a:latin typeface="Helvetica Neue"/>
                        </a:rPr>
                        <a:t>345 (7.0)</a:t>
                      </a:r>
                      <a:endParaRPr lang="en-US" sz="1100" baseline="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37 ( 8.1)</a:t>
                      </a:r>
                      <a:endParaRPr lang="en-US" sz="1500" b="1" baseline="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baseline="0" dirty="0" smtClean="0">
                          <a:latin typeface="Helvetica Neue"/>
                        </a:rPr>
                        <a:t>184 (6.9)</a:t>
                      </a:r>
                      <a:endParaRPr lang="en-US" sz="1100" baseline="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29 (8.1)</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baseline="0" dirty="0" smtClean="0">
                          <a:solidFill>
                            <a:srgbClr val="3366FF"/>
                          </a:solidFill>
                          <a:latin typeface="Helvetica Neue"/>
                        </a:rPr>
                        <a:t>62 (8.6)</a:t>
                      </a:r>
                      <a:endParaRPr lang="en-US" sz="1400" b="1" baseline="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7 (3.4)</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4 (7.4)</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22 (4.6)</a:t>
                      </a:r>
                      <a:endParaRPr lang="en-US" sz="1100" baseline="0" dirty="0">
                        <a:latin typeface="Helvetica Neue"/>
                      </a:endParaRPr>
                    </a:p>
                  </a:txBody>
                  <a:tcPr anchor="ctr">
                    <a:lnL w="3175" cap="flat" cmpd="sng" algn="ctr">
                      <a:noFill/>
                      <a:prstDash val="solid"/>
                      <a:round/>
                      <a:headEnd type="none" w="med" len="med"/>
                      <a:tailEnd type="none" w="med" len="med"/>
                    </a:lnL>
                  </a:tcPr>
                </a:tc>
              </a:tr>
              <a:tr h="370497">
                <a:tc>
                  <a:txBody>
                    <a:bodyPr/>
                    <a:lstStyle/>
                    <a:p>
                      <a:pPr algn="l"/>
                      <a:r>
                        <a:rPr lang="en-US" sz="1100" i="1" dirty="0" err="1" smtClean="0">
                          <a:latin typeface="Helvetica Neue"/>
                        </a:rPr>
                        <a:t>Klebsiella</a:t>
                      </a:r>
                      <a:r>
                        <a:rPr lang="en-US" sz="1100" i="1" dirty="0" smtClean="0">
                          <a:latin typeface="Helvetica Neue"/>
                        </a:rPr>
                        <a:t> </a:t>
                      </a:r>
                      <a:br>
                        <a:rPr lang="en-US" sz="1100" i="1" dirty="0" smtClean="0">
                          <a:latin typeface="Helvetica Neue"/>
                        </a:rPr>
                      </a:br>
                      <a:r>
                        <a:rPr lang="en-US" sz="1100" i="1" dirty="0" smtClean="0">
                          <a:latin typeface="Helvetica Neue"/>
                        </a:rPr>
                        <a:t>   species</a:t>
                      </a:r>
                      <a:endParaRPr lang="en-US" sz="1100" i="1" dirty="0">
                        <a:latin typeface="Helvetica Neue"/>
                      </a:endParaRPr>
                    </a:p>
                  </a:txBody>
                  <a:tcPr marR="0" marT="91440" marB="91440" anchor="ctr">
                    <a:lnR w="3175" cap="flat" cmpd="sng" algn="ctr">
                      <a:noFill/>
                      <a:prstDash val="solid"/>
                      <a:round/>
                      <a:headEnd type="none" w="med" len="med"/>
                      <a:tailEnd type="none" w="med" len="med"/>
                    </a:lnR>
                  </a:tcPr>
                </a:tc>
                <a:tc>
                  <a:txBody>
                    <a:bodyPr/>
                    <a:lstStyle/>
                    <a:p>
                      <a:pPr algn="ctr"/>
                      <a:r>
                        <a:rPr lang="en-US" sz="1100" baseline="0" dirty="0" smtClean="0">
                          <a:latin typeface="Helvetica Neue"/>
                        </a:rPr>
                        <a:t>627 (12.7)</a:t>
                      </a:r>
                      <a:endParaRPr lang="en-US" sz="1100" baseline="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41 ( 9.0)</a:t>
                      </a:r>
                      <a:endParaRPr lang="en-US" sz="1500" b="1" baseline="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baseline="0" dirty="0" smtClean="0">
                          <a:latin typeface="Helvetica Neue"/>
                        </a:rPr>
                        <a:t>261 (9.7)</a:t>
                      </a:r>
                      <a:endParaRPr lang="en-US" sz="1100" baseline="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76 (21.3)</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baseline="0" dirty="0" smtClean="0">
                          <a:solidFill>
                            <a:srgbClr val="3366FF"/>
                          </a:solidFill>
                          <a:latin typeface="Helvetica Neue"/>
                        </a:rPr>
                        <a:t>116 (16.1)</a:t>
                      </a:r>
                      <a:r>
                        <a:rPr lang="en-US" sz="1400" b="1" baseline="30000" dirty="0" smtClean="0">
                          <a:solidFill>
                            <a:srgbClr val="3366FF"/>
                          </a:solidFill>
                          <a:latin typeface="Helvetica Neue"/>
                        </a:rPr>
                        <a:t>b</a:t>
                      </a:r>
                      <a:endParaRPr lang="en-US" sz="1400" b="1" baseline="3000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24 (11.8)</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10 (18.5)</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99 (20.7)</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tcPr>
                </a:tc>
              </a:tr>
              <a:tr h="370497">
                <a:tc>
                  <a:txBody>
                    <a:bodyPr/>
                    <a:lstStyle/>
                    <a:p>
                      <a:pPr algn="l"/>
                      <a:r>
                        <a:rPr lang="en-US" sz="1100" i="1" dirty="0" smtClean="0">
                          <a:latin typeface="Helvetica Neue"/>
                        </a:rPr>
                        <a:t>Pseudomonas</a:t>
                      </a:r>
                      <a:br>
                        <a:rPr lang="en-US" sz="1100" i="1" dirty="0" smtClean="0">
                          <a:latin typeface="Helvetica Neue"/>
                        </a:rPr>
                      </a:br>
                      <a:r>
                        <a:rPr lang="en-US" sz="1100" i="1" dirty="0" smtClean="0">
                          <a:latin typeface="Helvetica Neue"/>
                        </a:rPr>
                        <a:t>   species</a:t>
                      </a:r>
                      <a:endParaRPr lang="en-US" sz="1100" i="1" dirty="0">
                        <a:latin typeface="Helvetica Neue"/>
                      </a:endParaRPr>
                    </a:p>
                  </a:txBody>
                  <a:tcPr marR="0" marT="91440" marB="91440" anchor="ctr">
                    <a:lnR w="3175" cap="flat" cmpd="sng" algn="ctr">
                      <a:noFill/>
                      <a:prstDash val="solid"/>
                      <a:round/>
                      <a:headEnd type="none" w="med" len="med"/>
                      <a:tailEnd type="none" w="med" len="med"/>
                    </a:lnR>
                  </a:tcPr>
                </a:tc>
                <a:tc>
                  <a:txBody>
                    <a:bodyPr/>
                    <a:lstStyle/>
                    <a:p>
                      <a:pPr algn="ctr"/>
                      <a:r>
                        <a:rPr lang="en-US" sz="1100" baseline="0" dirty="0" smtClean="0">
                          <a:latin typeface="Helvetica Neue"/>
                        </a:rPr>
                        <a:t>984 (19.9)</a:t>
                      </a:r>
                      <a:endParaRPr lang="en-US" sz="1100" baseline="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59 (12.9)</a:t>
                      </a:r>
                      <a:endParaRPr lang="en-US" sz="1500" b="1" baseline="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baseline="0" dirty="0" smtClean="0">
                          <a:latin typeface="Helvetica Neue"/>
                        </a:rPr>
                        <a:t>458 (17.1)</a:t>
                      </a:r>
                      <a:endParaRPr lang="en-US" sz="1100" baseline="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103 (28.9)</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baseline="0" dirty="0" smtClean="0">
                          <a:solidFill>
                            <a:srgbClr val="3366FF"/>
                          </a:solidFill>
                          <a:latin typeface="Helvetica Neue"/>
                        </a:rPr>
                        <a:t>189 (26.3)</a:t>
                      </a:r>
                      <a:r>
                        <a:rPr lang="en-US" sz="1400" b="1" baseline="30000" dirty="0" smtClean="0">
                          <a:solidFill>
                            <a:srgbClr val="3366FF"/>
                          </a:solidFill>
                          <a:latin typeface="Helvetica Neue"/>
                        </a:rPr>
                        <a:t>b</a:t>
                      </a:r>
                      <a:endParaRPr lang="en-US" sz="1400" b="1" baseline="3000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30 (14.7)</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8 (14.8)</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137 (28.7)</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tcPr>
                </a:tc>
              </a:tr>
              <a:tr h="370497">
                <a:tc>
                  <a:txBody>
                    <a:bodyPr/>
                    <a:lstStyle/>
                    <a:p>
                      <a:pPr algn="l"/>
                      <a:r>
                        <a:rPr lang="en-US" sz="1100" i="1" dirty="0" err="1" smtClean="0">
                          <a:latin typeface="Helvetica Neue"/>
                        </a:rPr>
                        <a:t>Acnetobacter</a:t>
                      </a:r>
                      <a:r>
                        <a:rPr lang="en-US" sz="1100" i="1" dirty="0" smtClean="0">
                          <a:latin typeface="Helvetica Neue"/>
                        </a:rPr>
                        <a:t> species</a:t>
                      </a:r>
                      <a:endParaRPr lang="en-US" sz="1100" i="1" dirty="0">
                        <a:latin typeface="Helvetica Neue"/>
                      </a:endParaRPr>
                    </a:p>
                  </a:txBody>
                  <a:tcPr marR="0" marT="91440" marB="91440" anchor="ctr">
                    <a:lnR w="3175" cap="flat" cmpd="sng" algn="ctr">
                      <a:noFill/>
                      <a:prstDash val="solid"/>
                      <a:round/>
                      <a:headEnd type="none" w="med" len="med"/>
                      <a:tailEnd type="none" w="med" len="med"/>
                    </a:lnR>
                  </a:tcPr>
                </a:tc>
                <a:tc>
                  <a:txBody>
                    <a:bodyPr/>
                    <a:lstStyle/>
                    <a:p>
                      <a:pPr algn="ctr"/>
                      <a:r>
                        <a:rPr lang="en-US" sz="1100" baseline="0" dirty="0" smtClean="0">
                          <a:latin typeface="Helvetica Neue"/>
                        </a:rPr>
                        <a:t>435 (8.8)</a:t>
                      </a:r>
                      <a:endParaRPr lang="en-US" sz="1100" baseline="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17 ( 3.7)</a:t>
                      </a:r>
                      <a:endParaRPr lang="en-US" sz="1500" b="1" baseline="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baseline="0" dirty="0" smtClean="0">
                          <a:latin typeface="Helvetica Neue"/>
                        </a:rPr>
                        <a:t>149 (5.6)</a:t>
                      </a:r>
                      <a:endParaRPr lang="en-US" sz="1100" baseline="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61 (17.1)</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baseline="0" dirty="0" smtClean="0">
                          <a:solidFill>
                            <a:srgbClr val="3366FF"/>
                          </a:solidFill>
                          <a:latin typeface="Helvetica Neue"/>
                        </a:rPr>
                        <a:t>99 (13.8)</a:t>
                      </a:r>
                      <a:r>
                        <a:rPr lang="en-US" sz="1400" b="1" baseline="30000" dirty="0" smtClean="0">
                          <a:solidFill>
                            <a:srgbClr val="3366FF"/>
                          </a:solidFill>
                          <a:latin typeface="Helvetica Neue"/>
                        </a:rPr>
                        <a:t>b</a:t>
                      </a:r>
                      <a:endParaRPr lang="en-US" sz="1400" b="1" baseline="3000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9 (4.4)</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8 (14.8)</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92 (19.2)</a:t>
                      </a:r>
                      <a:r>
                        <a:rPr lang="en-US" sz="1100" baseline="30000" dirty="0" smtClean="0">
                          <a:latin typeface="Helvetica Neue"/>
                        </a:rPr>
                        <a:t>b</a:t>
                      </a:r>
                      <a:endParaRPr lang="en-US" sz="1100" baseline="30000" dirty="0">
                        <a:latin typeface="Helvetica Neue"/>
                      </a:endParaRPr>
                    </a:p>
                  </a:txBody>
                  <a:tcPr anchor="ctr">
                    <a:lnL w="3175" cap="flat" cmpd="sng" algn="ctr">
                      <a:noFill/>
                      <a:prstDash val="solid"/>
                      <a:round/>
                      <a:headEnd type="none" w="med" len="med"/>
                      <a:tailEnd type="none" w="med" len="med"/>
                    </a:lnL>
                  </a:tcPr>
                </a:tc>
              </a:tr>
              <a:tr h="370497">
                <a:tc>
                  <a:txBody>
                    <a:bodyPr/>
                    <a:lstStyle/>
                    <a:p>
                      <a:pPr algn="l"/>
                      <a:r>
                        <a:rPr lang="en-US" sz="1100" i="0" dirty="0" smtClean="0">
                          <a:latin typeface="Helvetica Neue"/>
                        </a:rPr>
                        <a:t>Other</a:t>
                      </a:r>
                      <a:endParaRPr lang="en-US" sz="1100" i="0" dirty="0">
                        <a:latin typeface="Helvetica Neue"/>
                      </a:endParaRPr>
                    </a:p>
                  </a:txBody>
                  <a:tcPr marR="0" marT="91440" marB="91440" anchor="ctr">
                    <a:lnR w="3175" cap="flat" cmpd="sng" algn="ctr">
                      <a:noFill/>
                      <a:prstDash val="solid"/>
                      <a:round/>
                      <a:headEnd type="none" w="med" len="med"/>
                      <a:tailEnd type="none" w="med" len="med"/>
                    </a:lnR>
                  </a:tcPr>
                </a:tc>
                <a:tc>
                  <a:txBody>
                    <a:bodyPr/>
                    <a:lstStyle/>
                    <a:p>
                      <a:pPr algn="ctr"/>
                      <a:r>
                        <a:rPr lang="en-US" sz="1100" baseline="0" dirty="0" smtClean="0">
                          <a:latin typeface="Helvetica Neue"/>
                        </a:rPr>
                        <a:t>840 (17.0)</a:t>
                      </a:r>
                      <a:endParaRPr lang="en-US" sz="1100" baseline="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52 (11.4)</a:t>
                      </a:r>
                      <a:endParaRPr lang="en-US" sz="1500" b="1" baseline="3000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baseline="0" dirty="0" smtClean="0">
                          <a:latin typeface="Helvetica Neue"/>
                        </a:rPr>
                        <a:t>487 (18.2)</a:t>
                      </a:r>
                      <a:endParaRPr lang="en-US" sz="1100" baseline="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54 (15.1)</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baseline="0" dirty="0" smtClean="0">
                          <a:solidFill>
                            <a:srgbClr val="3366FF"/>
                          </a:solidFill>
                          <a:latin typeface="Helvetica Neue"/>
                        </a:rPr>
                        <a:t>121 (16.8)</a:t>
                      </a:r>
                      <a:endParaRPr lang="en-US" sz="1400" b="1" baseline="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42 (20.6)</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11 (20.4)</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73 (15.3)</a:t>
                      </a:r>
                      <a:endParaRPr lang="en-US" sz="1100" baseline="0" dirty="0">
                        <a:latin typeface="Helvetica Neue"/>
                      </a:endParaRPr>
                    </a:p>
                  </a:txBody>
                  <a:tcPr anchor="ctr">
                    <a:lnL w="3175" cap="flat" cmpd="sng" algn="ctr">
                      <a:noFill/>
                      <a:prstDash val="solid"/>
                      <a:round/>
                      <a:headEnd type="none" w="med" len="med"/>
                      <a:tailEnd type="none" w="med" len="med"/>
                    </a:lnL>
                  </a:tcPr>
                </a:tc>
              </a:tr>
              <a:tr h="370497">
                <a:tc>
                  <a:txBody>
                    <a:bodyPr/>
                    <a:lstStyle/>
                    <a:p>
                      <a:pPr algn="l"/>
                      <a:r>
                        <a:rPr lang="en-US" sz="1100" i="0" dirty="0" smtClean="0">
                          <a:latin typeface="Helvetica Neue"/>
                        </a:rPr>
                        <a:t>ESBL-producing</a:t>
                      </a:r>
                      <a:endParaRPr lang="en-US" sz="1100" i="0" dirty="0">
                        <a:latin typeface="Helvetica Neue"/>
                      </a:endParaRPr>
                    </a:p>
                  </a:txBody>
                  <a:tcPr marR="0" marT="91440" marB="91440" anchor="ctr">
                    <a:lnR w="3175" cap="flat" cmpd="sng" algn="ctr">
                      <a:noFill/>
                      <a:prstDash val="solid"/>
                      <a:round/>
                      <a:headEnd type="none" w="med" len="med"/>
                      <a:tailEnd type="none" w="med" len="med"/>
                    </a:lnR>
                  </a:tcPr>
                </a:tc>
                <a:tc>
                  <a:txBody>
                    <a:bodyPr/>
                    <a:lstStyle/>
                    <a:p>
                      <a:pPr algn="ctr"/>
                      <a:r>
                        <a:rPr lang="en-US" sz="1100" baseline="0" dirty="0" smtClean="0">
                          <a:latin typeface="Helvetica Neue"/>
                        </a:rPr>
                        <a:t>93 (1.9)</a:t>
                      </a:r>
                      <a:endParaRPr lang="en-US" sz="1100" baseline="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baseline="0" dirty="0" smtClean="0">
                          <a:latin typeface="Helvetica Neue"/>
                        </a:rPr>
                        <a:t>1 ( 0.2)</a:t>
                      </a:r>
                      <a:endParaRPr lang="en-US" sz="1500" b="1" baseline="3000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B w="28575" cap="flat" cmpd="sng" algn="ctr">
                      <a:solidFill>
                        <a:prstClr val="black"/>
                      </a:solidFill>
                      <a:prstDash val="solid"/>
                      <a:round/>
                      <a:headEnd type="none" w="med" len="med"/>
                      <a:tailEnd type="none" w="med" len="med"/>
                    </a:lnB>
                  </a:tcPr>
                </a:tc>
                <a:tc>
                  <a:txBody>
                    <a:bodyPr/>
                    <a:lstStyle/>
                    <a:p>
                      <a:pPr algn="ctr"/>
                      <a:r>
                        <a:rPr lang="en-US" sz="1100" baseline="0" dirty="0" smtClean="0">
                          <a:latin typeface="Helvetica Neue"/>
                        </a:rPr>
                        <a:t>47 (1.8)</a:t>
                      </a:r>
                      <a:endParaRPr lang="en-US" sz="1100" baseline="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7 (2.0)</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baseline="0" dirty="0" smtClean="0">
                          <a:solidFill>
                            <a:srgbClr val="3366FF"/>
                          </a:solidFill>
                          <a:latin typeface="Helvetica Neue"/>
                        </a:rPr>
                        <a:t>21 (2.9)</a:t>
                      </a:r>
                      <a:endParaRPr lang="en-US" sz="1400" b="1" baseline="0" dirty="0">
                        <a:solidFill>
                          <a:srgbClr val="3366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0</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1 (1.9)</a:t>
                      </a:r>
                      <a:endParaRPr lang="en-US" sz="1100" baseline="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baseline="0" dirty="0" smtClean="0">
                          <a:latin typeface="Helvetica Neue"/>
                        </a:rPr>
                        <a:t>16 (3.3)</a:t>
                      </a:r>
                      <a:endParaRPr lang="en-US" sz="1100" baseline="0" dirty="0">
                        <a:latin typeface="Helvetica Neue"/>
                      </a:endParaRPr>
                    </a:p>
                  </a:txBody>
                  <a:tcPr anchor="ctr">
                    <a:lnL w="3175" cap="flat" cmpd="sng" algn="ctr">
                      <a:noFill/>
                      <a:prstDash val="solid"/>
                      <a:round/>
                      <a:headEnd type="none" w="med" len="med"/>
                      <a:tailEnd type="none" w="med" len="med"/>
                    </a:lnL>
                  </a:tcPr>
                </a:tc>
              </a:tr>
            </a:tbl>
          </a:graphicData>
        </a:graphic>
      </p:graphicFrame>
      <p:sp>
        <p:nvSpPr>
          <p:cNvPr id="2" name="Title 1"/>
          <p:cNvSpPr>
            <a:spLocks noGrp="1"/>
          </p:cNvSpPr>
          <p:nvPr>
            <p:ph type="title"/>
          </p:nvPr>
        </p:nvSpPr>
        <p:spPr>
          <a:xfrm>
            <a:off x="833438" y="245778"/>
            <a:ext cx="7853362" cy="794490"/>
          </a:xfrm>
        </p:spPr>
        <p:txBody>
          <a:bodyPr/>
          <a:lstStyle/>
          <a:p>
            <a:r>
              <a:rPr lang="en-US" dirty="0" smtClean="0"/>
              <a:t>GNB Pathogens-EPIC II</a:t>
            </a:r>
            <a:endParaRPr lang="en-US" dirty="0"/>
          </a:p>
        </p:txBody>
      </p:sp>
      <p:sp>
        <p:nvSpPr>
          <p:cNvPr id="5" name="TextBox 4"/>
          <p:cNvSpPr txBox="1"/>
          <p:nvPr/>
        </p:nvSpPr>
        <p:spPr>
          <a:xfrm>
            <a:off x="52475" y="6059969"/>
            <a:ext cx="2653290" cy="246221"/>
          </a:xfrm>
          <a:prstGeom prst="rect">
            <a:avLst/>
          </a:prstGeom>
          <a:solidFill>
            <a:schemeClr val="bg1"/>
          </a:solidFill>
        </p:spPr>
        <p:txBody>
          <a:bodyPr wrap="none" rtlCol="0" anchor="b">
            <a:spAutoFit/>
          </a:bodyPr>
          <a:lstStyle/>
          <a:p>
            <a:r>
              <a:rPr lang="en-US" sz="1000" dirty="0" smtClean="0">
                <a:latin typeface="Helvetica Neue"/>
              </a:rPr>
              <a:t>Vincent JA, et al.  </a:t>
            </a:r>
            <a:r>
              <a:rPr lang="en-US" sz="1000" i="1" dirty="0" smtClean="0">
                <a:latin typeface="Helvetica Neue"/>
              </a:rPr>
              <a:t>JAMA</a:t>
            </a:r>
            <a:r>
              <a:rPr lang="en-US" sz="1000" dirty="0" smtClean="0">
                <a:latin typeface="Helvetica Neue"/>
              </a:rPr>
              <a:t> 2009; 302: 2323-9.</a:t>
            </a:r>
            <a:endParaRPr lang="en-US" sz="1000" dirty="0">
              <a:latin typeface="Helvetica Neue"/>
            </a:endParaRPr>
          </a:p>
        </p:txBody>
      </p:sp>
    </p:spTree>
    <p:extLst>
      <p:ext uri="{BB962C8B-B14F-4D97-AF65-F5344CB8AC3E}">
        <p14:creationId xmlns:p14="http://schemas.microsoft.com/office/powerpoint/2010/main" val="35994289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1050"/>
            <a:ext cx="7772400" cy="703588"/>
          </a:xfrm>
          <a:ln>
            <a:noFill/>
          </a:ln>
        </p:spPr>
        <p:txBody>
          <a:bodyPr>
            <a:noAutofit/>
          </a:bodyPr>
          <a:lstStyle/>
          <a:p>
            <a:r>
              <a:rPr lang="en-US" sz="3200" dirty="0" smtClean="0"/>
              <a:t>Globally, the Majority of ICU infections Are Due </a:t>
            </a:r>
            <a:r>
              <a:rPr lang="en-US" sz="3200" noProof="0" dirty="0" smtClean="0"/>
              <a:t>to Gram-Negative Bacteria</a:t>
            </a:r>
            <a:endParaRPr lang="en-US" sz="3200" noProof="0" dirty="0"/>
          </a:p>
        </p:txBody>
      </p:sp>
      <p:sp>
        <p:nvSpPr>
          <p:cNvPr id="3" name="Content Placeholder 2"/>
          <p:cNvSpPr>
            <a:spLocks noGrp="1"/>
          </p:cNvSpPr>
          <p:nvPr>
            <p:ph sz="half" idx="1"/>
          </p:nvPr>
        </p:nvSpPr>
        <p:spPr>
          <a:xfrm>
            <a:off x="445886" y="1148348"/>
            <a:ext cx="8485308" cy="1266479"/>
          </a:xfrm>
        </p:spPr>
        <p:txBody>
          <a:bodyPr>
            <a:noAutofit/>
          </a:bodyPr>
          <a:lstStyle/>
          <a:p>
            <a:pPr algn="ctr">
              <a:buNone/>
            </a:pPr>
            <a:r>
              <a:rPr lang="en-US" sz="2000" b="1" noProof="0" dirty="0" smtClean="0"/>
              <a:t>70% of infected patients had positive cultures; 62% were </a:t>
            </a:r>
            <a:r>
              <a:rPr lang="en-US" sz="2000" b="1" dirty="0" smtClean="0"/>
              <a:t>g</a:t>
            </a:r>
            <a:r>
              <a:rPr lang="en-US" sz="2000" b="1" noProof="0" dirty="0" smtClean="0"/>
              <a:t>ram-negative </a:t>
            </a:r>
          </a:p>
          <a:p>
            <a:pPr algn="ctr">
              <a:buNone/>
            </a:pPr>
            <a:r>
              <a:rPr lang="en-US" sz="2000" b="1" noProof="0" dirty="0" smtClean="0"/>
              <a:t>31% of gram-negative cultures were </a:t>
            </a:r>
            <a:r>
              <a:rPr lang="en-US" sz="2000" b="1" i="1" noProof="0" dirty="0" smtClean="0"/>
              <a:t>Pseudomonas</a:t>
            </a:r>
            <a:r>
              <a:rPr lang="en-US" sz="2000" b="1" noProof="0" dirty="0" smtClean="0"/>
              <a:t> spp.</a:t>
            </a:r>
            <a:endParaRPr lang="en-US" sz="2000" b="1" noProof="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041680369"/>
              </p:ext>
            </p:extLst>
          </p:nvPr>
        </p:nvGraphicFramePr>
        <p:xfrm>
          <a:off x="198855" y="1931925"/>
          <a:ext cx="8772871" cy="38063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211" y="6159845"/>
            <a:ext cx="2987935" cy="230832"/>
          </a:xfrm>
          <a:prstGeom prst="rect">
            <a:avLst/>
          </a:prstGeom>
          <a:noFill/>
        </p:spPr>
        <p:txBody>
          <a:bodyPr wrap="square" rtlCol="0" anchor="b">
            <a:spAutoFit/>
          </a:bodyPr>
          <a:lstStyle/>
          <a:p>
            <a:r>
              <a:rPr lang="en-US" sz="900" dirty="0">
                <a:latin typeface="Helvetica Neue"/>
              </a:rPr>
              <a:t>Vincent et al. </a:t>
            </a:r>
            <a:r>
              <a:rPr lang="en-US" sz="900" i="1" dirty="0">
                <a:latin typeface="Helvetica Neue"/>
              </a:rPr>
              <a:t>JAMA.</a:t>
            </a:r>
            <a:r>
              <a:rPr lang="en-US" sz="900" dirty="0">
                <a:latin typeface="Helvetica Neue"/>
              </a:rPr>
              <a:t> 2009;302:2323-9.</a:t>
            </a:r>
          </a:p>
        </p:txBody>
      </p:sp>
      <p:sp>
        <p:nvSpPr>
          <p:cNvPr id="8" name="TextBox 7"/>
          <p:cNvSpPr txBox="1"/>
          <p:nvPr/>
        </p:nvSpPr>
        <p:spPr>
          <a:xfrm>
            <a:off x="1147342" y="5579618"/>
            <a:ext cx="7587231" cy="523220"/>
          </a:xfrm>
          <a:prstGeom prst="rect">
            <a:avLst/>
          </a:prstGeom>
          <a:noFill/>
        </p:spPr>
        <p:txBody>
          <a:bodyPr wrap="square" rtlCol="0">
            <a:spAutoFit/>
          </a:bodyPr>
          <a:lstStyle/>
          <a:p>
            <a:r>
              <a:rPr lang="en-US" sz="1400" dirty="0">
                <a:latin typeface="Helvetica Neue"/>
              </a:rPr>
              <a:t>Data from the Extended Prevalence of Infection in Intensive Care (EPIC II) Study, a global, </a:t>
            </a:r>
            <a:r>
              <a:rPr lang="en-US" sz="1400" dirty="0" smtClean="0">
                <a:latin typeface="Helvetica Neue"/>
              </a:rPr>
              <a:t/>
            </a:r>
            <a:br>
              <a:rPr lang="en-US" sz="1400" dirty="0" smtClean="0">
                <a:latin typeface="Helvetica Neue"/>
              </a:rPr>
            </a:br>
            <a:r>
              <a:rPr lang="en-US" sz="1400" dirty="0" smtClean="0">
                <a:latin typeface="Helvetica Neue"/>
              </a:rPr>
              <a:t>1-day </a:t>
            </a:r>
            <a:r>
              <a:rPr lang="en-US" sz="1400" dirty="0">
                <a:latin typeface="Helvetica Neue"/>
              </a:rPr>
              <a:t>point prevalence study of 13,796 patients from </a:t>
            </a:r>
            <a:r>
              <a:rPr lang="en-US" sz="1400" dirty="0" smtClean="0">
                <a:latin typeface="Helvetica Neue"/>
              </a:rPr>
              <a:t>1,265 </a:t>
            </a:r>
            <a:r>
              <a:rPr lang="en-US" sz="1400" dirty="0">
                <a:latin typeface="Helvetica Neue"/>
              </a:rPr>
              <a:t>ICUs in 75 countries in 2007.</a:t>
            </a:r>
          </a:p>
        </p:txBody>
      </p:sp>
      <p:grpSp>
        <p:nvGrpSpPr>
          <p:cNvPr id="5" name="Group 4"/>
          <p:cNvGrpSpPr/>
          <p:nvPr/>
        </p:nvGrpSpPr>
        <p:grpSpPr>
          <a:xfrm>
            <a:off x="1415960" y="5029195"/>
            <a:ext cx="7660217" cy="523220"/>
            <a:chOff x="1143000" y="5029195"/>
            <a:chExt cx="7660217" cy="523220"/>
          </a:xfrm>
        </p:grpSpPr>
        <p:sp>
          <p:nvSpPr>
            <p:cNvPr id="4" name="TextBox 3"/>
            <p:cNvSpPr txBox="1"/>
            <p:nvPr/>
          </p:nvSpPr>
          <p:spPr>
            <a:xfrm>
              <a:off x="1143000" y="5029195"/>
              <a:ext cx="1421484" cy="523220"/>
            </a:xfrm>
            <a:prstGeom prst="rect">
              <a:avLst/>
            </a:prstGeom>
            <a:noFill/>
          </p:spPr>
          <p:txBody>
            <a:bodyPr wrap="square" rtlCol="0">
              <a:spAutoFit/>
            </a:bodyPr>
            <a:lstStyle/>
            <a:p>
              <a:pPr algn="ctr"/>
              <a:r>
                <a:rPr lang="en-GB" sz="1400" i="1" dirty="0">
                  <a:latin typeface="Helvetica Neue"/>
                </a:rPr>
                <a:t>Pseudomonas</a:t>
              </a:r>
              <a:r>
                <a:rPr lang="en-GB" sz="1400" dirty="0">
                  <a:latin typeface="Helvetica Neue"/>
                </a:rPr>
                <a:t> spp.</a:t>
              </a:r>
            </a:p>
          </p:txBody>
        </p:sp>
        <p:sp>
          <p:nvSpPr>
            <p:cNvPr id="9" name="TextBox 8"/>
            <p:cNvSpPr txBox="1"/>
            <p:nvPr/>
          </p:nvSpPr>
          <p:spPr>
            <a:xfrm>
              <a:off x="2370668" y="5029195"/>
              <a:ext cx="1421484" cy="523220"/>
            </a:xfrm>
            <a:prstGeom prst="rect">
              <a:avLst/>
            </a:prstGeom>
            <a:noFill/>
          </p:spPr>
          <p:txBody>
            <a:bodyPr wrap="square" rtlCol="0">
              <a:spAutoFit/>
            </a:bodyPr>
            <a:lstStyle/>
            <a:p>
              <a:pPr algn="ctr"/>
              <a:r>
                <a:rPr lang="en-GB" sz="1400" i="1" dirty="0">
                  <a:latin typeface="Helvetica Neue"/>
                </a:rPr>
                <a:t>Escherichia </a:t>
              </a:r>
              <a:br>
                <a:rPr lang="en-GB" sz="1400" i="1" dirty="0">
                  <a:latin typeface="Helvetica Neue"/>
                </a:rPr>
              </a:br>
              <a:r>
                <a:rPr lang="en-GB" sz="1400" i="1" dirty="0">
                  <a:latin typeface="Helvetica Neue"/>
                </a:rPr>
                <a:t>coli</a:t>
              </a:r>
              <a:endParaRPr lang="en-GB" sz="1400" dirty="0">
                <a:latin typeface="Helvetica Neue"/>
              </a:endParaRPr>
            </a:p>
          </p:txBody>
        </p:sp>
        <p:sp>
          <p:nvSpPr>
            <p:cNvPr id="10" name="TextBox 9"/>
            <p:cNvSpPr txBox="1"/>
            <p:nvPr/>
          </p:nvSpPr>
          <p:spPr>
            <a:xfrm>
              <a:off x="3375182" y="5029195"/>
              <a:ext cx="1720695" cy="523220"/>
            </a:xfrm>
            <a:prstGeom prst="rect">
              <a:avLst/>
            </a:prstGeom>
            <a:noFill/>
          </p:spPr>
          <p:txBody>
            <a:bodyPr wrap="square" rtlCol="0">
              <a:spAutoFit/>
            </a:bodyPr>
            <a:lstStyle/>
            <a:p>
              <a:pPr algn="ctr"/>
              <a:r>
                <a:rPr lang="en-GB" sz="1400" i="1" dirty="0">
                  <a:latin typeface="Helvetica Neue"/>
                </a:rPr>
                <a:t>Klebsiella </a:t>
              </a:r>
              <a:br>
                <a:rPr lang="en-GB" sz="1400" i="1" dirty="0">
                  <a:latin typeface="Helvetica Neue"/>
                </a:rPr>
              </a:br>
              <a:r>
                <a:rPr lang="en-GB" sz="1400" dirty="0">
                  <a:latin typeface="Helvetica Neue"/>
                </a:rPr>
                <a:t>spp</a:t>
              </a:r>
              <a:r>
                <a:rPr lang="en-GB" sz="1400" i="1" dirty="0">
                  <a:latin typeface="Helvetica Neue"/>
                </a:rPr>
                <a:t>.</a:t>
              </a:r>
              <a:endParaRPr lang="en-GB" sz="1400" dirty="0">
                <a:latin typeface="Helvetica Neue"/>
              </a:endParaRPr>
            </a:p>
          </p:txBody>
        </p:sp>
        <p:sp>
          <p:nvSpPr>
            <p:cNvPr id="11" name="TextBox 10"/>
            <p:cNvSpPr txBox="1"/>
            <p:nvPr/>
          </p:nvSpPr>
          <p:spPr>
            <a:xfrm>
              <a:off x="7305675" y="5029195"/>
              <a:ext cx="1497542" cy="307777"/>
            </a:xfrm>
            <a:prstGeom prst="rect">
              <a:avLst/>
            </a:prstGeom>
            <a:noFill/>
          </p:spPr>
          <p:txBody>
            <a:bodyPr wrap="square" rtlCol="0">
              <a:spAutoFit/>
            </a:bodyPr>
            <a:lstStyle/>
            <a:p>
              <a:pPr algn="ctr"/>
              <a:r>
                <a:rPr lang="en-GB" sz="1400" dirty="0">
                  <a:latin typeface="Helvetica Neue"/>
                </a:rPr>
                <a:t>Other</a:t>
              </a:r>
            </a:p>
          </p:txBody>
        </p:sp>
        <p:sp>
          <p:nvSpPr>
            <p:cNvPr id="12" name="TextBox 11"/>
            <p:cNvSpPr txBox="1"/>
            <p:nvPr/>
          </p:nvSpPr>
          <p:spPr>
            <a:xfrm>
              <a:off x="6061076" y="5029195"/>
              <a:ext cx="1497542" cy="523220"/>
            </a:xfrm>
            <a:prstGeom prst="rect">
              <a:avLst/>
            </a:prstGeom>
            <a:noFill/>
          </p:spPr>
          <p:txBody>
            <a:bodyPr wrap="square" rtlCol="0">
              <a:spAutoFit/>
            </a:bodyPr>
            <a:lstStyle/>
            <a:p>
              <a:pPr algn="ctr"/>
              <a:r>
                <a:rPr lang="en-GB" sz="1400" i="1" dirty="0">
                  <a:latin typeface="Helvetica Neue"/>
                </a:rPr>
                <a:t>Enterobacter</a:t>
              </a:r>
              <a:r>
                <a:rPr lang="en-GB" sz="1400" dirty="0">
                  <a:latin typeface="Helvetica Neue"/>
                </a:rPr>
                <a:t/>
              </a:r>
              <a:br>
                <a:rPr lang="en-GB" sz="1400" dirty="0">
                  <a:latin typeface="Helvetica Neue"/>
                </a:rPr>
              </a:br>
              <a:r>
                <a:rPr lang="en-GB" sz="1400" dirty="0">
                  <a:latin typeface="Helvetica Neue"/>
                </a:rPr>
                <a:t>spp.</a:t>
              </a:r>
            </a:p>
          </p:txBody>
        </p:sp>
        <p:sp>
          <p:nvSpPr>
            <p:cNvPr id="13" name="TextBox 12"/>
            <p:cNvSpPr txBox="1"/>
            <p:nvPr/>
          </p:nvSpPr>
          <p:spPr>
            <a:xfrm>
              <a:off x="4834467" y="5029195"/>
              <a:ext cx="1497542" cy="523220"/>
            </a:xfrm>
            <a:prstGeom prst="rect">
              <a:avLst/>
            </a:prstGeom>
            <a:noFill/>
          </p:spPr>
          <p:txBody>
            <a:bodyPr wrap="square" rtlCol="0">
              <a:spAutoFit/>
            </a:bodyPr>
            <a:lstStyle/>
            <a:p>
              <a:pPr algn="ctr"/>
              <a:r>
                <a:rPr lang="en-GB" sz="1400" i="1" dirty="0">
                  <a:latin typeface="Helvetica Neue"/>
                </a:rPr>
                <a:t>Acinetobacter</a:t>
              </a:r>
              <a:r>
                <a:rPr lang="en-GB" sz="1400" dirty="0">
                  <a:latin typeface="Helvetica Neue"/>
                </a:rPr>
                <a:t/>
              </a:r>
              <a:br>
                <a:rPr lang="en-GB" sz="1400" dirty="0">
                  <a:latin typeface="Helvetica Neue"/>
                </a:rPr>
              </a:br>
              <a:r>
                <a:rPr lang="en-GB" sz="1400" dirty="0">
                  <a:latin typeface="Helvetica Neue"/>
                </a:rPr>
                <a:t>spp.</a:t>
              </a:r>
            </a:p>
          </p:txBody>
        </p:sp>
      </p:grpSp>
    </p:spTree>
    <p:extLst>
      <p:ext uri="{BB962C8B-B14F-4D97-AF65-F5344CB8AC3E}">
        <p14:creationId xmlns:p14="http://schemas.microsoft.com/office/powerpoint/2010/main" val="244517354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829319" y="175631"/>
            <a:ext cx="7848600" cy="810598"/>
          </a:xfrm>
        </p:spPr>
        <p:txBody>
          <a:bodyPr>
            <a:normAutofit/>
          </a:bodyPr>
          <a:lstStyle/>
          <a:p>
            <a:r>
              <a:rPr lang="en-US" sz="3200" dirty="0" smtClean="0">
                <a:latin typeface="Helvetica Neue" charset="0"/>
                <a:ea typeface="ＭＳ Ｐゴシック" charset="0"/>
                <a:cs typeface="Helvetica Neue" charset="0"/>
              </a:rPr>
              <a:t>Organisms by Infection Type</a:t>
            </a:r>
            <a:endParaRPr lang="en-US" sz="3200" dirty="0">
              <a:latin typeface="Helvetica Neue" charset="0"/>
              <a:ea typeface="ＭＳ Ｐゴシック" charset="0"/>
              <a:cs typeface="Helvetica Neue" charset="0"/>
            </a:endParaRPr>
          </a:p>
        </p:txBody>
      </p:sp>
      <p:pic>
        <p:nvPicPr>
          <p:cNvPr id="44035" name="Picture 6"/>
          <p:cNvPicPr>
            <a:picLocks noChangeAspect="1"/>
          </p:cNvPicPr>
          <p:nvPr/>
        </p:nvPicPr>
        <p:blipFill rotWithShape="1">
          <a:blip r:embed="rId2">
            <a:extLst>
              <a:ext uri="{28A0092B-C50C-407E-A947-70E740481C1C}">
                <a14:useLocalDpi xmlns:a14="http://schemas.microsoft.com/office/drawing/2010/main" val="0"/>
              </a:ext>
            </a:extLst>
          </a:blip>
          <a:srcRect b="3175"/>
          <a:stretch/>
        </p:blipFill>
        <p:spPr bwMode="auto">
          <a:xfrm>
            <a:off x="712927" y="832697"/>
            <a:ext cx="801559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203252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4701" y="55835"/>
            <a:ext cx="7853362" cy="1143000"/>
          </a:xfrm>
        </p:spPr>
        <p:txBody>
          <a:bodyPr>
            <a:noAutofit/>
          </a:bodyPr>
          <a:lstStyle/>
          <a:p>
            <a:r>
              <a:rPr lang="en-US" sz="4000" dirty="0" smtClean="0"/>
              <a:t>Emergence and Impact of MDR Gram-Negative Organisms</a:t>
            </a:r>
            <a:endParaRPr lang="en-US" sz="4000" dirty="0"/>
          </a:p>
        </p:txBody>
      </p:sp>
      <p:sp>
        <p:nvSpPr>
          <p:cNvPr id="6" name="Content Placeholder 5"/>
          <p:cNvSpPr>
            <a:spLocks noGrp="1"/>
          </p:cNvSpPr>
          <p:nvPr>
            <p:ph idx="1"/>
          </p:nvPr>
        </p:nvSpPr>
        <p:spPr>
          <a:xfrm>
            <a:off x="567490" y="1467553"/>
            <a:ext cx="8244270" cy="4712337"/>
          </a:xfrm>
        </p:spPr>
        <p:txBody>
          <a:bodyPr>
            <a:noAutofit/>
          </a:bodyPr>
          <a:lstStyle/>
          <a:p>
            <a:pPr>
              <a:spcAft>
                <a:spcPts val="600"/>
              </a:spcAft>
            </a:pPr>
            <a:r>
              <a:rPr lang="en-US" sz="2400" dirty="0" smtClean="0"/>
              <a:t>Approximately 10% of hospitalizations are complicated by a healthcare-associated Infection</a:t>
            </a:r>
          </a:p>
          <a:p>
            <a:pPr lvl="1">
              <a:spcAft>
                <a:spcPts val="600"/>
              </a:spcAft>
            </a:pPr>
            <a:r>
              <a:rPr lang="en-US" sz="1800" dirty="0" smtClean="0"/>
              <a:t>Up to 75% of these are due to organisms resistant to first-line antimicrobial therapy</a:t>
            </a:r>
          </a:p>
          <a:p>
            <a:pPr>
              <a:spcAft>
                <a:spcPts val="600"/>
              </a:spcAft>
            </a:pPr>
            <a:r>
              <a:rPr lang="en-US" sz="2400" dirty="0" smtClean="0"/>
              <a:t>Resistant bacterial infections are associated with increased morbidity, mortality, and healthcare cost</a:t>
            </a:r>
          </a:p>
          <a:p>
            <a:pPr>
              <a:spcAft>
                <a:spcPts val="600"/>
              </a:spcAft>
            </a:pPr>
            <a:r>
              <a:rPr lang="en-US" sz="2400" dirty="0" smtClean="0"/>
              <a:t>There has been a recent dramatic increase in the prevalence of resistant gram-negative bacteria</a:t>
            </a:r>
          </a:p>
          <a:p>
            <a:pPr lvl="1">
              <a:spcBef>
                <a:spcPts val="200"/>
              </a:spcBef>
              <a:spcAft>
                <a:spcPts val="200"/>
              </a:spcAft>
            </a:pPr>
            <a:r>
              <a:rPr lang="en-US" sz="1800" dirty="0" smtClean="0"/>
              <a:t>ESBL-producing Enterobacteriaceae</a:t>
            </a:r>
          </a:p>
          <a:p>
            <a:pPr lvl="1">
              <a:spcBef>
                <a:spcPts val="200"/>
              </a:spcBef>
              <a:spcAft>
                <a:spcPts val="200"/>
              </a:spcAft>
            </a:pPr>
            <a:r>
              <a:rPr lang="en-US" sz="1800" dirty="0" smtClean="0"/>
              <a:t>Carbapenem-resistant Enterobacteriaceae</a:t>
            </a:r>
          </a:p>
          <a:p>
            <a:pPr lvl="1">
              <a:spcBef>
                <a:spcPts val="200"/>
              </a:spcBef>
              <a:spcAft>
                <a:spcPts val="200"/>
              </a:spcAft>
            </a:pPr>
            <a:r>
              <a:rPr lang="en-US" sz="1800" dirty="0" smtClean="0"/>
              <a:t>MDR </a:t>
            </a:r>
            <a:r>
              <a:rPr lang="en-US" sz="1800" i="1" dirty="0" smtClean="0"/>
              <a:t>Pseudomonas aeruginosa</a:t>
            </a:r>
          </a:p>
          <a:p>
            <a:pPr lvl="1">
              <a:spcBef>
                <a:spcPts val="200"/>
              </a:spcBef>
              <a:spcAft>
                <a:spcPts val="200"/>
              </a:spcAft>
            </a:pPr>
            <a:r>
              <a:rPr lang="en-US" sz="1800" dirty="0" smtClean="0"/>
              <a:t>MDR </a:t>
            </a:r>
            <a:r>
              <a:rPr lang="en-US" sz="1800" i="1" dirty="0" smtClean="0"/>
              <a:t>Acinetobacter baumannii</a:t>
            </a:r>
          </a:p>
        </p:txBody>
      </p:sp>
      <p:sp>
        <p:nvSpPr>
          <p:cNvPr id="2" name="TextBox 1"/>
          <p:cNvSpPr txBox="1"/>
          <p:nvPr/>
        </p:nvSpPr>
        <p:spPr>
          <a:xfrm>
            <a:off x="58488" y="6093855"/>
            <a:ext cx="3559423" cy="230832"/>
          </a:xfrm>
          <a:prstGeom prst="rect">
            <a:avLst/>
          </a:prstGeom>
          <a:noFill/>
        </p:spPr>
        <p:txBody>
          <a:bodyPr wrap="square" rtlCol="0">
            <a:spAutoFit/>
          </a:bodyPr>
          <a:lstStyle/>
          <a:p>
            <a:r>
              <a:rPr lang="en-US" sz="900" dirty="0" err="1" smtClean="0"/>
              <a:t>Lautenbach</a:t>
            </a:r>
            <a:r>
              <a:rPr lang="en-US" sz="900" dirty="0" smtClean="0"/>
              <a:t> E, et al. </a:t>
            </a:r>
            <a:r>
              <a:rPr lang="en-US" sz="900" i="1" dirty="0" smtClean="0"/>
              <a:t>Infect Control </a:t>
            </a:r>
            <a:r>
              <a:rPr lang="en-US" sz="900" i="1" dirty="0" err="1" smtClean="0"/>
              <a:t>Hosp</a:t>
            </a:r>
            <a:r>
              <a:rPr lang="en-US" sz="900" i="1" dirty="0" smtClean="0"/>
              <a:t> </a:t>
            </a:r>
            <a:r>
              <a:rPr lang="en-US" sz="900" i="1" dirty="0" err="1" smtClean="0"/>
              <a:t>Epidemiol</a:t>
            </a:r>
            <a:r>
              <a:rPr lang="en-US" sz="900" dirty="0" smtClean="0"/>
              <a:t>;  2014;35(4): 333-335.</a:t>
            </a:r>
            <a:endParaRPr lang="en-US" sz="900" dirty="0"/>
          </a:p>
        </p:txBody>
      </p:sp>
    </p:spTree>
    <p:extLst>
      <p:ext uri="{BB962C8B-B14F-4D97-AF65-F5344CB8AC3E}">
        <p14:creationId xmlns:p14="http://schemas.microsoft.com/office/powerpoint/2010/main" val="23153956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962" y="1754612"/>
            <a:ext cx="7853362" cy="1143000"/>
          </a:xfrm>
        </p:spPr>
        <p:txBody>
          <a:bodyPr>
            <a:normAutofit fontScale="90000"/>
          </a:bodyPr>
          <a:lstStyle/>
          <a:p>
            <a:r>
              <a:rPr lang="en-US" b="1" dirty="0" smtClean="0"/>
              <a:t>SO HOW DID WE </a:t>
            </a:r>
            <a:br>
              <a:rPr lang="en-US" b="1" dirty="0" smtClean="0"/>
            </a:br>
            <a:r>
              <a:rPr lang="en-US" b="1" dirty="0" smtClean="0"/>
              <a:t>GET HERE?</a:t>
            </a:r>
            <a:endParaRPr lang="en-US" b="1" dirty="0"/>
          </a:p>
        </p:txBody>
      </p:sp>
    </p:spTree>
    <p:extLst>
      <p:ext uri="{BB962C8B-B14F-4D97-AF65-F5344CB8AC3E}">
        <p14:creationId xmlns:p14="http://schemas.microsoft.com/office/powerpoint/2010/main" val="15957407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rved Down Arrow 17"/>
          <p:cNvSpPr/>
          <p:nvPr/>
        </p:nvSpPr>
        <p:spPr>
          <a:xfrm rot="1858755">
            <a:off x="2561575" y="1444338"/>
            <a:ext cx="645391" cy="41440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latin typeface="Helvetica Neue"/>
            </a:endParaRPr>
          </a:p>
        </p:txBody>
      </p:sp>
      <p:sp>
        <p:nvSpPr>
          <p:cNvPr id="22" name="Curved Down Arrow 21"/>
          <p:cNvSpPr/>
          <p:nvPr/>
        </p:nvSpPr>
        <p:spPr>
          <a:xfrm rot="1858755">
            <a:off x="4791295" y="1909138"/>
            <a:ext cx="645391" cy="41440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latin typeface="Helvetica Neue"/>
            </a:endParaRPr>
          </a:p>
        </p:txBody>
      </p:sp>
      <p:sp>
        <p:nvSpPr>
          <p:cNvPr id="23" name="Curved Down Arrow 22"/>
          <p:cNvSpPr/>
          <p:nvPr/>
        </p:nvSpPr>
        <p:spPr>
          <a:xfrm rot="1858755">
            <a:off x="6759472" y="2328231"/>
            <a:ext cx="645391" cy="41440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latin typeface="Helvetica Neue"/>
            </a:endParaRPr>
          </a:p>
        </p:txBody>
      </p:sp>
      <p:sp>
        <p:nvSpPr>
          <p:cNvPr id="3" name="Title 2"/>
          <p:cNvSpPr>
            <a:spLocks noGrp="1"/>
          </p:cNvSpPr>
          <p:nvPr>
            <p:ph type="title"/>
          </p:nvPr>
        </p:nvSpPr>
        <p:spPr>
          <a:xfrm>
            <a:off x="858339" y="158436"/>
            <a:ext cx="7853362" cy="1143000"/>
          </a:xfrm>
          <a:effectLst/>
        </p:spPr>
        <p:txBody>
          <a:bodyPr>
            <a:noAutofit/>
          </a:bodyPr>
          <a:lstStyle/>
          <a:p>
            <a:r>
              <a:rPr lang="en-US" sz="3200" dirty="0"/>
              <a:t>Evolution of Gram-negative Pathogens Has Caused Widespread Drug Resistance</a:t>
            </a:r>
          </a:p>
        </p:txBody>
      </p:sp>
      <p:sp>
        <p:nvSpPr>
          <p:cNvPr id="7" name="Rounded Rectangle 6"/>
          <p:cNvSpPr/>
          <p:nvPr/>
        </p:nvSpPr>
        <p:spPr>
          <a:xfrm>
            <a:off x="2906812" y="1991664"/>
            <a:ext cx="1800000" cy="1276156"/>
          </a:xfrm>
          <a:prstGeom prst="roundRect">
            <a:avLst/>
          </a:prstGeom>
          <a:solidFill>
            <a:srgbClr val="82006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Helvetica Neue"/>
            </a:endParaRPr>
          </a:p>
        </p:txBody>
      </p:sp>
      <p:sp>
        <p:nvSpPr>
          <p:cNvPr id="8" name="Rounded Rectangle 7"/>
          <p:cNvSpPr/>
          <p:nvPr/>
        </p:nvSpPr>
        <p:spPr>
          <a:xfrm>
            <a:off x="4892259" y="2482141"/>
            <a:ext cx="1800000" cy="2035267"/>
          </a:xfrm>
          <a:prstGeom prst="roundRect">
            <a:avLst/>
          </a:prstGeom>
          <a:solidFill>
            <a:srgbClr val="31859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D46"/>
              </a:solidFill>
              <a:latin typeface="Helvetica Neue"/>
            </a:endParaRPr>
          </a:p>
        </p:txBody>
      </p:sp>
      <p:sp>
        <p:nvSpPr>
          <p:cNvPr id="6" name="Rounded Rectangle 5"/>
          <p:cNvSpPr/>
          <p:nvPr/>
        </p:nvSpPr>
        <p:spPr>
          <a:xfrm>
            <a:off x="716645" y="1529689"/>
            <a:ext cx="1800000" cy="784830"/>
          </a:xfrm>
          <a:prstGeom prst="roundRect">
            <a:avLst/>
          </a:prstGeom>
          <a:solidFill>
            <a:srgbClr val="CC99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D46"/>
              </a:solidFill>
              <a:latin typeface="Helvetica Neue"/>
            </a:endParaRPr>
          </a:p>
        </p:txBody>
      </p:sp>
      <p:sp>
        <p:nvSpPr>
          <p:cNvPr id="9" name="TextBox 8"/>
          <p:cNvSpPr txBox="1"/>
          <p:nvPr/>
        </p:nvSpPr>
        <p:spPr>
          <a:xfrm>
            <a:off x="740984" y="1575139"/>
            <a:ext cx="1680578" cy="738664"/>
          </a:xfrm>
          <a:prstGeom prst="rect">
            <a:avLst/>
          </a:prstGeom>
          <a:noFill/>
        </p:spPr>
        <p:txBody>
          <a:bodyPr wrap="square" rtlCol="0">
            <a:spAutoFit/>
          </a:bodyPr>
          <a:lstStyle/>
          <a:p>
            <a:pPr algn="ctr"/>
            <a:r>
              <a:rPr lang="en-GB" sz="1400" b="1" dirty="0">
                <a:solidFill>
                  <a:schemeClr val="bg1"/>
                </a:solidFill>
                <a:latin typeface="Helvetica Neue"/>
              </a:rPr>
              <a:t>Susceptible </a:t>
            </a:r>
            <a:endParaRPr lang="en-GB" sz="1400" b="1" dirty="0" smtClean="0">
              <a:solidFill>
                <a:schemeClr val="bg1"/>
              </a:solidFill>
              <a:latin typeface="Helvetica Neue"/>
            </a:endParaRPr>
          </a:p>
          <a:p>
            <a:pPr algn="ctr"/>
            <a:r>
              <a:rPr lang="en-GB" sz="1400" b="1" dirty="0">
                <a:solidFill>
                  <a:schemeClr val="bg1"/>
                </a:solidFill>
                <a:latin typeface="Helvetica Neue"/>
              </a:rPr>
              <a:t>g</a:t>
            </a:r>
            <a:r>
              <a:rPr lang="en-GB" sz="1400" b="1" dirty="0" smtClean="0">
                <a:solidFill>
                  <a:schemeClr val="bg1"/>
                </a:solidFill>
                <a:latin typeface="Helvetica Neue"/>
              </a:rPr>
              <a:t>ram</a:t>
            </a:r>
            <a:r>
              <a:rPr lang="en-GB" sz="1400" b="1" dirty="0">
                <a:solidFill>
                  <a:schemeClr val="bg1"/>
                </a:solidFill>
                <a:latin typeface="Helvetica Neue"/>
              </a:rPr>
              <a:t>-negative pathogens</a:t>
            </a:r>
          </a:p>
        </p:txBody>
      </p:sp>
      <p:sp>
        <p:nvSpPr>
          <p:cNvPr id="10" name="TextBox 9"/>
          <p:cNvSpPr txBox="1"/>
          <p:nvPr/>
        </p:nvSpPr>
        <p:spPr>
          <a:xfrm>
            <a:off x="2929732" y="2027654"/>
            <a:ext cx="1661160" cy="1169551"/>
          </a:xfrm>
          <a:prstGeom prst="rect">
            <a:avLst/>
          </a:prstGeom>
          <a:noFill/>
        </p:spPr>
        <p:txBody>
          <a:bodyPr wrap="square" rtlCol="0">
            <a:spAutoFit/>
          </a:bodyPr>
          <a:lstStyle/>
          <a:p>
            <a:r>
              <a:rPr lang="en-GB" sz="1400" b="1" dirty="0">
                <a:solidFill>
                  <a:schemeClr val="bg1"/>
                </a:solidFill>
                <a:latin typeface="Helvetica Neue"/>
              </a:rPr>
              <a:t>Resistant </a:t>
            </a:r>
            <a:r>
              <a:rPr lang="en-GB" sz="1400" b="1" i="1" dirty="0">
                <a:solidFill>
                  <a:schemeClr val="bg1"/>
                </a:solidFill>
                <a:latin typeface="Helvetica Neue"/>
              </a:rPr>
              <a:t>Escherichia coli</a:t>
            </a:r>
          </a:p>
          <a:p>
            <a:pPr marL="109538" indent="-109538">
              <a:buFont typeface="Arial" pitchFamily="34" charset="0"/>
              <a:buChar char="•"/>
            </a:pPr>
            <a:r>
              <a:rPr lang="en-GB" sz="1400" dirty="0">
                <a:solidFill>
                  <a:schemeClr val="bg1"/>
                </a:solidFill>
                <a:latin typeface="Helvetica Neue"/>
              </a:rPr>
              <a:t>TEM</a:t>
            </a:r>
          </a:p>
          <a:p>
            <a:pPr marL="109538" indent="-109538">
              <a:buFont typeface="Arial" pitchFamily="34" charset="0"/>
              <a:buChar char="•"/>
            </a:pPr>
            <a:r>
              <a:rPr lang="en-GB" sz="1400" dirty="0">
                <a:solidFill>
                  <a:schemeClr val="bg1"/>
                </a:solidFill>
                <a:latin typeface="Helvetica Neue"/>
              </a:rPr>
              <a:t>SHV serine </a:t>
            </a:r>
            <a:br>
              <a:rPr lang="en-GB" sz="1400" dirty="0">
                <a:solidFill>
                  <a:schemeClr val="bg1"/>
                </a:solidFill>
                <a:latin typeface="Helvetica Neue"/>
              </a:rPr>
            </a:br>
            <a:r>
              <a:rPr lang="en-GB" sz="1400" dirty="0">
                <a:solidFill>
                  <a:schemeClr val="bg1"/>
                </a:solidFill>
                <a:latin typeface="Helvetica Neue"/>
                <a:sym typeface="Symbol"/>
              </a:rPr>
              <a:t>-lactamases</a:t>
            </a:r>
            <a:endParaRPr lang="en-GB" sz="1400" dirty="0">
              <a:solidFill>
                <a:schemeClr val="bg1"/>
              </a:solidFill>
              <a:latin typeface="Helvetica Neue"/>
            </a:endParaRPr>
          </a:p>
        </p:txBody>
      </p:sp>
      <p:sp>
        <p:nvSpPr>
          <p:cNvPr id="12" name="TextBox 11"/>
          <p:cNvSpPr txBox="1"/>
          <p:nvPr/>
        </p:nvSpPr>
        <p:spPr>
          <a:xfrm>
            <a:off x="4989406" y="2534187"/>
            <a:ext cx="1676400" cy="2092881"/>
          </a:xfrm>
          <a:prstGeom prst="rect">
            <a:avLst/>
          </a:prstGeom>
          <a:noFill/>
        </p:spPr>
        <p:txBody>
          <a:bodyPr wrap="square" rtlCol="0">
            <a:spAutoFit/>
          </a:bodyPr>
          <a:lstStyle/>
          <a:p>
            <a:r>
              <a:rPr lang="en-GB" sz="1300" b="1" dirty="0">
                <a:solidFill>
                  <a:schemeClr val="bg1"/>
                </a:solidFill>
                <a:latin typeface="Helvetica Neue"/>
              </a:rPr>
              <a:t>Resistant  </a:t>
            </a:r>
            <a:r>
              <a:rPr lang="en-GB" sz="1300" b="1" i="1" dirty="0">
                <a:solidFill>
                  <a:schemeClr val="bg1"/>
                </a:solidFill>
                <a:latin typeface="Helvetica Neue"/>
              </a:rPr>
              <a:t>E. coli, Pseudomonas aeruginosa </a:t>
            </a:r>
            <a:r>
              <a:rPr lang="en-GB" sz="1300" b="1" dirty="0">
                <a:solidFill>
                  <a:schemeClr val="bg1"/>
                </a:solidFill>
                <a:latin typeface="Helvetica Neue"/>
              </a:rPr>
              <a:t>and </a:t>
            </a:r>
            <a:r>
              <a:rPr lang="en-GB" sz="1300" b="1" i="1" dirty="0">
                <a:solidFill>
                  <a:schemeClr val="bg1"/>
                </a:solidFill>
                <a:latin typeface="Helvetica Neue"/>
              </a:rPr>
              <a:t>Klebsiella spp.</a:t>
            </a:r>
          </a:p>
          <a:p>
            <a:pPr marL="109538" indent="-109538">
              <a:buFont typeface="Arial" pitchFamily="34" charset="0"/>
              <a:buChar char="•"/>
            </a:pPr>
            <a:r>
              <a:rPr lang="en-GB" sz="1300" dirty="0">
                <a:solidFill>
                  <a:schemeClr val="bg1"/>
                </a:solidFill>
                <a:latin typeface="Helvetica Neue"/>
              </a:rPr>
              <a:t>AcrAB</a:t>
            </a:r>
          </a:p>
          <a:p>
            <a:pPr marL="109538" indent="-109538">
              <a:buFont typeface="Arial" pitchFamily="34" charset="0"/>
              <a:buChar char="•"/>
            </a:pPr>
            <a:r>
              <a:rPr lang="en-GB" sz="1300" i="1" dirty="0">
                <a:solidFill>
                  <a:schemeClr val="bg1"/>
                </a:solidFill>
                <a:latin typeface="Helvetica Neue"/>
              </a:rPr>
              <a:t>bla</a:t>
            </a:r>
            <a:r>
              <a:rPr lang="en-GB" sz="1300" baseline="-25000" dirty="0">
                <a:solidFill>
                  <a:schemeClr val="bg1"/>
                </a:solidFill>
                <a:latin typeface="Helvetica Neue"/>
              </a:rPr>
              <a:t>SHV</a:t>
            </a:r>
          </a:p>
          <a:p>
            <a:pPr marL="109538" indent="-109538">
              <a:buFont typeface="Arial" pitchFamily="34" charset="0"/>
              <a:buChar char="•"/>
            </a:pPr>
            <a:r>
              <a:rPr lang="en-GB" sz="1300" i="1" dirty="0">
                <a:solidFill>
                  <a:schemeClr val="bg1"/>
                </a:solidFill>
                <a:latin typeface="Helvetica Neue"/>
              </a:rPr>
              <a:t>bla</a:t>
            </a:r>
            <a:r>
              <a:rPr lang="en-GB" sz="1300" baseline="-25000" dirty="0">
                <a:solidFill>
                  <a:schemeClr val="bg1"/>
                </a:solidFill>
                <a:latin typeface="Helvetica Neue"/>
              </a:rPr>
              <a:t>TEM</a:t>
            </a:r>
          </a:p>
          <a:p>
            <a:pPr marL="109538" indent="-109538">
              <a:buFont typeface="Arial" pitchFamily="34" charset="0"/>
              <a:buChar char="•"/>
            </a:pPr>
            <a:r>
              <a:rPr lang="en-GB" sz="1300" dirty="0">
                <a:solidFill>
                  <a:schemeClr val="bg1"/>
                </a:solidFill>
                <a:latin typeface="Helvetica Neue"/>
              </a:rPr>
              <a:t>AmpC-type </a:t>
            </a:r>
            <a:br>
              <a:rPr lang="en-GB" sz="1300" dirty="0">
                <a:solidFill>
                  <a:schemeClr val="bg1"/>
                </a:solidFill>
                <a:latin typeface="Helvetica Neue"/>
              </a:rPr>
            </a:br>
            <a:r>
              <a:rPr lang="en-GB" sz="1300" dirty="0">
                <a:solidFill>
                  <a:schemeClr val="bg1"/>
                </a:solidFill>
                <a:latin typeface="Helvetica Neue"/>
                <a:sym typeface="Symbol"/>
              </a:rPr>
              <a:t>-lactamases</a:t>
            </a:r>
            <a:endParaRPr lang="en-GB" sz="1300" dirty="0">
              <a:solidFill>
                <a:schemeClr val="bg1"/>
              </a:solidFill>
              <a:latin typeface="Helvetica Neue"/>
            </a:endParaRPr>
          </a:p>
          <a:p>
            <a:pPr marL="285750" indent="-285750">
              <a:buFont typeface="Arial" pitchFamily="34" charset="0"/>
              <a:buChar char="•"/>
            </a:pPr>
            <a:endParaRPr lang="en-GB" sz="1300" dirty="0">
              <a:solidFill>
                <a:schemeClr val="bg1"/>
              </a:solidFill>
              <a:latin typeface="Helvetica Neue"/>
            </a:endParaRPr>
          </a:p>
        </p:txBody>
      </p:sp>
      <p:sp>
        <p:nvSpPr>
          <p:cNvPr id="13" name="Rounded Rectangle 12"/>
          <p:cNvSpPr/>
          <p:nvPr/>
        </p:nvSpPr>
        <p:spPr>
          <a:xfrm>
            <a:off x="6863799" y="2867133"/>
            <a:ext cx="2131383" cy="2582536"/>
          </a:xfrm>
          <a:prstGeom prst="roundRect">
            <a:avLst/>
          </a:prstGeom>
          <a:solidFill>
            <a:srgbClr val="5F376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D46"/>
              </a:solidFill>
              <a:latin typeface="Helvetica Neue"/>
            </a:endParaRPr>
          </a:p>
        </p:txBody>
      </p:sp>
      <p:sp>
        <p:nvSpPr>
          <p:cNvPr id="14" name="TextBox 13"/>
          <p:cNvSpPr txBox="1"/>
          <p:nvPr/>
        </p:nvSpPr>
        <p:spPr>
          <a:xfrm>
            <a:off x="6794368" y="3121008"/>
            <a:ext cx="2267744" cy="2246769"/>
          </a:xfrm>
          <a:prstGeom prst="rect">
            <a:avLst/>
          </a:prstGeom>
          <a:noFill/>
        </p:spPr>
        <p:txBody>
          <a:bodyPr wrap="square" rtlCol="0">
            <a:spAutoFit/>
          </a:bodyPr>
          <a:lstStyle/>
          <a:p>
            <a:pPr algn="ctr"/>
            <a:r>
              <a:rPr lang="en-GB" sz="1400" b="1" dirty="0">
                <a:solidFill>
                  <a:schemeClr val="bg1"/>
                </a:solidFill>
                <a:latin typeface="Helvetica Neue"/>
              </a:rPr>
              <a:t>Resistant  </a:t>
            </a:r>
            <a:r>
              <a:rPr lang="en-GB" sz="1400" b="1" i="1" dirty="0">
                <a:solidFill>
                  <a:schemeClr val="bg1"/>
                </a:solidFill>
                <a:latin typeface="Helvetica Neue"/>
              </a:rPr>
              <a:t>E. coli, </a:t>
            </a:r>
            <a:br>
              <a:rPr lang="en-GB" sz="1400" b="1" i="1" dirty="0">
                <a:solidFill>
                  <a:schemeClr val="bg1"/>
                </a:solidFill>
                <a:latin typeface="Helvetica Neue"/>
              </a:rPr>
            </a:br>
            <a:r>
              <a:rPr lang="en-GB" sz="1400" b="1" i="1" dirty="0">
                <a:solidFill>
                  <a:schemeClr val="bg1"/>
                </a:solidFill>
                <a:latin typeface="Helvetica Neue"/>
              </a:rPr>
              <a:t>P. aeruginosa, Klebsiella </a:t>
            </a:r>
            <a:r>
              <a:rPr lang="en-GB" sz="1400" b="1" dirty="0">
                <a:solidFill>
                  <a:schemeClr val="bg1"/>
                </a:solidFill>
                <a:latin typeface="Helvetica Neue"/>
              </a:rPr>
              <a:t>spp., </a:t>
            </a:r>
            <a:r>
              <a:rPr lang="en-GB" sz="1400" b="1" i="1" dirty="0">
                <a:solidFill>
                  <a:schemeClr val="bg1"/>
                </a:solidFill>
                <a:latin typeface="Helvetica Neue"/>
              </a:rPr>
              <a:t>Enterobacter </a:t>
            </a:r>
            <a:r>
              <a:rPr lang="en-GB" sz="1400" b="1" dirty="0">
                <a:solidFill>
                  <a:schemeClr val="bg1"/>
                </a:solidFill>
                <a:latin typeface="Helvetica Neue"/>
              </a:rPr>
              <a:t>spp.</a:t>
            </a:r>
          </a:p>
          <a:p>
            <a:pPr marL="109538" indent="-109538" algn="ctr">
              <a:buFont typeface="Arial" pitchFamily="34" charset="0"/>
              <a:buChar char="•"/>
            </a:pPr>
            <a:r>
              <a:rPr lang="en-GB" sz="1400" dirty="0">
                <a:solidFill>
                  <a:schemeClr val="bg1"/>
                </a:solidFill>
                <a:latin typeface="Helvetica Neue"/>
              </a:rPr>
              <a:t>CTX-M-15</a:t>
            </a:r>
          </a:p>
          <a:p>
            <a:pPr marL="109538" indent="-109538" algn="ctr">
              <a:buFont typeface="Arial" pitchFamily="34" charset="0"/>
              <a:buChar char="•"/>
            </a:pPr>
            <a:r>
              <a:rPr lang="en-GB" sz="1400" dirty="0">
                <a:solidFill>
                  <a:schemeClr val="bg1"/>
                </a:solidFill>
                <a:latin typeface="Helvetica Neue"/>
              </a:rPr>
              <a:t>VIM</a:t>
            </a:r>
          </a:p>
          <a:p>
            <a:pPr marL="109538" indent="-109538" algn="ctr">
              <a:buFont typeface="Arial" pitchFamily="34" charset="0"/>
              <a:buChar char="•"/>
            </a:pPr>
            <a:r>
              <a:rPr lang="en-GB" sz="1400" dirty="0">
                <a:solidFill>
                  <a:schemeClr val="bg1"/>
                </a:solidFill>
                <a:latin typeface="Helvetica Neue"/>
              </a:rPr>
              <a:t>IMP</a:t>
            </a:r>
          </a:p>
          <a:p>
            <a:pPr marL="109538" indent="-109538" algn="ctr">
              <a:buFont typeface="Arial" pitchFamily="34" charset="0"/>
              <a:buChar char="•"/>
            </a:pPr>
            <a:r>
              <a:rPr lang="en-GB" sz="1400" dirty="0">
                <a:solidFill>
                  <a:schemeClr val="bg1"/>
                </a:solidFill>
                <a:latin typeface="Helvetica Neue"/>
              </a:rPr>
              <a:t>NDM-1</a:t>
            </a:r>
          </a:p>
          <a:p>
            <a:pPr marL="109538" indent="-109538" algn="ctr">
              <a:buFont typeface="Arial" pitchFamily="34" charset="0"/>
              <a:buChar char="•"/>
            </a:pPr>
            <a:r>
              <a:rPr lang="en-GB" sz="1400" dirty="0">
                <a:solidFill>
                  <a:schemeClr val="bg1"/>
                </a:solidFill>
                <a:latin typeface="Helvetica Neue"/>
              </a:rPr>
              <a:t>Porin defects</a:t>
            </a:r>
          </a:p>
          <a:p>
            <a:pPr marL="109538" indent="-109538" algn="ctr">
              <a:buFont typeface="Arial" pitchFamily="34" charset="0"/>
              <a:buChar char="•"/>
            </a:pPr>
            <a:r>
              <a:rPr lang="en-GB" sz="1400" dirty="0">
                <a:solidFill>
                  <a:schemeClr val="bg1"/>
                </a:solidFill>
                <a:latin typeface="Helvetica Neue"/>
              </a:rPr>
              <a:t>Metallo </a:t>
            </a:r>
            <a:r>
              <a:rPr lang="en-GB" sz="1400" dirty="0">
                <a:solidFill>
                  <a:schemeClr val="bg1"/>
                </a:solidFill>
                <a:latin typeface="Helvetica Neue"/>
                <a:sym typeface="Symbol"/>
              </a:rPr>
              <a:t>-lactamases</a:t>
            </a:r>
            <a:endParaRPr lang="en-GB" sz="1400" dirty="0">
              <a:solidFill>
                <a:schemeClr val="bg1"/>
              </a:solidFill>
              <a:latin typeface="Helvetica Neue"/>
            </a:endParaRPr>
          </a:p>
          <a:p>
            <a:pPr algn="ctr"/>
            <a:endParaRPr lang="en-GB" sz="1400" dirty="0">
              <a:solidFill>
                <a:schemeClr val="bg1"/>
              </a:solidFill>
              <a:latin typeface="Helvetica Neue"/>
            </a:endParaRPr>
          </a:p>
        </p:txBody>
      </p:sp>
      <p:cxnSp>
        <p:nvCxnSpPr>
          <p:cNvPr id="16" name="Straight Arrow Connector 15"/>
          <p:cNvCxnSpPr/>
          <p:nvPr/>
        </p:nvCxnSpPr>
        <p:spPr>
          <a:xfrm flipV="1">
            <a:off x="2714782" y="2003644"/>
            <a:ext cx="0" cy="122323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76582" y="3239869"/>
            <a:ext cx="1600200" cy="615553"/>
          </a:xfrm>
          <a:prstGeom prst="rect">
            <a:avLst/>
          </a:prstGeom>
          <a:noFill/>
        </p:spPr>
        <p:txBody>
          <a:bodyPr wrap="square" rtlCol="0">
            <a:spAutoFit/>
          </a:bodyPr>
          <a:lstStyle/>
          <a:p>
            <a:pPr algn="ctr"/>
            <a:r>
              <a:rPr lang="en-GB" b="1" u="sng" dirty="0">
                <a:latin typeface="Helvetica Neue"/>
              </a:rPr>
              <a:t>1960s</a:t>
            </a:r>
          </a:p>
          <a:p>
            <a:pPr algn="ctr"/>
            <a:r>
              <a:rPr lang="en-GB" sz="1600" b="1" dirty="0">
                <a:latin typeface="Helvetica Neue"/>
              </a:rPr>
              <a:t>Ampicillin</a:t>
            </a:r>
          </a:p>
        </p:txBody>
      </p:sp>
      <p:cxnSp>
        <p:nvCxnSpPr>
          <p:cNvPr id="24" name="Straight Arrow Connector 23"/>
          <p:cNvCxnSpPr/>
          <p:nvPr/>
        </p:nvCxnSpPr>
        <p:spPr>
          <a:xfrm flipV="1">
            <a:off x="4740586" y="3242180"/>
            <a:ext cx="0" cy="122323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55735" y="4478405"/>
            <a:ext cx="4572862" cy="861774"/>
          </a:xfrm>
          <a:prstGeom prst="rect">
            <a:avLst/>
          </a:prstGeom>
          <a:noFill/>
        </p:spPr>
        <p:txBody>
          <a:bodyPr wrap="square" rtlCol="0">
            <a:spAutoFit/>
          </a:bodyPr>
          <a:lstStyle/>
          <a:p>
            <a:pPr algn="ctr"/>
            <a:r>
              <a:rPr lang="en-GB" b="1" dirty="0">
                <a:latin typeface="Helvetica Neue"/>
              </a:rPr>
              <a:t>1980s</a:t>
            </a:r>
          </a:p>
          <a:p>
            <a:pPr algn="ctr"/>
            <a:r>
              <a:rPr lang="en-GB" sz="1600" b="1" dirty="0" smtClean="0">
                <a:latin typeface="Helvetica Neue"/>
              </a:rPr>
              <a:t>Cephalosporins  </a:t>
            </a:r>
            <a:br>
              <a:rPr lang="en-GB" sz="1600" b="1" dirty="0" smtClean="0">
                <a:latin typeface="Helvetica Neue"/>
              </a:rPr>
            </a:br>
            <a:r>
              <a:rPr lang="en-GB" sz="1600" b="1" dirty="0" err="1" smtClean="0">
                <a:latin typeface="Helvetica Neue"/>
              </a:rPr>
              <a:t>Fluoroquinolones</a:t>
            </a:r>
            <a:r>
              <a:rPr lang="en-GB" sz="1600" b="1" dirty="0" smtClean="0">
                <a:latin typeface="Helvetica Neue"/>
              </a:rPr>
              <a:t> (1990s)</a:t>
            </a:r>
            <a:endParaRPr lang="en-GB" sz="1600" b="1" dirty="0">
              <a:latin typeface="Helvetica Neue"/>
            </a:endParaRPr>
          </a:p>
        </p:txBody>
      </p:sp>
      <p:cxnSp>
        <p:nvCxnSpPr>
          <p:cNvPr id="26" name="Straight Arrow Connector 25"/>
          <p:cNvCxnSpPr/>
          <p:nvPr/>
        </p:nvCxnSpPr>
        <p:spPr>
          <a:xfrm flipH="1" flipV="1">
            <a:off x="6762594" y="3854720"/>
            <a:ext cx="1" cy="162667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69737" y="5512277"/>
            <a:ext cx="3655648" cy="861774"/>
          </a:xfrm>
          <a:prstGeom prst="rect">
            <a:avLst/>
          </a:prstGeom>
          <a:noFill/>
        </p:spPr>
        <p:txBody>
          <a:bodyPr wrap="square" rtlCol="0">
            <a:spAutoFit/>
          </a:bodyPr>
          <a:lstStyle/>
          <a:p>
            <a:pPr algn="ctr"/>
            <a:r>
              <a:rPr lang="en-GB" b="1" dirty="0" smtClean="0">
                <a:latin typeface="Helvetica Neue"/>
              </a:rPr>
              <a:t>2000s</a:t>
            </a:r>
            <a:endParaRPr lang="en-GB" b="1" dirty="0">
              <a:latin typeface="Helvetica Neue"/>
            </a:endParaRPr>
          </a:p>
          <a:p>
            <a:pPr algn="ctr"/>
            <a:r>
              <a:rPr lang="en-GB" sz="1600" b="1" dirty="0" err="1">
                <a:latin typeface="Helvetica Neue"/>
              </a:rPr>
              <a:t>Carbapenems</a:t>
            </a:r>
            <a:r>
              <a:rPr lang="en-GB" sz="1600" b="1" dirty="0">
                <a:latin typeface="Helvetica Neue"/>
              </a:rPr>
              <a:t> </a:t>
            </a:r>
            <a:r>
              <a:rPr lang="en-GB" sz="1600" b="1" dirty="0" smtClean="0">
                <a:latin typeface="Helvetica Neue"/>
              </a:rPr>
              <a:t/>
            </a:r>
            <a:br>
              <a:rPr lang="en-GB" sz="1600" b="1" dirty="0" smtClean="0">
                <a:latin typeface="Helvetica Neue"/>
              </a:rPr>
            </a:br>
            <a:endParaRPr lang="en-GB" sz="1600" b="1" dirty="0">
              <a:latin typeface="Helvetica Neue"/>
            </a:endParaRPr>
          </a:p>
        </p:txBody>
      </p:sp>
      <p:sp>
        <p:nvSpPr>
          <p:cNvPr id="30" name="TextBox 29"/>
          <p:cNvSpPr txBox="1"/>
          <p:nvPr/>
        </p:nvSpPr>
        <p:spPr>
          <a:xfrm>
            <a:off x="172357" y="5456129"/>
            <a:ext cx="3886201" cy="861774"/>
          </a:xfrm>
          <a:prstGeom prst="rect">
            <a:avLst/>
          </a:prstGeom>
          <a:noFill/>
        </p:spPr>
        <p:txBody>
          <a:bodyPr wrap="square" rtlCol="0" anchor="b">
            <a:spAutoFit/>
          </a:bodyPr>
          <a:lstStyle/>
          <a:p>
            <a:pPr marL="185738" indent="-185738">
              <a:buFontTx/>
              <a:buAutoNum type="arabicPeriod"/>
            </a:pPr>
            <a:r>
              <a:rPr lang="en-US" sz="1000" dirty="0" err="1">
                <a:solidFill>
                  <a:srgbClr val="000000"/>
                </a:solidFill>
                <a:latin typeface="Helvetica Neue"/>
              </a:rPr>
              <a:t>Hawkey</a:t>
            </a:r>
            <a:r>
              <a:rPr lang="en-US" sz="1000" dirty="0">
                <a:solidFill>
                  <a:srgbClr val="000000"/>
                </a:solidFill>
                <a:latin typeface="Helvetica Neue"/>
              </a:rPr>
              <a:t>. </a:t>
            </a:r>
            <a:r>
              <a:rPr lang="en-GB" sz="1000" i="1" dirty="0" err="1">
                <a:solidFill>
                  <a:srgbClr val="000000"/>
                </a:solidFill>
                <a:latin typeface="Helvetica Neue"/>
              </a:rPr>
              <a:t>Antimicrob</a:t>
            </a:r>
            <a:r>
              <a:rPr lang="en-GB" sz="1000" i="1" dirty="0">
                <a:solidFill>
                  <a:srgbClr val="000000"/>
                </a:solidFill>
                <a:latin typeface="Helvetica Neue"/>
              </a:rPr>
              <a:t> Chemother</a:t>
            </a:r>
            <a:r>
              <a:rPr lang="en-GB" sz="1000" dirty="0">
                <a:solidFill>
                  <a:srgbClr val="000000"/>
                </a:solidFill>
                <a:latin typeface="Helvetica Neue"/>
              </a:rPr>
              <a:t>. 2008;62:i1-9. </a:t>
            </a:r>
          </a:p>
          <a:p>
            <a:pPr marL="185738" indent="-185738">
              <a:buFontTx/>
              <a:buAutoNum type="arabicPeriod"/>
            </a:pPr>
            <a:r>
              <a:rPr lang="en-GB" sz="1000" dirty="0">
                <a:solidFill>
                  <a:srgbClr val="000000"/>
                </a:solidFill>
                <a:latin typeface="Helvetica Neue"/>
              </a:rPr>
              <a:t>Hawkey and Jones. </a:t>
            </a:r>
            <a:r>
              <a:rPr lang="en-GB" sz="1000" i="1" dirty="0">
                <a:solidFill>
                  <a:srgbClr val="000000"/>
                </a:solidFill>
                <a:latin typeface="Helvetica Neue"/>
              </a:rPr>
              <a:t>J Antimicrob Chemother</a:t>
            </a:r>
            <a:r>
              <a:rPr lang="en-GB" sz="1000" dirty="0">
                <a:solidFill>
                  <a:srgbClr val="000000"/>
                </a:solidFill>
                <a:latin typeface="Helvetica Neue"/>
              </a:rPr>
              <a:t>. 2009;64:i3-10.</a:t>
            </a:r>
          </a:p>
          <a:p>
            <a:pPr marL="185738" indent="-185738">
              <a:buFontTx/>
              <a:buAutoNum type="arabicPeriod"/>
            </a:pPr>
            <a:r>
              <a:rPr lang="en-GB" sz="1000" dirty="0">
                <a:solidFill>
                  <a:srgbClr val="000000"/>
                </a:solidFill>
                <a:latin typeface="Helvetica Neue"/>
              </a:rPr>
              <a:t>Bush. </a:t>
            </a:r>
            <a:r>
              <a:rPr lang="en-GB" sz="1000" i="1" dirty="0" err="1">
                <a:solidFill>
                  <a:srgbClr val="000000"/>
                </a:solidFill>
                <a:latin typeface="Helvetica Neue"/>
              </a:rPr>
              <a:t>Antimicrob</a:t>
            </a:r>
            <a:r>
              <a:rPr lang="en-GB" sz="1000" i="1" dirty="0">
                <a:solidFill>
                  <a:srgbClr val="000000"/>
                </a:solidFill>
                <a:latin typeface="Helvetica Neue"/>
              </a:rPr>
              <a:t>. Agents </a:t>
            </a:r>
            <a:r>
              <a:rPr lang="en-GB" sz="1000" i="1" dirty="0" err="1">
                <a:solidFill>
                  <a:srgbClr val="000000"/>
                </a:solidFill>
                <a:latin typeface="Helvetica Neue"/>
              </a:rPr>
              <a:t>Chemother</a:t>
            </a:r>
            <a:r>
              <a:rPr lang="en-GB" sz="1000" i="1" dirty="0">
                <a:solidFill>
                  <a:srgbClr val="000000"/>
                </a:solidFill>
                <a:latin typeface="Helvetica Neue"/>
              </a:rPr>
              <a:t>. </a:t>
            </a:r>
            <a:r>
              <a:rPr lang="en-GB" sz="1000" dirty="0">
                <a:solidFill>
                  <a:srgbClr val="000000"/>
                </a:solidFill>
                <a:latin typeface="Helvetica Neue"/>
              </a:rPr>
              <a:t>2010;54:969-76.</a:t>
            </a:r>
          </a:p>
          <a:p>
            <a:pPr marL="185738" indent="-185738">
              <a:buFontTx/>
              <a:buAutoNum type="arabicPeriod"/>
            </a:pPr>
            <a:r>
              <a:rPr lang="en-GB" sz="1000" dirty="0">
                <a:solidFill>
                  <a:srgbClr val="000000"/>
                </a:solidFill>
                <a:latin typeface="Helvetica Neue"/>
              </a:rPr>
              <a:t>Livermore. </a:t>
            </a:r>
            <a:r>
              <a:rPr lang="en-GB" sz="1000" i="1" dirty="0" err="1">
                <a:solidFill>
                  <a:srgbClr val="000000"/>
                </a:solidFill>
                <a:latin typeface="Helvetica Neue"/>
              </a:rPr>
              <a:t>Clin</a:t>
            </a:r>
            <a:r>
              <a:rPr lang="en-GB" sz="1000" i="1" dirty="0">
                <a:solidFill>
                  <a:srgbClr val="000000"/>
                </a:solidFill>
                <a:latin typeface="Helvetica Neue"/>
              </a:rPr>
              <a:t> Infect Dis</a:t>
            </a:r>
            <a:r>
              <a:rPr lang="en-GB" sz="1000" dirty="0">
                <a:solidFill>
                  <a:srgbClr val="000000"/>
                </a:solidFill>
                <a:latin typeface="Helvetica Neue"/>
              </a:rPr>
              <a:t>. 2002;34:634-40.</a:t>
            </a:r>
          </a:p>
          <a:p>
            <a:pPr marL="185738" indent="-185738">
              <a:buFontTx/>
              <a:buAutoNum type="arabicPeriod"/>
            </a:pPr>
            <a:r>
              <a:rPr lang="en-GB" sz="1000" dirty="0">
                <a:solidFill>
                  <a:srgbClr val="000000"/>
                </a:solidFill>
                <a:latin typeface="Helvetica Neue"/>
              </a:rPr>
              <a:t>Olivares et al. </a:t>
            </a:r>
            <a:r>
              <a:rPr lang="fr-FR" sz="1000" i="1" dirty="0">
                <a:solidFill>
                  <a:srgbClr val="000000"/>
                </a:solidFill>
                <a:latin typeface="Helvetica Neue"/>
              </a:rPr>
              <a:t>Front </a:t>
            </a:r>
            <a:r>
              <a:rPr lang="fr-FR" sz="1000" i="1" dirty="0" err="1">
                <a:solidFill>
                  <a:srgbClr val="000000"/>
                </a:solidFill>
                <a:latin typeface="Helvetica Neue"/>
              </a:rPr>
              <a:t>Microbiol</a:t>
            </a:r>
            <a:r>
              <a:rPr lang="fr-FR" sz="1000" dirty="0">
                <a:solidFill>
                  <a:srgbClr val="000000"/>
                </a:solidFill>
                <a:latin typeface="Helvetica Neue"/>
              </a:rPr>
              <a:t>. 2013;4:103. </a:t>
            </a:r>
            <a:endParaRPr lang="en-US" sz="1000" dirty="0">
              <a:solidFill>
                <a:srgbClr val="000000"/>
              </a:solidFill>
              <a:latin typeface="Helvetica Neue"/>
            </a:endParaRPr>
          </a:p>
        </p:txBody>
      </p:sp>
    </p:spTree>
    <p:extLst>
      <p:ext uri="{BB962C8B-B14F-4D97-AF65-F5344CB8AC3E}">
        <p14:creationId xmlns:p14="http://schemas.microsoft.com/office/powerpoint/2010/main" val="273999889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2332" y="824109"/>
            <a:ext cx="8941668" cy="5298132"/>
          </a:xfrm>
          <a:prstGeom prst="rect">
            <a:avLst/>
          </a:prstGeom>
        </p:spPr>
      </p:pic>
      <p:sp>
        <p:nvSpPr>
          <p:cNvPr id="6" name="TextBox 5"/>
          <p:cNvSpPr txBox="1"/>
          <p:nvPr/>
        </p:nvSpPr>
        <p:spPr>
          <a:xfrm>
            <a:off x="232231" y="6126466"/>
            <a:ext cx="6610565" cy="253916"/>
          </a:xfrm>
          <a:prstGeom prst="rect">
            <a:avLst/>
          </a:prstGeom>
          <a:noFill/>
        </p:spPr>
        <p:txBody>
          <a:bodyPr wrap="square" rtlCol="0">
            <a:spAutoFit/>
          </a:bodyPr>
          <a:lstStyle/>
          <a:p>
            <a:r>
              <a:rPr lang="en-US" sz="1050" dirty="0" smtClean="0"/>
              <a:t>Bush. Ann N Y </a:t>
            </a:r>
            <a:r>
              <a:rPr lang="en-US" sz="1050" dirty="0" err="1" smtClean="0"/>
              <a:t>Acad</a:t>
            </a:r>
            <a:r>
              <a:rPr lang="en-US" sz="1050" dirty="0" smtClean="0"/>
              <a:t> </a:t>
            </a:r>
            <a:r>
              <a:rPr lang="en-US" sz="1050" dirty="0" err="1" smtClean="0"/>
              <a:t>Sci</a:t>
            </a:r>
            <a:r>
              <a:rPr lang="en-US" sz="1050" dirty="0" smtClean="0"/>
              <a:t> 2013;1277: 84–90.</a:t>
            </a:r>
            <a:r>
              <a:rPr lang="en-US" sz="900" dirty="0" smtClean="0"/>
              <a:t> </a:t>
            </a:r>
          </a:p>
        </p:txBody>
      </p:sp>
      <p:sp>
        <p:nvSpPr>
          <p:cNvPr id="4" name="Title 3"/>
          <p:cNvSpPr>
            <a:spLocks noGrp="1"/>
          </p:cNvSpPr>
          <p:nvPr>
            <p:ph type="title"/>
          </p:nvPr>
        </p:nvSpPr>
        <p:spPr>
          <a:xfrm>
            <a:off x="716462" y="-108628"/>
            <a:ext cx="7853362" cy="1143000"/>
          </a:xfrm>
        </p:spPr>
        <p:txBody>
          <a:bodyPr>
            <a:normAutofit/>
          </a:bodyPr>
          <a:lstStyle/>
          <a:p>
            <a:r>
              <a:rPr lang="en-US" sz="4000" dirty="0" smtClean="0"/>
              <a:t>Classification of Beta-Lactamases</a:t>
            </a:r>
            <a:endParaRPr lang="en-US" sz="4000" dirty="0"/>
          </a:p>
        </p:txBody>
      </p:sp>
    </p:spTree>
    <p:extLst>
      <p:ext uri="{BB962C8B-B14F-4D97-AF65-F5344CB8AC3E}">
        <p14:creationId xmlns:p14="http://schemas.microsoft.com/office/powerpoint/2010/main" val="41522599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5748" y="114032"/>
            <a:ext cx="7853362" cy="1143000"/>
          </a:xfrm>
        </p:spPr>
        <p:txBody>
          <a:bodyPr>
            <a:normAutofit/>
          </a:bodyPr>
          <a:lstStyle/>
          <a:p>
            <a:r>
              <a:rPr lang="en-US" dirty="0" smtClean="0"/>
              <a:t>Proliferation of Beta-</a:t>
            </a:r>
            <a:r>
              <a:rPr lang="en-US" dirty="0" err="1" smtClean="0"/>
              <a:t>Lactamases</a:t>
            </a:r>
            <a:endParaRPr lang="en-US" dirty="0"/>
          </a:p>
        </p:txBody>
      </p:sp>
      <p:pic>
        <p:nvPicPr>
          <p:cNvPr id="6" name="Picture 5"/>
          <p:cNvPicPr>
            <a:picLocks noChangeAspect="1"/>
          </p:cNvPicPr>
          <p:nvPr/>
        </p:nvPicPr>
        <p:blipFill>
          <a:blip r:embed="rId2"/>
          <a:stretch>
            <a:fillRect/>
          </a:stretch>
        </p:blipFill>
        <p:spPr>
          <a:xfrm>
            <a:off x="874736" y="1310467"/>
            <a:ext cx="7394385" cy="4799507"/>
          </a:xfrm>
          <a:prstGeom prst="rect">
            <a:avLst/>
          </a:prstGeom>
        </p:spPr>
      </p:pic>
      <p:sp>
        <p:nvSpPr>
          <p:cNvPr id="7" name="TextBox 6"/>
          <p:cNvSpPr txBox="1"/>
          <p:nvPr/>
        </p:nvSpPr>
        <p:spPr>
          <a:xfrm>
            <a:off x="318686" y="6115768"/>
            <a:ext cx="6310467" cy="230832"/>
          </a:xfrm>
          <a:prstGeom prst="rect">
            <a:avLst/>
          </a:prstGeom>
          <a:noFill/>
        </p:spPr>
        <p:txBody>
          <a:bodyPr wrap="square" rtlCol="0">
            <a:spAutoFit/>
          </a:bodyPr>
          <a:lstStyle/>
          <a:p>
            <a:r>
              <a:rPr lang="en-US" sz="900" dirty="0" smtClean="0"/>
              <a:t>Bush. Ann N Y </a:t>
            </a:r>
            <a:r>
              <a:rPr lang="en-US" sz="900" dirty="0" err="1" smtClean="0"/>
              <a:t>Acad</a:t>
            </a:r>
            <a:r>
              <a:rPr lang="en-US" sz="900" dirty="0" smtClean="0"/>
              <a:t> </a:t>
            </a:r>
            <a:r>
              <a:rPr lang="en-US" sz="900" dirty="0" err="1" smtClean="0"/>
              <a:t>Sci</a:t>
            </a:r>
            <a:r>
              <a:rPr lang="en-US" sz="900" dirty="0" smtClean="0"/>
              <a:t> 2013;1277: 84–90.</a:t>
            </a:r>
            <a:endParaRPr lang="en-US" sz="600" dirty="0"/>
          </a:p>
        </p:txBody>
      </p:sp>
    </p:spTree>
    <p:extLst>
      <p:ext uri="{BB962C8B-B14F-4D97-AF65-F5344CB8AC3E}">
        <p14:creationId xmlns:p14="http://schemas.microsoft.com/office/powerpoint/2010/main" val="26842514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01477"/>
          </a:xfrm>
        </p:spPr>
        <p:txBody>
          <a:bodyPr>
            <a:normAutofit/>
          </a:bodyPr>
          <a:lstStyle/>
          <a:p>
            <a:r>
              <a:rPr lang="en-US" dirty="0" smtClean="0"/>
              <a:t>Frequency of Beta-</a:t>
            </a:r>
            <a:r>
              <a:rPr lang="en-US" dirty="0" err="1" smtClean="0"/>
              <a:t>Lactamases</a:t>
            </a:r>
            <a:endParaRPr lang="en-US" dirty="0"/>
          </a:p>
        </p:txBody>
      </p:sp>
      <p:pic>
        <p:nvPicPr>
          <p:cNvPr id="5" name="Picture 4"/>
          <p:cNvPicPr>
            <a:picLocks noChangeAspect="1"/>
          </p:cNvPicPr>
          <p:nvPr/>
        </p:nvPicPr>
        <p:blipFill>
          <a:blip r:embed="rId2"/>
          <a:stretch>
            <a:fillRect/>
          </a:stretch>
        </p:blipFill>
        <p:spPr>
          <a:xfrm>
            <a:off x="91055" y="1310467"/>
            <a:ext cx="8705019" cy="4847450"/>
          </a:xfrm>
          <a:prstGeom prst="rect">
            <a:avLst/>
          </a:prstGeom>
        </p:spPr>
      </p:pic>
      <p:sp>
        <p:nvSpPr>
          <p:cNvPr id="7" name="TextBox 6"/>
          <p:cNvSpPr txBox="1"/>
          <p:nvPr/>
        </p:nvSpPr>
        <p:spPr>
          <a:xfrm>
            <a:off x="133705" y="6121487"/>
            <a:ext cx="7005969" cy="230832"/>
          </a:xfrm>
          <a:prstGeom prst="rect">
            <a:avLst/>
          </a:prstGeom>
          <a:noFill/>
        </p:spPr>
        <p:txBody>
          <a:bodyPr wrap="square" rtlCol="0">
            <a:spAutoFit/>
          </a:bodyPr>
          <a:lstStyle/>
          <a:p>
            <a:r>
              <a:rPr lang="en-US" sz="900" dirty="0" smtClean="0"/>
              <a:t>Bush. Ann N Y </a:t>
            </a:r>
            <a:r>
              <a:rPr lang="en-US" sz="900" dirty="0" err="1" smtClean="0"/>
              <a:t>Acad</a:t>
            </a:r>
            <a:r>
              <a:rPr lang="en-US" sz="900" dirty="0" smtClean="0"/>
              <a:t> </a:t>
            </a:r>
            <a:r>
              <a:rPr lang="en-US" sz="900" dirty="0" err="1" smtClean="0"/>
              <a:t>Sci</a:t>
            </a:r>
            <a:r>
              <a:rPr lang="en-US" sz="900" dirty="0" smtClean="0"/>
              <a:t> 2013;1277: 84–90</a:t>
            </a:r>
            <a:endParaRPr lang="en-US" sz="600" dirty="0"/>
          </a:p>
        </p:txBody>
      </p:sp>
    </p:spTree>
    <p:extLst>
      <p:ext uri="{BB962C8B-B14F-4D97-AF65-F5344CB8AC3E}">
        <p14:creationId xmlns:p14="http://schemas.microsoft.com/office/powerpoint/2010/main" val="871841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17638"/>
          </a:xfrm>
        </p:spPr>
        <p:txBody>
          <a:bodyPr>
            <a:normAutofit/>
          </a:bodyPr>
          <a:lstStyle/>
          <a:p>
            <a:r>
              <a:rPr lang="en-US" sz="4000" dirty="0" smtClean="0"/>
              <a:t>ESBL Carriers </a:t>
            </a:r>
            <a:br>
              <a:rPr lang="en-US" sz="4000" dirty="0" smtClean="0"/>
            </a:br>
            <a:r>
              <a:rPr lang="en-US" sz="4000" dirty="0" smtClean="0"/>
              <a:t>in the Community, 2010</a:t>
            </a:r>
            <a:endParaRPr lang="en-US" sz="4000" dirty="0"/>
          </a:p>
        </p:txBody>
      </p:sp>
      <p:sp>
        <p:nvSpPr>
          <p:cNvPr id="7" name="TextBox 6"/>
          <p:cNvSpPr txBox="1"/>
          <p:nvPr/>
        </p:nvSpPr>
        <p:spPr>
          <a:xfrm>
            <a:off x="135120" y="6113720"/>
            <a:ext cx="6877538" cy="230832"/>
          </a:xfrm>
          <a:prstGeom prst="rect">
            <a:avLst/>
          </a:prstGeom>
          <a:noFill/>
        </p:spPr>
        <p:txBody>
          <a:bodyPr wrap="square" rtlCol="0">
            <a:spAutoFit/>
          </a:bodyPr>
          <a:lstStyle/>
          <a:p>
            <a:r>
              <a:rPr lang="en-US" sz="900" dirty="0" err="1" smtClean="0"/>
              <a:t>Woerther</a:t>
            </a:r>
            <a:r>
              <a:rPr lang="en-US" sz="900" dirty="0" smtClean="0"/>
              <a:t> et al. </a:t>
            </a:r>
            <a:r>
              <a:rPr lang="en-US" sz="900" dirty="0" err="1" smtClean="0"/>
              <a:t>Clin</a:t>
            </a:r>
            <a:r>
              <a:rPr lang="en-US" sz="900" dirty="0" smtClean="0"/>
              <a:t> </a:t>
            </a:r>
            <a:r>
              <a:rPr lang="en-US" sz="900" dirty="0" err="1" smtClean="0"/>
              <a:t>Microbiol</a:t>
            </a:r>
            <a:r>
              <a:rPr lang="en-US" sz="900" dirty="0" smtClean="0"/>
              <a:t> Rev 2013;26:744-758.</a:t>
            </a:r>
            <a:endParaRPr lang="en-US" sz="900" dirty="0"/>
          </a:p>
        </p:txBody>
      </p:sp>
      <p:pic>
        <p:nvPicPr>
          <p:cNvPr id="8" name="Picture 7"/>
          <p:cNvPicPr>
            <a:picLocks noChangeAspect="1"/>
          </p:cNvPicPr>
          <p:nvPr/>
        </p:nvPicPr>
        <p:blipFill>
          <a:blip r:embed="rId2"/>
          <a:stretch>
            <a:fillRect/>
          </a:stretch>
        </p:blipFill>
        <p:spPr>
          <a:xfrm>
            <a:off x="293069" y="1481334"/>
            <a:ext cx="8602266" cy="4540086"/>
          </a:xfrm>
          <a:prstGeom prst="rect">
            <a:avLst/>
          </a:prstGeom>
        </p:spPr>
      </p:pic>
    </p:spTree>
    <p:extLst>
      <p:ext uri="{BB962C8B-B14F-4D97-AF65-F5344CB8AC3E}">
        <p14:creationId xmlns:p14="http://schemas.microsoft.com/office/powerpoint/2010/main" val="1881018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81005" y="1148348"/>
            <a:ext cx="8017997" cy="5408216"/>
          </a:xfrm>
        </p:spPr>
        <p:txBody>
          <a:bodyPr>
            <a:noAutofit/>
          </a:bodyPr>
          <a:lstStyle/>
          <a:p>
            <a:pPr eaLnBrk="1" hangingPunct="1">
              <a:defRPr/>
            </a:pPr>
            <a:r>
              <a:rPr lang="en-US" sz="2800" dirty="0" smtClean="0">
                <a:ea typeface="ＭＳ Ｐゴシック" pitchFamily="-116" charset="-128"/>
              </a:rPr>
              <a:t>Thank you to the Surgical Infection Society for allowing us to present this Breakfast Symposium</a:t>
            </a:r>
          </a:p>
          <a:p>
            <a:pPr eaLnBrk="1" hangingPunct="1">
              <a:defRPr/>
            </a:pPr>
            <a:r>
              <a:rPr lang="en-US" sz="2800" dirty="0" smtClean="0">
                <a:ea typeface="ＭＳ Ｐゴシック" pitchFamily="-116" charset="-128"/>
              </a:rPr>
              <a:t>Thank you to </a:t>
            </a:r>
            <a:r>
              <a:rPr lang="en-US" sz="2800" dirty="0" err="1" smtClean="0">
                <a:ea typeface="ＭＳ Ｐゴシック" pitchFamily="-116" charset="-128"/>
              </a:rPr>
              <a:t>Tetraphase</a:t>
            </a:r>
            <a:r>
              <a:rPr lang="en-US" sz="2800" dirty="0" smtClean="0">
                <a:ea typeface="ＭＳ Ｐゴシック" pitchFamily="-116" charset="-128"/>
              </a:rPr>
              <a:t> Pharmaceuticals for their unrestricted educational grant in support of this program.  </a:t>
            </a:r>
            <a:endParaRPr lang="en-US" sz="2800" b="1" dirty="0" smtClean="0">
              <a:solidFill>
                <a:srgbClr val="376092"/>
              </a:solidFill>
              <a:ea typeface="ＭＳ Ｐゴシック" pitchFamily="-116" charset="-128"/>
            </a:endParaRPr>
          </a:p>
          <a:p>
            <a:pPr eaLnBrk="1" hangingPunct="1">
              <a:defRPr/>
            </a:pPr>
            <a:r>
              <a:rPr lang="en-US" sz="2800" b="1" dirty="0" smtClean="0">
                <a:solidFill>
                  <a:srgbClr val="376092"/>
                </a:solidFill>
                <a:ea typeface="ＭＳ Ｐゴシック" pitchFamily="-116" charset="-128"/>
              </a:rPr>
              <a:t>As a reminder, this program is not accredited by SIS.  To receive credit, please complete your CME Program Form or see instructions in the program booklet.</a:t>
            </a:r>
          </a:p>
          <a:p>
            <a:pPr eaLnBrk="1" hangingPunct="1">
              <a:defRPr/>
            </a:pPr>
            <a:r>
              <a:rPr lang="en-US" sz="2800" dirty="0" smtClean="0">
                <a:solidFill>
                  <a:srgbClr val="FF0000"/>
                </a:solidFill>
                <a:ea typeface="ＭＳ Ｐゴシック" pitchFamily="-116" charset="-128"/>
              </a:rPr>
              <a:t>Also, please make sure to check in for this session.</a:t>
            </a:r>
          </a:p>
          <a:p>
            <a:pPr marL="0" indent="0" eaLnBrk="1" hangingPunct="1">
              <a:buNone/>
              <a:defRPr/>
            </a:pPr>
            <a:endParaRPr lang="en-US" sz="2200" dirty="0" smtClean="0">
              <a:ea typeface="ＭＳ Ｐゴシック" pitchFamily="-116" charset="-128"/>
            </a:endParaRPr>
          </a:p>
          <a:p>
            <a:pPr eaLnBrk="1" hangingPunct="1">
              <a:defRPr/>
            </a:pPr>
            <a:endParaRPr lang="en-US" sz="2200" dirty="0" smtClean="0">
              <a:latin typeface="Arial Narrow" pitchFamily="-116" charset="0"/>
              <a:ea typeface="ＭＳ Ｐゴシック" pitchFamily="-116" charset="-128"/>
            </a:endParaRPr>
          </a:p>
        </p:txBody>
      </p:sp>
      <p:sp>
        <p:nvSpPr>
          <p:cNvPr id="34818" name="Title 1"/>
          <p:cNvSpPr>
            <a:spLocks noGrp="1"/>
          </p:cNvSpPr>
          <p:nvPr>
            <p:ph type="title"/>
          </p:nvPr>
        </p:nvSpPr>
        <p:spPr>
          <a:xfrm>
            <a:off x="655820" y="1"/>
            <a:ext cx="7853362" cy="959207"/>
          </a:xfrm>
        </p:spPr>
        <p:txBody>
          <a:bodyPr>
            <a:noAutofit/>
          </a:bodyPr>
          <a:lstStyle/>
          <a:p>
            <a:pPr eaLnBrk="1" hangingPunct="1"/>
            <a:r>
              <a:rPr lang="en-US" sz="4000" dirty="0" smtClean="0">
                <a:ea typeface="MS PGothic" charset="0"/>
              </a:rPr>
              <a:t>Housekeeping </a:t>
            </a:r>
            <a:r>
              <a:rPr lang="en-US" sz="4000" dirty="0">
                <a:ea typeface="MS PGothic" charset="0"/>
              </a:rPr>
              <a:t>Reminders </a:t>
            </a:r>
            <a:endParaRPr lang="en-US" sz="5400" dirty="0">
              <a:ea typeface="MS PGothic" charset="0"/>
            </a:endParaRPr>
          </a:p>
        </p:txBody>
      </p:sp>
    </p:spTree>
    <p:extLst>
      <p:ext uri="{BB962C8B-B14F-4D97-AF65-F5344CB8AC3E}">
        <p14:creationId xmlns:p14="http://schemas.microsoft.com/office/powerpoint/2010/main" val="3123311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2638" y="0"/>
            <a:ext cx="7646457" cy="1417638"/>
          </a:xfrm>
        </p:spPr>
        <p:txBody>
          <a:bodyPr>
            <a:normAutofit/>
          </a:bodyPr>
          <a:lstStyle/>
          <a:p>
            <a:r>
              <a:rPr lang="en-US" sz="4000" dirty="0" smtClean="0"/>
              <a:t>Increasing Global ESBL Carriage Rates in Feces, 2001-2011</a:t>
            </a:r>
            <a:endParaRPr lang="en-US" sz="4000" dirty="0"/>
          </a:p>
        </p:txBody>
      </p:sp>
      <p:pic>
        <p:nvPicPr>
          <p:cNvPr id="6" name="Picture 5"/>
          <p:cNvPicPr>
            <a:picLocks noChangeAspect="1"/>
          </p:cNvPicPr>
          <p:nvPr/>
        </p:nvPicPr>
        <p:blipFill>
          <a:blip r:embed="rId2"/>
          <a:stretch>
            <a:fillRect/>
          </a:stretch>
        </p:blipFill>
        <p:spPr>
          <a:xfrm>
            <a:off x="1715978" y="1402412"/>
            <a:ext cx="6053213" cy="4708906"/>
          </a:xfrm>
          <a:prstGeom prst="rect">
            <a:avLst/>
          </a:prstGeom>
        </p:spPr>
      </p:pic>
      <p:sp>
        <p:nvSpPr>
          <p:cNvPr id="7" name="TextBox 6"/>
          <p:cNvSpPr txBox="1"/>
          <p:nvPr/>
        </p:nvSpPr>
        <p:spPr>
          <a:xfrm>
            <a:off x="138225" y="6077063"/>
            <a:ext cx="6877538" cy="230832"/>
          </a:xfrm>
          <a:prstGeom prst="rect">
            <a:avLst/>
          </a:prstGeom>
          <a:noFill/>
        </p:spPr>
        <p:txBody>
          <a:bodyPr wrap="square" rtlCol="0">
            <a:spAutoFit/>
          </a:bodyPr>
          <a:lstStyle/>
          <a:p>
            <a:r>
              <a:rPr lang="en-US" sz="900" dirty="0" err="1" smtClean="0"/>
              <a:t>Woerther</a:t>
            </a:r>
            <a:r>
              <a:rPr lang="en-US" sz="900" dirty="0" smtClean="0"/>
              <a:t> et al. </a:t>
            </a:r>
            <a:r>
              <a:rPr lang="en-US" sz="900" dirty="0" err="1" smtClean="0"/>
              <a:t>Clin</a:t>
            </a:r>
            <a:r>
              <a:rPr lang="en-US" sz="900" dirty="0" smtClean="0"/>
              <a:t> </a:t>
            </a:r>
            <a:r>
              <a:rPr lang="en-US" sz="900" dirty="0" err="1" smtClean="0"/>
              <a:t>Microbiol</a:t>
            </a:r>
            <a:r>
              <a:rPr lang="en-US" sz="900" dirty="0" smtClean="0"/>
              <a:t> Rev 2013;26:744-758.</a:t>
            </a:r>
            <a:endParaRPr lang="en-US" sz="900" dirty="0"/>
          </a:p>
        </p:txBody>
      </p:sp>
    </p:spTree>
    <p:extLst>
      <p:ext uri="{BB962C8B-B14F-4D97-AF65-F5344CB8AC3E}">
        <p14:creationId xmlns:p14="http://schemas.microsoft.com/office/powerpoint/2010/main" val="16098911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5748" y="0"/>
            <a:ext cx="7853362" cy="580929"/>
          </a:xfrm>
        </p:spPr>
        <p:txBody>
          <a:bodyPr>
            <a:normAutofit fontScale="90000"/>
          </a:bodyPr>
          <a:lstStyle/>
          <a:p>
            <a:r>
              <a:rPr lang="en-US" sz="4000" dirty="0" smtClean="0"/>
              <a:t>Important Classes of Resistance</a:t>
            </a:r>
            <a:endParaRPr lang="en-US" sz="4000" dirty="0"/>
          </a:p>
        </p:txBody>
      </p:sp>
      <p:sp>
        <p:nvSpPr>
          <p:cNvPr id="2" name="TextBox 1"/>
          <p:cNvSpPr txBox="1"/>
          <p:nvPr/>
        </p:nvSpPr>
        <p:spPr>
          <a:xfrm>
            <a:off x="54048" y="6424518"/>
            <a:ext cx="2754488" cy="230832"/>
          </a:xfrm>
          <a:prstGeom prst="rect">
            <a:avLst/>
          </a:prstGeom>
          <a:solidFill>
            <a:schemeClr val="bg1"/>
          </a:solidFill>
        </p:spPr>
        <p:txBody>
          <a:bodyPr wrap="square" rtlCol="0" anchor="b">
            <a:spAutoFit/>
          </a:bodyPr>
          <a:lstStyle/>
          <a:p>
            <a:r>
              <a:rPr lang="en-US" sz="900" dirty="0" err="1" smtClean="0">
                <a:latin typeface="Helvetica Neue"/>
              </a:rPr>
              <a:t>Fraimow</a:t>
            </a:r>
            <a:r>
              <a:rPr lang="en-US" sz="900" dirty="0" smtClean="0">
                <a:latin typeface="Helvetica Neue"/>
              </a:rPr>
              <a:t> H, et al</a:t>
            </a:r>
            <a:r>
              <a:rPr lang="en-US" sz="900" i="1" dirty="0" smtClean="0">
                <a:latin typeface="Helvetica Neue"/>
              </a:rPr>
              <a:t>.  </a:t>
            </a:r>
            <a:r>
              <a:rPr lang="en-US" sz="900" i="1" dirty="0" err="1" smtClean="0">
                <a:latin typeface="Helvetica Neue"/>
              </a:rPr>
              <a:t>Crit</a:t>
            </a:r>
            <a:r>
              <a:rPr lang="en-US" sz="900" i="1" dirty="0" smtClean="0">
                <a:latin typeface="Helvetica Neue"/>
              </a:rPr>
              <a:t> Care </a:t>
            </a:r>
            <a:r>
              <a:rPr lang="en-US" sz="900" i="1" dirty="0" err="1" smtClean="0">
                <a:latin typeface="Helvetica Neue"/>
              </a:rPr>
              <a:t>Clin</a:t>
            </a:r>
            <a:r>
              <a:rPr lang="en-US" sz="900" i="1" dirty="0" smtClean="0">
                <a:latin typeface="Helvetica Neue"/>
              </a:rPr>
              <a:t> </a:t>
            </a:r>
            <a:r>
              <a:rPr lang="en-US" sz="900" dirty="0" smtClean="0">
                <a:latin typeface="Helvetica Neue"/>
              </a:rPr>
              <a:t>2013; 29: 895-21.</a:t>
            </a:r>
            <a:endParaRPr lang="en-US" sz="900" dirty="0">
              <a:latin typeface="Helvetica Neue"/>
            </a:endParaRPr>
          </a:p>
        </p:txBody>
      </p:sp>
      <p:sp>
        <p:nvSpPr>
          <p:cNvPr id="3" name="Content Placeholder 2"/>
          <p:cNvSpPr>
            <a:spLocks noGrp="1"/>
          </p:cNvSpPr>
          <p:nvPr>
            <p:ph idx="1"/>
          </p:nvPr>
        </p:nvSpPr>
        <p:spPr>
          <a:xfrm>
            <a:off x="5782892" y="756558"/>
            <a:ext cx="3361108" cy="5596327"/>
          </a:xfrm>
        </p:spPr>
        <p:txBody>
          <a:bodyPr>
            <a:noAutofit/>
          </a:bodyPr>
          <a:lstStyle/>
          <a:p>
            <a:pPr marL="0" indent="0">
              <a:buNone/>
            </a:pPr>
            <a:r>
              <a:rPr lang="en-US" sz="2000" dirty="0" smtClean="0"/>
              <a:t>A wide variety of resistance mechanisms are described in gram-negative bacteria</a:t>
            </a:r>
          </a:p>
          <a:p>
            <a:pPr marL="374904" lvl="1"/>
            <a:r>
              <a:rPr lang="en-US" sz="1600" dirty="0" smtClean="0"/>
              <a:t>Some mechanisms i.e. ESBL production overlap species</a:t>
            </a:r>
          </a:p>
          <a:p>
            <a:pPr marL="374904" lvl="1"/>
            <a:r>
              <a:rPr lang="en-US" sz="1600" dirty="0" smtClean="0"/>
              <a:t>Others are highly specific</a:t>
            </a:r>
          </a:p>
          <a:p>
            <a:pPr marL="0" indent="0">
              <a:buNone/>
            </a:pPr>
            <a:r>
              <a:rPr lang="en-US" sz="2000" dirty="0" smtClean="0"/>
              <a:t>Definitions developed specifically </a:t>
            </a:r>
            <a:r>
              <a:rPr lang="en-US" sz="2000" dirty="0"/>
              <a:t>for public health and epidemiology </a:t>
            </a:r>
            <a:r>
              <a:rPr lang="en-US" sz="2000" dirty="0" smtClean="0"/>
              <a:t>purposes</a:t>
            </a:r>
          </a:p>
          <a:p>
            <a:pPr marL="374904" lvl="1"/>
            <a:r>
              <a:rPr lang="en-US" sz="1600" dirty="0" smtClean="0"/>
              <a:t>Organism designated </a:t>
            </a:r>
            <a:r>
              <a:rPr lang="en-US" sz="1600" dirty="0"/>
              <a:t>as </a:t>
            </a:r>
            <a:r>
              <a:rPr lang="en-US" sz="1600" dirty="0" smtClean="0"/>
              <a:t>nonsusceptible </a:t>
            </a:r>
            <a:r>
              <a:rPr lang="en-US" sz="1600" dirty="0"/>
              <a:t>when </a:t>
            </a:r>
            <a:r>
              <a:rPr lang="en-US" sz="1600" dirty="0" smtClean="0"/>
              <a:t>it tested </a:t>
            </a:r>
            <a:r>
              <a:rPr lang="en-US" sz="1600" dirty="0"/>
              <a:t>intermediate or resistant </a:t>
            </a:r>
            <a:r>
              <a:rPr lang="en-US" sz="1600" dirty="0" smtClean="0"/>
              <a:t>using </a:t>
            </a:r>
            <a:r>
              <a:rPr lang="en-US" sz="1600" dirty="0"/>
              <a:t>clinical breakpoints as interpretive </a:t>
            </a:r>
            <a:r>
              <a:rPr lang="en-US" sz="1600" dirty="0" smtClean="0"/>
              <a:t>criteria</a:t>
            </a:r>
          </a:p>
          <a:p>
            <a:pPr marL="374904" lvl="1"/>
            <a:r>
              <a:rPr lang="en-US" sz="1600" dirty="0" smtClean="0"/>
              <a:t>Only </a:t>
            </a:r>
            <a:r>
              <a:rPr lang="en-US" sz="1600" dirty="0"/>
              <a:t>acquired resistance was considered, thus intrinsic species-wide resistance to </a:t>
            </a:r>
            <a:r>
              <a:rPr lang="en-US" sz="1600" dirty="0" smtClean="0"/>
              <a:t>specific antimicrobial </a:t>
            </a:r>
            <a:r>
              <a:rPr lang="en-US" sz="1600" dirty="0"/>
              <a:t>agents was not considered in defining classes of resistance.</a:t>
            </a:r>
            <a:endParaRPr lang="en-US" sz="3200" dirty="0" smtClean="0"/>
          </a:p>
          <a:p>
            <a:pPr marL="374904"/>
            <a:endParaRPr lang="en-US" sz="1800" dirty="0"/>
          </a:p>
        </p:txBody>
      </p:sp>
      <p:grpSp>
        <p:nvGrpSpPr>
          <p:cNvPr id="7" name="Group 6"/>
          <p:cNvGrpSpPr/>
          <p:nvPr/>
        </p:nvGrpSpPr>
        <p:grpSpPr>
          <a:xfrm>
            <a:off x="1" y="648479"/>
            <a:ext cx="5772396" cy="5812230"/>
            <a:chOff x="1" y="648479"/>
            <a:chExt cx="5772396" cy="5812230"/>
          </a:xfrm>
        </p:grpSpPr>
        <p:pic>
          <p:nvPicPr>
            <p:cNvPr id="6" name="Picture 5"/>
            <p:cNvPicPr>
              <a:picLocks noChangeAspect="1"/>
            </p:cNvPicPr>
            <p:nvPr/>
          </p:nvPicPr>
          <p:blipFill>
            <a:blip r:embed="rId2" cstate="print"/>
            <a:stretch>
              <a:fillRect/>
            </a:stretch>
          </p:blipFill>
          <p:spPr>
            <a:xfrm>
              <a:off x="1" y="648479"/>
              <a:ext cx="5772396" cy="5812230"/>
            </a:xfrm>
            <a:prstGeom prst="rect">
              <a:avLst/>
            </a:prstGeom>
            <a:solidFill>
              <a:srgbClr val="F8F8F8"/>
            </a:solidFill>
          </p:spPr>
        </p:pic>
        <p:sp>
          <p:nvSpPr>
            <p:cNvPr id="4" name="Rectangle 3"/>
            <p:cNvSpPr/>
            <p:nvPr/>
          </p:nvSpPr>
          <p:spPr>
            <a:xfrm>
              <a:off x="115447" y="703339"/>
              <a:ext cx="1007545" cy="1679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0512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Resistance in GNB</a:t>
            </a:r>
            <a:endParaRPr lang="en-US" dirty="0"/>
          </a:p>
        </p:txBody>
      </p:sp>
      <p:sp>
        <p:nvSpPr>
          <p:cNvPr id="4" name="TextBox 3"/>
          <p:cNvSpPr txBox="1"/>
          <p:nvPr/>
        </p:nvSpPr>
        <p:spPr>
          <a:xfrm>
            <a:off x="98925" y="6097303"/>
            <a:ext cx="2754488" cy="230832"/>
          </a:xfrm>
          <a:prstGeom prst="rect">
            <a:avLst/>
          </a:prstGeom>
          <a:noFill/>
        </p:spPr>
        <p:txBody>
          <a:bodyPr wrap="none" rtlCol="0" anchor="b">
            <a:spAutoFit/>
          </a:bodyPr>
          <a:lstStyle/>
          <a:p>
            <a:r>
              <a:rPr lang="en-US" sz="900" dirty="0" err="1" smtClean="0">
                <a:latin typeface="Helvetica Neue"/>
              </a:rPr>
              <a:t>Fraimow</a:t>
            </a:r>
            <a:r>
              <a:rPr lang="en-US" sz="900" dirty="0" smtClean="0">
                <a:latin typeface="Helvetica Neue"/>
              </a:rPr>
              <a:t> H, et al.  </a:t>
            </a:r>
            <a:r>
              <a:rPr lang="en-US" sz="900" i="1" dirty="0" err="1" smtClean="0">
                <a:latin typeface="Helvetica Neue"/>
              </a:rPr>
              <a:t>Crit</a:t>
            </a:r>
            <a:r>
              <a:rPr lang="en-US" sz="900" i="1" dirty="0" smtClean="0">
                <a:latin typeface="Helvetica Neue"/>
              </a:rPr>
              <a:t> Care </a:t>
            </a:r>
            <a:r>
              <a:rPr lang="en-US" sz="900" i="1" dirty="0" err="1" smtClean="0">
                <a:latin typeface="Helvetica Neue"/>
              </a:rPr>
              <a:t>Clin</a:t>
            </a:r>
            <a:r>
              <a:rPr lang="en-US" sz="900" i="1" dirty="0" smtClean="0">
                <a:latin typeface="Helvetica Neue"/>
              </a:rPr>
              <a:t> </a:t>
            </a:r>
            <a:r>
              <a:rPr lang="en-US" sz="900" dirty="0" smtClean="0">
                <a:latin typeface="Helvetica Neue"/>
              </a:rPr>
              <a:t>2013; 29: 895-21.</a:t>
            </a:r>
            <a:endParaRPr lang="en-US" sz="900" dirty="0">
              <a:latin typeface="Helvetica Neue"/>
            </a:endParaRPr>
          </a:p>
        </p:txBody>
      </p:sp>
      <p:sp>
        <p:nvSpPr>
          <p:cNvPr id="5" name="TextBox 4"/>
          <p:cNvSpPr txBox="1"/>
          <p:nvPr/>
        </p:nvSpPr>
        <p:spPr>
          <a:xfrm>
            <a:off x="337791" y="1483051"/>
            <a:ext cx="8552865" cy="707886"/>
          </a:xfrm>
          <a:prstGeom prst="rect">
            <a:avLst/>
          </a:prstGeom>
          <a:noFill/>
        </p:spPr>
        <p:txBody>
          <a:bodyPr wrap="square" rtlCol="0">
            <a:spAutoFit/>
          </a:bodyPr>
          <a:lstStyle/>
          <a:p>
            <a:pPr algn="ctr"/>
            <a:r>
              <a:rPr lang="en-US" sz="2000" b="1" dirty="0"/>
              <a:t>The antimicrobial categories and breakpoints </a:t>
            </a:r>
            <a:r>
              <a:rPr lang="en-US" sz="2000" b="1" dirty="0" smtClean="0"/>
              <a:t>for determining </a:t>
            </a:r>
            <a:r>
              <a:rPr lang="en-US" sz="2000" b="1" dirty="0"/>
              <a:t>nonsusceptibility are individually defined for each clinically</a:t>
            </a:r>
            <a:r>
              <a:rPr lang="en-US" sz="2000" b="1" dirty="0" smtClean="0"/>
              <a:t> important class of </a:t>
            </a:r>
            <a:r>
              <a:rPr lang="en-US" sz="2000" b="1" dirty="0"/>
              <a:t>GNB</a:t>
            </a:r>
          </a:p>
        </p:txBody>
      </p:sp>
      <p:grpSp>
        <p:nvGrpSpPr>
          <p:cNvPr id="7" name="Group 6"/>
          <p:cNvGrpSpPr/>
          <p:nvPr/>
        </p:nvGrpSpPr>
        <p:grpSpPr>
          <a:xfrm>
            <a:off x="0" y="2337225"/>
            <a:ext cx="9144000" cy="3593653"/>
            <a:chOff x="330472" y="2480756"/>
            <a:chExt cx="8521700" cy="2601100"/>
          </a:xfrm>
        </p:grpSpPr>
        <p:pic>
          <p:nvPicPr>
            <p:cNvPr id="3" name="Picture 2"/>
            <p:cNvPicPr>
              <a:picLocks noChangeAspect="1"/>
            </p:cNvPicPr>
            <p:nvPr/>
          </p:nvPicPr>
          <p:blipFill>
            <a:blip r:embed="rId2" cstate="print"/>
            <a:stretch>
              <a:fillRect/>
            </a:stretch>
          </p:blipFill>
          <p:spPr>
            <a:xfrm>
              <a:off x="330472" y="2480756"/>
              <a:ext cx="8521700" cy="2601100"/>
            </a:xfrm>
            <a:prstGeom prst="rect">
              <a:avLst/>
            </a:prstGeom>
            <a:solidFill>
              <a:srgbClr val="F8F8F8"/>
            </a:solidFill>
          </p:spPr>
        </p:pic>
        <p:sp>
          <p:nvSpPr>
            <p:cNvPr id="6" name="TextBox 5"/>
            <p:cNvSpPr txBox="1"/>
            <p:nvPr/>
          </p:nvSpPr>
          <p:spPr>
            <a:xfrm>
              <a:off x="399640" y="2557598"/>
              <a:ext cx="8268121" cy="187179"/>
            </a:xfrm>
            <a:prstGeom prst="rect">
              <a:avLst/>
            </a:prstGeom>
            <a:solidFill>
              <a:schemeClr val="bg1">
                <a:lumMod val="75000"/>
              </a:schemeClr>
            </a:solidFill>
          </p:spPr>
          <p:txBody>
            <a:bodyPr wrap="square" rtlCol="0">
              <a:spAutoFit/>
            </a:bodyPr>
            <a:lstStyle/>
            <a:p>
              <a:pPr algn="ctr"/>
              <a:endParaRPr lang="en-US" b="1" dirty="0"/>
            </a:p>
          </p:txBody>
        </p:sp>
      </p:grpSp>
    </p:spTree>
    <p:extLst>
      <p:ext uri="{BB962C8B-B14F-4D97-AF65-F5344CB8AC3E}">
        <p14:creationId xmlns:p14="http://schemas.microsoft.com/office/powerpoint/2010/main" val="23182059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Susceptibility of </a:t>
            </a:r>
            <a:r>
              <a:rPr lang="en-US" i="1" dirty="0" smtClean="0"/>
              <a:t>E. coli </a:t>
            </a:r>
            <a:r>
              <a:rPr lang="en-US" dirty="0" smtClean="0"/>
              <a:t>from </a:t>
            </a:r>
            <a:r>
              <a:rPr lang="en-US" dirty="0" err="1" smtClean="0"/>
              <a:t>cIAI</a:t>
            </a:r>
            <a:r>
              <a:rPr lang="en-US" dirty="0" smtClean="0"/>
              <a:t>, 2002-2010 (30,840 isolates)</a:t>
            </a:r>
            <a:endParaRPr lang="en-US" dirty="0"/>
          </a:p>
        </p:txBody>
      </p:sp>
      <p:pic>
        <p:nvPicPr>
          <p:cNvPr id="3" name="Picture 2"/>
          <p:cNvPicPr>
            <a:picLocks noChangeAspect="1"/>
          </p:cNvPicPr>
          <p:nvPr/>
        </p:nvPicPr>
        <p:blipFill>
          <a:blip r:embed="rId2"/>
          <a:stretch>
            <a:fillRect/>
          </a:stretch>
        </p:blipFill>
        <p:spPr>
          <a:xfrm>
            <a:off x="333730" y="1538936"/>
            <a:ext cx="8151065" cy="4576114"/>
          </a:xfrm>
          <a:prstGeom prst="rect">
            <a:avLst/>
          </a:prstGeom>
        </p:spPr>
      </p:pic>
      <p:sp>
        <p:nvSpPr>
          <p:cNvPr id="4" name="TextBox 3"/>
          <p:cNvSpPr txBox="1"/>
          <p:nvPr/>
        </p:nvSpPr>
        <p:spPr>
          <a:xfrm>
            <a:off x="179798" y="6116099"/>
            <a:ext cx="2764117" cy="230832"/>
          </a:xfrm>
          <a:prstGeom prst="rect">
            <a:avLst/>
          </a:prstGeom>
          <a:noFill/>
        </p:spPr>
        <p:txBody>
          <a:bodyPr wrap="none" rtlCol="0">
            <a:spAutoFit/>
          </a:bodyPr>
          <a:lstStyle/>
          <a:p>
            <a:r>
              <a:rPr lang="en-US" sz="900" dirty="0" smtClean="0"/>
              <a:t>Hawser et al. </a:t>
            </a:r>
            <a:r>
              <a:rPr lang="en-US" sz="900" dirty="0" err="1" smtClean="0"/>
              <a:t>Int</a:t>
            </a:r>
            <a:r>
              <a:rPr lang="en-US" sz="900" dirty="0" smtClean="0"/>
              <a:t> J </a:t>
            </a:r>
            <a:r>
              <a:rPr lang="en-US" sz="900" dirty="0" err="1" smtClean="0"/>
              <a:t>Antimicrob</a:t>
            </a:r>
            <a:r>
              <a:rPr lang="en-US" sz="900" dirty="0" smtClean="0"/>
              <a:t> Agents 2013;41:224-228.</a:t>
            </a:r>
            <a:endParaRPr lang="en-US" sz="900" dirty="0"/>
          </a:p>
        </p:txBody>
      </p:sp>
    </p:spTree>
    <p:extLst>
      <p:ext uri="{BB962C8B-B14F-4D97-AF65-F5344CB8AC3E}">
        <p14:creationId xmlns:p14="http://schemas.microsoft.com/office/powerpoint/2010/main" val="1308109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81" y="168072"/>
            <a:ext cx="7621182" cy="1143000"/>
          </a:xfrm>
        </p:spPr>
        <p:txBody>
          <a:bodyPr>
            <a:noAutofit/>
          </a:bodyPr>
          <a:lstStyle/>
          <a:p>
            <a:r>
              <a:rPr lang="en-US" sz="3600" dirty="0" smtClean="0"/>
              <a:t>Global Susceptibility of ESBL-</a:t>
            </a:r>
            <a:r>
              <a:rPr lang="en-US" sz="3600" i="1" dirty="0" smtClean="0"/>
              <a:t>E. coli </a:t>
            </a:r>
            <a:r>
              <a:rPr lang="en-US" sz="3600" dirty="0" smtClean="0"/>
              <a:t>from </a:t>
            </a:r>
            <a:r>
              <a:rPr lang="en-US" sz="3600" dirty="0" err="1" smtClean="0"/>
              <a:t>cIAI</a:t>
            </a:r>
            <a:r>
              <a:rPr lang="en-US" sz="3600" dirty="0" smtClean="0"/>
              <a:t>, 2002-2010 (5,525 isolates)</a:t>
            </a:r>
            <a:endParaRPr lang="en-US" sz="3600" dirty="0"/>
          </a:p>
        </p:txBody>
      </p:sp>
      <p:pic>
        <p:nvPicPr>
          <p:cNvPr id="3" name="Picture 2"/>
          <p:cNvPicPr>
            <a:picLocks noChangeAspect="1"/>
          </p:cNvPicPr>
          <p:nvPr/>
        </p:nvPicPr>
        <p:blipFill>
          <a:blip r:embed="rId2"/>
          <a:stretch>
            <a:fillRect/>
          </a:stretch>
        </p:blipFill>
        <p:spPr>
          <a:xfrm>
            <a:off x="317507" y="1528243"/>
            <a:ext cx="8316810" cy="4530644"/>
          </a:xfrm>
          <a:prstGeom prst="rect">
            <a:avLst/>
          </a:prstGeom>
        </p:spPr>
      </p:pic>
      <p:sp>
        <p:nvSpPr>
          <p:cNvPr id="4" name="TextBox 3"/>
          <p:cNvSpPr txBox="1"/>
          <p:nvPr/>
        </p:nvSpPr>
        <p:spPr>
          <a:xfrm>
            <a:off x="117600" y="6068914"/>
            <a:ext cx="2764117" cy="230832"/>
          </a:xfrm>
          <a:prstGeom prst="rect">
            <a:avLst/>
          </a:prstGeom>
          <a:noFill/>
        </p:spPr>
        <p:txBody>
          <a:bodyPr wrap="none" rtlCol="0">
            <a:spAutoFit/>
          </a:bodyPr>
          <a:lstStyle/>
          <a:p>
            <a:r>
              <a:rPr lang="en-US" sz="900" dirty="0" smtClean="0"/>
              <a:t>Hawser et al. </a:t>
            </a:r>
            <a:r>
              <a:rPr lang="en-US" sz="900" dirty="0" err="1" smtClean="0"/>
              <a:t>Int</a:t>
            </a:r>
            <a:r>
              <a:rPr lang="en-US" sz="900" dirty="0" smtClean="0"/>
              <a:t> J Antimicrob Agents 2013;41:224-228.</a:t>
            </a:r>
          </a:p>
        </p:txBody>
      </p:sp>
      <p:sp>
        <p:nvSpPr>
          <p:cNvPr id="5" name="TextBox 4"/>
          <p:cNvSpPr txBox="1"/>
          <p:nvPr/>
        </p:nvSpPr>
        <p:spPr>
          <a:xfrm>
            <a:off x="7115227" y="5304856"/>
            <a:ext cx="1453868" cy="461665"/>
          </a:xfrm>
          <a:prstGeom prst="rect">
            <a:avLst/>
          </a:prstGeom>
          <a:noFill/>
        </p:spPr>
        <p:txBody>
          <a:bodyPr wrap="none" rtlCol="0">
            <a:spAutoFit/>
          </a:bodyPr>
          <a:lstStyle/>
          <a:p>
            <a:r>
              <a:rPr lang="en-US" sz="1200" dirty="0" smtClean="0"/>
              <a:t>*  Decreased </a:t>
            </a:r>
            <a:r>
              <a:rPr lang="en-US" sz="1200" dirty="0" err="1" smtClean="0"/>
              <a:t>p</a:t>
            </a:r>
            <a:r>
              <a:rPr lang="en-US" sz="1200" dirty="0" smtClean="0"/>
              <a:t>&lt;0.05</a:t>
            </a:r>
          </a:p>
          <a:p>
            <a:r>
              <a:rPr lang="en-US" sz="1200" dirty="0" smtClean="0"/>
              <a:t>** Increased p&lt;0.05</a:t>
            </a:r>
            <a:endParaRPr lang="en-US" sz="1200" dirty="0"/>
          </a:p>
        </p:txBody>
      </p:sp>
    </p:spTree>
    <p:extLst>
      <p:ext uri="{BB962C8B-B14F-4D97-AF65-F5344CB8AC3E}">
        <p14:creationId xmlns:p14="http://schemas.microsoft.com/office/powerpoint/2010/main" val="2977422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6"/>
          <p:cNvSpPr>
            <a:spLocks noGrp="1"/>
          </p:cNvSpPr>
          <p:nvPr>
            <p:ph type="title"/>
          </p:nvPr>
        </p:nvSpPr>
        <p:spPr>
          <a:xfrm>
            <a:off x="375996" y="207792"/>
            <a:ext cx="8547629" cy="602806"/>
          </a:xfrm>
        </p:spPr>
        <p:txBody>
          <a:bodyPr>
            <a:noAutofit/>
          </a:bodyPr>
          <a:lstStyle/>
          <a:p>
            <a:r>
              <a:rPr lang="en-US" sz="2800" dirty="0" smtClean="0">
                <a:latin typeface="Arial" charset="0"/>
                <a:ea typeface="ヒラギノ角ゴ Pro W3" charset="-128"/>
                <a:cs typeface="ヒラギノ角ゴ Pro W3" charset="-128"/>
              </a:rPr>
              <a:t>Susceptibilities of </a:t>
            </a:r>
            <a:r>
              <a:rPr lang="en-US" sz="2800" i="1" dirty="0" smtClean="0">
                <a:latin typeface="Arial" charset="0"/>
                <a:ea typeface="ヒラギノ角ゴ Pro W3" charset="-128"/>
                <a:cs typeface="ヒラギノ角ゴ Pro W3" charset="-128"/>
              </a:rPr>
              <a:t>Klebsiella pneumoniae </a:t>
            </a:r>
            <a:r>
              <a:rPr lang="en-US" sz="2800" dirty="0" smtClean="0">
                <a:latin typeface="Arial" charset="0"/>
                <a:ea typeface="ヒラギノ角ゴ Pro W3" charset="-128"/>
                <a:cs typeface="ヒラギノ角ゴ Pro W3" charset="-128"/>
              </a:rPr>
              <a:t>IAI isolates</a:t>
            </a:r>
          </a:p>
        </p:txBody>
      </p:sp>
      <p:sp>
        <p:nvSpPr>
          <p:cNvPr id="89091" name="Vertical Text Placeholder 7"/>
          <p:cNvSpPr>
            <a:spLocks noGrp="1"/>
          </p:cNvSpPr>
          <p:nvPr>
            <p:ph type="body" orient="vert" idx="1"/>
          </p:nvPr>
        </p:nvSpPr>
        <p:spPr>
          <a:xfrm>
            <a:off x="662070" y="729539"/>
            <a:ext cx="7890796" cy="1094307"/>
          </a:xfrm>
        </p:spPr>
        <p:txBody>
          <a:bodyPr vert="horz">
            <a:noAutofit/>
          </a:bodyPr>
          <a:lstStyle/>
          <a:p>
            <a:r>
              <a:rPr lang="en-US" sz="2400" dirty="0" smtClean="0">
                <a:latin typeface="Arial" charset="0"/>
                <a:ea typeface="ヒラギノ角ゴ Pro W3" charset="-128"/>
                <a:cs typeface="ヒラギノ角ゴ Pro W3" charset="-128"/>
              </a:rPr>
              <a:t>2,841 clinical isolates collected by SMART</a:t>
            </a:r>
          </a:p>
          <a:p>
            <a:r>
              <a:rPr lang="en-US" sz="2400" dirty="0" smtClean="0">
                <a:latin typeface="Arial" charset="0"/>
                <a:ea typeface="ヒラギノ角ゴ Pro W3" charset="-128"/>
                <a:cs typeface="ヒラギノ角ゴ Pro W3" charset="-128"/>
              </a:rPr>
              <a:t>ESBL production 22.4%</a:t>
            </a:r>
          </a:p>
        </p:txBody>
      </p:sp>
      <p:sp>
        <p:nvSpPr>
          <p:cNvPr id="89092" name="TextBox 8"/>
          <p:cNvSpPr txBox="1">
            <a:spLocks noChangeArrowheads="1"/>
          </p:cNvSpPr>
          <p:nvPr/>
        </p:nvSpPr>
        <p:spPr bwMode="auto">
          <a:xfrm>
            <a:off x="229313" y="6279228"/>
            <a:ext cx="3533315" cy="230832"/>
          </a:xfrm>
          <a:prstGeom prst="rect">
            <a:avLst/>
          </a:prstGeom>
          <a:solidFill>
            <a:schemeClr val="bg1">
              <a:alpha val="95000"/>
            </a:schemeClr>
          </a:solidFill>
          <a:ln w="9525">
            <a:noFill/>
            <a:miter lim="800000"/>
            <a:headEnd/>
            <a:tailEnd/>
          </a:ln>
        </p:spPr>
        <p:txBody>
          <a:bodyPr wrap="square">
            <a:prstTxWarp prst="textNoShape">
              <a:avLst/>
            </a:prstTxWarp>
            <a:spAutoFit/>
          </a:bodyPr>
          <a:lstStyle/>
          <a:p>
            <a:pPr algn="l"/>
            <a:r>
              <a:rPr lang="en-US" sz="900" dirty="0"/>
              <a:t>Hawser et al. Antimicrob Agents Chemother 2011;3917-3921.</a:t>
            </a:r>
          </a:p>
        </p:txBody>
      </p:sp>
      <p:graphicFrame>
        <p:nvGraphicFramePr>
          <p:cNvPr id="2" name="Table 1"/>
          <p:cNvGraphicFramePr>
            <a:graphicFrameLocks noGrp="1"/>
          </p:cNvGraphicFramePr>
          <p:nvPr>
            <p:extLst>
              <p:ext uri="{D42A27DB-BD31-4B8C-83A1-F6EECF244321}">
                <p14:modId xmlns:p14="http://schemas.microsoft.com/office/powerpoint/2010/main" val="3663123610"/>
              </p:ext>
            </p:extLst>
          </p:nvPr>
        </p:nvGraphicFramePr>
        <p:xfrm>
          <a:off x="243209" y="1675235"/>
          <a:ext cx="8742029" cy="4579880"/>
        </p:xfrm>
        <a:graphic>
          <a:graphicData uri="http://schemas.openxmlformats.org/drawingml/2006/table">
            <a:tbl>
              <a:tblPr firstRow="1" bandRow="1">
                <a:tableStyleId>{EB9631B5-78F2-41C9-869B-9F39066F8104}</a:tableStyleId>
              </a:tblPr>
              <a:tblGrid>
                <a:gridCol w="2785913"/>
                <a:gridCol w="1529646"/>
                <a:gridCol w="1329981"/>
                <a:gridCol w="1454154"/>
                <a:gridCol w="1642335"/>
              </a:tblGrid>
              <a:tr h="457988">
                <a:tc rowSpan="2">
                  <a:txBody>
                    <a:bodyPr/>
                    <a:lstStyle/>
                    <a:p>
                      <a:pPr algn="ctr"/>
                      <a:r>
                        <a:rPr lang="en-US" dirty="0" smtClean="0"/>
                        <a:t>Region</a:t>
                      </a:r>
                      <a:endParaRPr lang="en-US" dirty="0"/>
                    </a:p>
                  </a:txBody>
                  <a:tcPr anchor="ctr">
                    <a:lnL>
                      <a:noFill/>
                    </a:lnL>
                    <a:lnR>
                      <a:noFill/>
                    </a:lnR>
                    <a:lnT w="38100" cap="flat" cmpd="sng" algn="ctr">
                      <a:solidFill>
                        <a:prstClr val="black"/>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5F376A"/>
                    </a:solidFill>
                  </a:tcPr>
                </a:tc>
                <a:tc gridSpan="4">
                  <a:txBody>
                    <a:bodyPr/>
                    <a:lstStyle/>
                    <a:p>
                      <a:pPr algn="ctr"/>
                      <a:r>
                        <a:rPr lang="en-US" dirty="0" smtClean="0"/>
                        <a:t>Number of Isolates</a:t>
                      </a:r>
                      <a:endParaRPr lang="en-US" dirty="0"/>
                    </a:p>
                  </a:txBody>
                  <a:tcPr>
                    <a:lnL>
                      <a:noFill/>
                    </a:lnL>
                    <a:lnR>
                      <a:noFill/>
                    </a:lnR>
                    <a:lnT w="38100" cap="flat" cmpd="sng" algn="ctr">
                      <a:solidFill>
                        <a:prstClr val="black"/>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endParaRPr lang="en-US" dirty="0"/>
                    </a:p>
                  </a:txBody>
                  <a:tcPr>
                    <a:lnL>
                      <a:noFill/>
                    </a:lnL>
                    <a:lnR>
                      <a:noFill/>
                    </a:lnR>
                    <a:lnT w="25400" cmpd="sng">
                      <a:noFill/>
                    </a:lnT>
                    <a:lnB w="1270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endParaRPr lang="en-US" dirty="0"/>
                    </a:p>
                  </a:txBody>
                  <a:tcPr>
                    <a:lnL>
                      <a:noFill/>
                    </a:lnL>
                    <a:lnR>
                      <a:noFill/>
                    </a:lnR>
                    <a:lnT w="25400" cmpd="sng">
                      <a:noFill/>
                    </a:lnT>
                    <a:lnB w="1270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endParaRPr lang="en-US" dirty="0"/>
                    </a:p>
                  </a:txBody>
                  <a:tcPr>
                    <a:lnL>
                      <a:noFill/>
                    </a:lnL>
                    <a:lnR>
                      <a:noFill/>
                    </a:lnR>
                    <a:lnT w="25400" cmpd="sng">
                      <a:noFill/>
                    </a:lnT>
                    <a:lnB w="12700" cap="flat" cmpd="sng" algn="ctr">
                      <a:solidFill>
                        <a:prstClr val="black">
                          <a:lumMod val="75000"/>
                          <a:lumOff val="25000"/>
                        </a:prstClr>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r>
              <a:tr h="457988">
                <a:tc vMerge="1">
                  <a:txBody>
                    <a:bodyPr/>
                    <a:lstStyle/>
                    <a:p>
                      <a:endParaRPr lang="en-US"/>
                    </a:p>
                  </a:txBody>
                  <a:tcPr/>
                </a:tc>
                <a:tc>
                  <a:txBody>
                    <a:bodyPr/>
                    <a:lstStyle/>
                    <a:p>
                      <a:pPr algn="ctr"/>
                      <a:r>
                        <a:rPr lang="en-US" dirty="0" smtClean="0">
                          <a:solidFill>
                            <a:schemeClr val="bg1"/>
                          </a:solidFill>
                        </a:rPr>
                        <a:t>Total</a:t>
                      </a:r>
                      <a:endParaRPr lang="en-US" dirty="0">
                        <a:solidFill>
                          <a:schemeClr val="bg1"/>
                        </a:solidFill>
                      </a:endParaRPr>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a:noFill/>
                    </a:lnB>
                    <a:lnTlToBr w="12700" cmpd="sng">
                      <a:noFill/>
                      <a:prstDash val="solid"/>
                    </a:lnTlToBr>
                    <a:lnBlToTr w="12700" cmpd="sng">
                      <a:noFill/>
                      <a:prstDash val="solid"/>
                    </a:lnBlToTr>
                    <a:solidFill>
                      <a:srgbClr val="5F376A"/>
                    </a:solidFill>
                  </a:tcPr>
                </a:tc>
                <a:tc>
                  <a:txBody>
                    <a:bodyPr/>
                    <a:lstStyle/>
                    <a:p>
                      <a:pPr algn="ctr"/>
                      <a:r>
                        <a:rPr lang="en-US" dirty="0" smtClean="0">
                          <a:solidFill>
                            <a:schemeClr val="bg1"/>
                          </a:solidFill>
                        </a:rPr>
                        <a:t>ESBL -</a:t>
                      </a:r>
                      <a:endParaRPr lang="en-US" dirty="0">
                        <a:solidFill>
                          <a:schemeClr val="bg1"/>
                        </a:solidFill>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a:noFill/>
                    </a:lnB>
                    <a:lnTlToBr w="12700" cmpd="sng">
                      <a:noFill/>
                      <a:prstDash val="solid"/>
                    </a:lnTlToBr>
                    <a:lnBlToTr w="12700" cmpd="sng">
                      <a:noFill/>
                      <a:prstDash val="solid"/>
                    </a:lnBlToTr>
                    <a:solidFill>
                      <a:srgbClr val="5F376A"/>
                    </a:solidFill>
                  </a:tcPr>
                </a:tc>
                <a:tc>
                  <a:txBody>
                    <a:bodyPr/>
                    <a:lstStyle/>
                    <a:p>
                      <a:pPr algn="ctr"/>
                      <a:r>
                        <a:rPr lang="en-US" dirty="0" smtClean="0">
                          <a:solidFill>
                            <a:schemeClr val="bg1"/>
                          </a:solidFill>
                        </a:rPr>
                        <a:t>ESBL +</a:t>
                      </a:r>
                      <a:endParaRPr lang="en-US" dirty="0">
                        <a:solidFill>
                          <a:schemeClr val="bg1"/>
                        </a:solidFill>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a:noFill/>
                    </a:lnB>
                    <a:lnTlToBr w="12700" cmpd="sng">
                      <a:noFill/>
                      <a:prstDash val="solid"/>
                    </a:lnTlToBr>
                    <a:lnBlToTr w="12700" cmpd="sng">
                      <a:noFill/>
                      <a:prstDash val="solid"/>
                    </a:lnBlToTr>
                    <a:solidFill>
                      <a:srgbClr val="5F376A"/>
                    </a:solidFill>
                  </a:tcPr>
                </a:tc>
                <a:tc>
                  <a:txBody>
                    <a:bodyPr/>
                    <a:lstStyle/>
                    <a:p>
                      <a:pPr algn="ctr"/>
                      <a:r>
                        <a:rPr lang="en-US" dirty="0" smtClean="0">
                          <a:solidFill>
                            <a:schemeClr val="bg1"/>
                          </a:solidFill>
                        </a:rPr>
                        <a:t>% ESBL +</a:t>
                      </a:r>
                      <a:endParaRPr lang="en-US" dirty="0">
                        <a:solidFill>
                          <a:schemeClr val="bg1"/>
                        </a:solidFill>
                      </a:endParaRPr>
                    </a:p>
                  </a:txBody>
                  <a:tcPr>
                    <a:lnL w="12700" cap="flat" cmpd="sng" algn="ctr">
                      <a:solidFill>
                        <a:prstClr val="black">
                          <a:lumMod val="50000"/>
                          <a:lumOff val="50000"/>
                        </a:prstClr>
                      </a:solidFill>
                      <a:prstDash val="solid"/>
                      <a:round/>
                      <a:headEnd type="none" w="med" len="med"/>
                      <a:tailEnd type="none" w="med" len="med"/>
                    </a:lnL>
                    <a:lnR>
                      <a:noFill/>
                    </a:lnR>
                    <a:lnT w="12700" cap="flat" cmpd="sng" algn="ctr">
                      <a:solidFill>
                        <a:prstClr val="black">
                          <a:lumMod val="75000"/>
                          <a:lumOff val="25000"/>
                        </a:prstClr>
                      </a:solidFill>
                      <a:prstDash val="solid"/>
                      <a:round/>
                      <a:headEnd type="none" w="med" len="med"/>
                      <a:tailEnd type="none" w="med" len="med"/>
                    </a:lnT>
                    <a:lnB>
                      <a:noFill/>
                    </a:lnB>
                    <a:lnTlToBr w="12700" cmpd="sng">
                      <a:noFill/>
                      <a:prstDash val="solid"/>
                    </a:lnTlToBr>
                    <a:lnBlToTr w="12700" cmpd="sng">
                      <a:noFill/>
                      <a:prstDash val="solid"/>
                    </a:lnBlToTr>
                    <a:solidFill>
                      <a:srgbClr val="5F376A"/>
                    </a:solidFill>
                  </a:tcPr>
                </a:tc>
              </a:tr>
              <a:tr h="457988">
                <a:tc>
                  <a:txBody>
                    <a:bodyPr/>
                    <a:lstStyle/>
                    <a:p>
                      <a:r>
                        <a:rPr lang="en-US" dirty="0" smtClean="0"/>
                        <a:t>Global</a:t>
                      </a:r>
                      <a:endParaRPr lang="en-US" dirty="0"/>
                    </a:p>
                  </a:txBody>
                  <a:tcPr>
                    <a:lnR w="12700" cap="flat" cmpd="sng" algn="ctr">
                      <a:solidFill>
                        <a:srgbClr val="7F7F7F"/>
                      </a:solidFill>
                      <a:prstDash val="solid"/>
                      <a:round/>
                      <a:headEnd type="none" w="med" len="med"/>
                      <a:tailEnd type="none" w="med" len="med"/>
                    </a:lnR>
                    <a:lnT w="25400" cmpd="sng">
                      <a:noFill/>
                    </a:lnT>
                  </a:tcPr>
                </a:tc>
                <a:tc>
                  <a:txBody>
                    <a:bodyPr/>
                    <a:lstStyle/>
                    <a:p>
                      <a:pPr algn="ctr"/>
                      <a:r>
                        <a:rPr lang="en-US" dirty="0" smtClean="0"/>
                        <a:t>2,841</a:t>
                      </a:r>
                      <a:endParaRPr lang="en-US" dirty="0"/>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a:noFill/>
                    </a:lnT>
                  </a:tcPr>
                </a:tc>
                <a:tc>
                  <a:txBody>
                    <a:bodyPr/>
                    <a:lstStyle/>
                    <a:p>
                      <a:pPr algn="ctr"/>
                      <a:r>
                        <a:rPr lang="en-US" dirty="0" smtClean="0"/>
                        <a:t>2,204</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a:noFill/>
                    </a:lnT>
                  </a:tcPr>
                </a:tc>
                <a:tc>
                  <a:txBody>
                    <a:bodyPr/>
                    <a:lstStyle/>
                    <a:p>
                      <a:pPr algn="ctr"/>
                      <a:r>
                        <a:rPr lang="en-US" dirty="0" smtClean="0"/>
                        <a:t>637</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a:noFill/>
                    </a:lnT>
                  </a:tcPr>
                </a:tc>
                <a:tc>
                  <a:txBody>
                    <a:bodyPr/>
                    <a:lstStyle/>
                    <a:p>
                      <a:pPr algn="ctr"/>
                      <a:r>
                        <a:rPr lang="en-US" dirty="0" smtClean="0"/>
                        <a:t>22.4%</a:t>
                      </a:r>
                      <a:endParaRPr lang="en-US" dirty="0"/>
                    </a:p>
                  </a:txBody>
                  <a:tcPr>
                    <a:lnL w="12700" cap="flat" cmpd="sng" algn="ctr">
                      <a:solidFill>
                        <a:prstClr val="black">
                          <a:lumMod val="50000"/>
                          <a:lumOff val="50000"/>
                        </a:prstClr>
                      </a:solidFill>
                      <a:prstDash val="solid"/>
                      <a:round/>
                      <a:headEnd type="none" w="med" len="med"/>
                      <a:tailEnd type="none" w="med" len="med"/>
                    </a:lnL>
                    <a:lnT>
                      <a:noFill/>
                    </a:lnT>
                  </a:tcPr>
                </a:tc>
              </a:tr>
              <a:tr h="457988">
                <a:tc>
                  <a:txBody>
                    <a:bodyPr/>
                    <a:lstStyle/>
                    <a:p>
                      <a:r>
                        <a:rPr lang="en-US" dirty="0" smtClean="0">
                          <a:solidFill>
                            <a:srgbClr val="0000FF"/>
                          </a:solidFill>
                        </a:rPr>
                        <a:t>Latin</a:t>
                      </a:r>
                      <a:r>
                        <a:rPr lang="en-US" baseline="0" dirty="0" smtClean="0">
                          <a:solidFill>
                            <a:srgbClr val="0000FF"/>
                          </a:solidFill>
                        </a:rPr>
                        <a:t> America</a:t>
                      </a:r>
                      <a:endParaRPr lang="en-US" dirty="0">
                        <a:solidFill>
                          <a:srgbClr val="0000FF"/>
                        </a:solidFill>
                      </a:endParaRPr>
                    </a:p>
                  </a:txBody>
                  <a:tcPr>
                    <a:lnR w="12700" cap="flat" cmpd="sng" algn="ctr">
                      <a:solidFill>
                        <a:srgbClr val="7F7F7F"/>
                      </a:solidFill>
                      <a:prstDash val="solid"/>
                      <a:round/>
                      <a:headEnd type="none" w="med" len="med"/>
                      <a:tailEnd type="none" w="med" len="med"/>
                    </a:lnR>
                  </a:tcPr>
                </a:tc>
                <a:tc>
                  <a:txBody>
                    <a:bodyPr/>
                    <a:lstStyle/>
                    <a:p>
                      <a:pPr algn="ctr"/>
                      <a:r>
                        <a:rPr lang="en-US" dirty="0" smtClean="0">
                          <a:solidFill>
                            <a:srgbClr val="0000FF"/>
                          </a:solidFill>
                        </a:rPr>
                        <a:t>410</a:t>
                      </a:r>
                      <a:endParaRPr lang="en-US" dirty="0">
                        <a:solidFill>
                          <a:srgbClr val="0000FF"/>
                        </a:solidFill>
                      </a:endParaRPr>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solidFill>
                            <a:srgbClr val="0000FF"/>
                          </a:solidFill>
                        </a:rPr>
                        <a:t>268</a:t>
                      </a:r>
                      <a:endParaRPr lang="en-US" dirty="0">
                        <a:solidFill>
                          <a:srgbClr val="0000FF"/>
                        </a:solidFill>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solidFill>
                            <a:srgbClr val="0000FF"/>
                          </a:solidFill>
                        </a:rPr>
                        <a:t>142</a:t>
                      </a:r>
                      <a:endParaRPr lang="en-US" dirty="0">
                        <a:solidFill>
                          <a:srgbClr val="0000FF"/>
                        </a:solidFill>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solidFill>
                            <a:srgbClr val="0000FF"/>
                          </a:solidFill>
                        </a:rPr>
                        <a:t>34.6%</a:t>
                      </a:r>
                      <a:endParaRPr lang="en-US" dirty="0">
                        <a:solidFill>
                          <a:srgbClr val="0000FF"/>
                        </a:solidFill>
                      </a:endParaRPr>
                    </a:p>
                  </a:txBody>
                  <a:tcPr>
                    <a:lnL w="12700" cap="flat" cmpd="sng" algn="ctr">
                      <a:solidFill>
                        <a:prstClr val="black">
                          <a:lumMod val="50000"/>
                          <a:lumOff val="50000"/>
                        </a:prstClr>
                      </a:solidFill>
                      <a:prstDash val="solid"/>
                      <a:round/>
                      <a:headEnd type="none" w="med" len="med"/>
                      <a:tailEnd type="none" w="med" len="med"/>
                    </a:lnL>
                  </a:tcPr>
                </a:tc>
              </a:tr>
              <a:tr h="457988">
                <a:tc>
                  <a:txBody>
                    <a:bodyPr/>
                    <a:lstStyle/>
                    <a:p>
                      <a:r>
                        <a:rPr lang="en-US" dirty="0" smtClean="0"/>
                        <a:t>Africa</a:t>
                      </a:r>
                      <a:endParaRPr lang="en-US" dirty="0"/>
                    </a:p>
                  </a:txBody>
                  <a:tcPr>
                    <a:lnR w="12700" cap="flat" cmpd="sng" algn="ctr">
                      <a:solidFill>
                        <a:srgbClr val="7F7F7F"/>
                      </a:solidFill>
                      <a:prstDash val="solid"/>
                      <a:round/>
                      <a:headEnd type="none" w="med" len="med"/>
                      <a:tailEnd type="none" w="med" len="med"/>
                    </a:lnR>
                  </a:tcPr>
                </a:tc>
                <a:tc>
                  <a:txBody>
                    <a:bodyPr/>
                    <a:lstStyle/>
                    <a:p>
                      <a:pPr algn="ctr"/>
                      <a:r>
                        <a:rPr lang="en-US" dirty="0" smtClean="0"/>
                        <a:t>31</a:t>
                      </a:r>
                      <a:endParaRPr lang="en-US" dirty="0"/>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21</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10</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32.2%</a:t>
                      </a:r>
                      <a:endParaRPr lang="en-US" dirty="0"/>
                    </a:p>
                  </a:txBody>
                  <a:tcPr>
                    <a:lnL w="12700" cap="flat" cmpd="sng" algn="ctr">
                      <a:solidFill>
                        <a:prstClr val="black">
                          <a:lumMod val="50000"/>
                          <a:lumOff val="50000"/>
                        </a:prstClr>
                      </a:solidFill>
                      <a:prstDash val="solid"/>
                      <a:round/>
                      <a:headEnd type="none" w="med" len="med"/>
                      <a:tailEnd type="none" w="med" len="med"/>
                    </a:lnL>
                  </a:tcPr>
                </a:tc>
              </a:tr>
              <a:tr h="457988">
                <a:tc>
                  <a:txBody>
                    <a:bodyPr/>
                    <a:lstStyle/>
                    <a:p>
                      <a:r>
                        <a:rPr lang="en-US" dirty="0" smtClean="0"/>
                        <a:t>Asia</a:t>
                      </a:r>
                      <a:endParaRPr lang="en-US" dirty="0"/>
                    </a:p>
                  </a:txBody>
                  <a:tcPr>
                    <a:lnR w="12700" cap="flat" cmpd="sng" algn="ctr">
                      <a:solidFill>
                        <a:srgbClr val="7F7F7F"/>
                      </a:solidFill>
                      <a:prstDash val="solid"/>
                      <a:round/>
                      <a:headEnd type="none" w="med" len="med"/>
                      <a:tailEnd type="none" w="med" len="med"/>
                    </a:lnR>
                  </a:tcPr>
                </a:tc>
                <a:tc>
                  <a:txBody>
                    <a:bodyPr/>
                    <a:lstStyle/>
                    <a:p>
                      <a:pPr algn="ctr"/>
                      <a:r>
                        <a:rPr lang="en-US" dirty="0" smtClean="0"/>
                        <a:t>1,013</a:t>
                      </a:r>
                      <a:endParaRPr lang="en-US" dirty="0"/>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754</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259</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22.6</a:t>
                      </a:r>
                      <a:endParaRPr lang="en-US" dirty="0"/>
                    </a:p>
                  </a:txBody>
                  <a:tcPr>
                    <a:lnL w="12700" cap="flat" cmpd="sng" algn="ctr">
                      <a:solidFill>
                        <a:prstClr val="black">
                          <a:lumMod val="50000"/>
                          <a:lumOff val="50000"/>
                        </a:prstClr>
                      </a:solidFill>
                      <a:prstDash val="solid"/>
                      <a:round/>
                      <a:headEnd type="none" w="med" len="med"/>
                      <a:tailEnd type="none" w="med" len="med"/>
                    </a:lnL>
                  </a:tcPr>
                </a:tc>
              </a:tr>
              <a:tr h="457988">
                <a:tc>
                  <a:txBody>
                    <a:bodyPr/>
                    <a:lstStyle/>
                    <a:p>
                      <a:r>
                        <a:rPr lang="en-US" dirty="0" smtClean="0"/>
                        <a:t>Middle East</a:t>
                      </a:r>
                      <a:endParaRPr lang="en-US" dirty="0"/>
                    </a:p>
                  </a:txBody>
                  <a:tcPr>
                    <a:lnR w="12700" cap="flat" cmpd="sng" algn="ctr">
                      <a:solidFill>
                        <a:srgbClr val="7F7F7F"/>
                      </a:solidFill>
                      <a:prstDash val="solid"/>
                      <a:round/>
                      <a:headEnd type="none" w="med" len="med"/>
                      <a:tailEnd type="none" w="med" len="med"/>
                    </a:lnR>
                  </a:tcPr>
                </a:tc>
                <a:tc>
                  <a:txBody>
                    <a:bodyPr/>
                    <a:lstStyle/>
                    <a:p>
                      <a:pPr algn="ctr"/>
                      <a:r>
                        <a:rPr lang="en-US" dirty="0" smtClean="0"/>
                        <a:t>62</a:t>
                      </a:r>
                      <a:endParaRPr lang="en-US" dirty="0"/>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48</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14</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22.6%</a:t>
                      </a:r>
                      <a:endParaRPr lang="en-US" dirty="0"/>
                    </a:p>
                  </a:txBody>
                  <a:tcPr>
                    <a:lnL w="12700" cap="flat" cmpd="sng" algn="ctr">
                      <a:solidFill>
                        <a:prstClr val="black">
                          <a:lumMod val="50000"/>
                          <a:lumOff val="50000"/>
                        </a:prstClr>
                      </a:solidFill>
                      <a:prstDash val="solid"/>
                      <a:round/>
                      <a:headEnd type="none" w="med" len="med"/>
                      <a:tailEnd type="none" w="med" len="med"/>
                    </a:lnL>
                  </a:tcPr>
                </a:tc>
              </a:tr>
              <a:tr h="457988">
                <a:tc>
                  <a:txBody>
                    <a:bodyPr/>
                    <a:lstStyle/>
                    <a:p>
                      <a:r>
                        <a:rPr lang="en-US" dirty="0" smtClean="0"/>
                        <a:t>Europe</a:t>
                      </a:r>
                      <a:endParaRPr lang="en-US" dirty="0"/>
                    </a:p>
                  </a:txBody>
                  <a:tcPr>
                    <a:lnR w="12700" cap="flat" cmpd="sng" algn="ctr">
                      <a:solidFill>
                        <a:srgbClr val="7F7F7F"/>
                      </a:solidFill>
                      <a:prstDash val="solid"/>
                      <a:round/>
                      <a:headEnd type="none" w="med" len="med"/>
                      <a:tailEnd type="none" w="med" len="med"/>
                    </a:lnR>
                  </a:tcPr>
                </a:tc>
                <a:tc>
                  <a:txBody>
                    <a:bodyPr/>
                    <a:lstStyle/>
                    <a:p>
                      <a:pPr algn="ctr"/>
                      <a:r>
                        <a:rPr lang="en-US" dirty="0" smtClean="0"/>
                        <a:t>671</a:t>
                      </a:r>
                      <a:endParaRPr lang="en-US" dirty="0"/>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539</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132</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19.7%</a:t>
                      </a:r>
                      <a:endParaRPr lang="en-US" dirty="0"/>
                    </a:p>
                  </a:txBody>
                  <a:tcPr>
                    <a:lnL w="12700" cap="flat" cmpd="sng" algn="ctr">
                      <a:solidFill>
                        <a:prstClr val="black">
                          <a:lumMod val="50000"/>
                          <a:lumOff val="50000"/>
                        </a:prstClr>
                      </a:solidFill>
                      <a:prstDash val="solid"/>
                      <a:round/>
                      <a:headEnd type="none" w="med" len="med"/>
                      <a:tailEnd type="none" w="med" len="med"/>
                    </a:lnL>
                  </a:tcPr>
                </a:tc>
              </a:tr>
              <a:tr h="457988">
                <a:tc>
                  <a:txBody>
                    <a:bodyPr/>
                    <a:lstStyle/>
                    <a:p>
                      <a:r>
                        <a:rPr lang="en-US" dirty="0" smtClean="0"/>
                        <a:t>South Pacific</a:t>
                      </a:r>
                      <a:endParaRPr lang="en-US" dirty="0"/>
                    </a:p>
                  </a:txBody>
                  <a:tcPr>
                    <a:lnR w="12700" cap="flat" cmpd="sng" algn="ctr">
                      <a:solidFill>
                        <a:srgbClr val="7F7F7F"/>
                      </a:solidFill>
                      <a:prstDash val="solid"/>
                      <a:round/>
                      <a:headEnd type="none" w="med" len="med"/>
                      <a:tailEnd type="none" w="med" len="med"/>
                    </a:lnR>
                  </a:tcPr>
                </a:tc>
                <a:tc>
                  <a:txBody>
                    <a:bodyPr/>
                    <a:lstStyle/>
                    <a:p>
                      <a:pPr algn="ctr"/>
                      <a:r>
                        <a:rPr lang="en-US" dirty="0" smtClean="0"/>
                        <a:t>154</a:t>
                      </a:r>
                      <a:endParaRPr lang="en-US" dirty="0"/>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124</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30</a:t>
                      </a:r>
                      <a:endParaRPr lang="en-US" dirty="0"/>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dirty="0" smtClean="0"/>
                        <a:t>19/5%</a:t>
                      </a:r>
                      <a:endParaRPr lang="en-US" dirty="0"/>
                    </a:p>
                  </a:txBody>
                  <a:tcPr>
                    <a:lnL w="12700" cap="flat" cmpd="sng" algn="ctr">
                      <a:solidFill>
                        <a:prstClr val="black">
                          <a:lumMod val="50000"/>
                          <a:lumOff val="50000"/>
                        </a:prstClr>
                      </a:solidFill>
                      <a:prstDash val="solid"/>
                      <a:round/>
                      <a:headEnd type="none" w="med" len="med"/>
                      <a:tailEnd type="none" w="med" len="med"/>
                    </a:lnL>
                  </a:tcPr>
                </a:tc>
              </a:tr>
              <a:tr h="457988">
                <a:tc>
                  <a:txBody>
                    <a:bodyPr/>
                    <a:lstStyle/>
                    <a:p>
                      <a:r>
                        <a:rPr lang="en-US" sz="2000" b="1" dirty="0" smtClean="0">
                          <a:solidFill>
                            <a:srgbClr val="0000FF"/>
                          </a:solidFill>
                        </a:rPr>
                        <a:t>North America</a:t>
                      </a:r>
                      <a:endParaRPr lang="en-US" sz="2000" b="1" dirty="0">
                        <a:solidFill>
                          <a:srgbClr val="0000FF"/>
                        </a:solidFill>
                      </a:endParaRPr>
                    </a:p>
                  </a:txBody>
                  <a:tcPr>
                    <a:lnR w="12700" cap="flat" cmpd="sng" algn="ctr">
                      <a:solidFill>
                        <a:srgbClr val="7F7F7F"/>
                      </a:solidFill>
                      <a:prstDash val="solid"/>
                      <a:round/>
                      <a:headEnd type="none" w="med" len="med"/>
                      <a:tailEnd type="none" w="med" len="med"/>
                    </a:lnR>
                  </a:tcPr>
                </a:tc>
                <a:tc>
                  <a:txBody>
                    <a:bodyPr/>
                    <a:lstStyle/>
                    <a:p>
                      <a:pPr algn="ctr"/>
                      <a:r>
                        <a:rPr lang="en-US" sz="2000" b="1" dirty="0" smtClean="0">
                          <a:solidFill>
                            <a:srgbClr val="0000FF"/>
                          </a:solidFill>
                        </a:rPr>
                        <a:t>500</a:t>
                      </a:r>
                      <a:endParaRPr lang="en-US" sz="2000" b="1" dirty="0">
                        <a:solidFill>
                          <a:srgbClr val="0000FF"/>
                        </a:solidFill>
                      </a:endParaRPr>
                    </a:p>
                  </a:txBody>
                  <a:tcPr>
                    <a:lnL w="12700" cap="flat" cmpd="sng" algn="ctr">
                      <a:solidFill>
                        <a:srgbClr val="7F7F7F"/>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sz="2000" b="1" dirty="0" smtClean="0">
                          <a:solidFill>
                            <a:srgbClr val="0000FF"/>
                          </a:solidFill>
                        </a:rPr>
                        <a:t>450</a:t>
                      </a:r>
                      <a:endParaRPr lang="en-US" sz="2000" b="1" dirty="0">
                        <a:solidFill>
                          <a:srgbClr val="0000FF"/>
                        </a:solidFill>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sz="2000" b="1" dirty="0" smtClean="0">
                          <a:solidFill>
                            <a:srgbClr val="0000FF"/>
                          </a:solidFill>
                        </a:rPr>
                        <a:t>50</a:t>
                      </a:r>
                      <a:endParaRPr lang="en-US" sz="2000" b="1" dirty="0">
                        <a:solidFill>
                          <a:srgbClr val="0000FF"/>
                        </a:solidFill>
                      </a:endParaRPr>
                    </a:p>
                  </a:txBody>
                  <a:tcP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tcPr>
                </a:tc>
                <a:tc>
                  <a:txBody>
                    <a:bodyPr/>
                    <a:lstStyle/>
                    <a:p>
                      <a:pPr algn="ctr"/>
                      <a:r>
                        <a:rPr lang="en-US" sz="2000" b="1" dirty="0" smtClean="0">
                          <a:solidFill>
                            <a:srgbClr val="0000FF"/>
                          </a:solidFill>
                        </a:rPr>
                        <a:t>10.0%</a:t>
                      </a:r>
                      <a:endParaRPr lang="en-US" sz="2000" b="1" dirty="0">
                        <a:solidFill>
                          <a:srgbClr val="0000FF"/>
                        </a:solidFill>
                      </a:endParaRPr>
                    </a:p>
                  </a:txBody>
                  <a:tcPr>
                    <a:lnL w="12700" cap="flat" cmpd="sng" algn="ctr">
                      <a:solidFill>
                        <a:prstClr val="black">
                          <a:lumMod val="50000"/>
                          <a:lumOff val="50000"/>
                        </a:prst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8421404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669" y="122238"/>
            <a:ext cx="7255698" cy="1143000"/>
          </a:xfrm>
        </p:spPr>
        <p:txBody>
          <a:bodyPr>
            <a:noAutofit/>
          </a:bodyPr>
          <a:lstStyle/>
          <a:p>
            <a:r>
              <a:rPr lang="en-US" sz="3200" dirty="0"/>
              <a:t>Trends in Bacterial Susceptibility, </a:t>
            </a:r>
            <a:r>
              <a:rPr lang="en-US" sz="3200" dirty="0" smtClean="0"/>
              <a:t>      North </a:t>
            </a:r>
            <a:r>
              <a:rPr lang="en-US" sz="3200" dirty="0"/>
              <a:t>America 2006-2012</a:t>
            </a:r>
          </a:p>
        </p:txBody>
      </p:sp>
      <p:graphicFrame>
        <p:nvGraphicFramePr>
          <p:cNvPr id="4" name="Chart 3"/>
          <p:cNvGraphicFramePr>
            <a:graphicFrameLocks/>
          </p:cNvGraphicFramePr>
          <p:nvPr>
            <p:extLst>
              <p:ext uri="{D42A27DB-BD31-4B8C-83A1-F6EECF244321}">
                <p14:modId xmlns:p14="http://schemas.microsoft.com/office/powerpoint/2010/main" val="979507474"/>
              </p:ext>
            </p:extLst>
          </p:nvPr>
        </p:nvGraphicFramePr>
        <p:xfrm>
          <a:off x="743139" y="1526626"/>
          <a:ext cx="8227967" cy="453935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26988" y="1175368"/>
            <a:ext cx="6750566" cy="369332"/>
          </a:xfrm>
          <a:prstGeom prst="rect">
            <a:avLst/>
          </a:prstGeom>
          <a:noFill/>
        </p:spPr>
        <p:txBody>
          <a:bodyPr wrap="square" rtlCol="0">
            <a:spAutoFit/>
          </a:bodyPr>
          <a:lstStyle/>
          <a:p>
            <a:r>
              <a:rPr lang="en-US" b="1" dirty="0" smtClean="0"/>
              <a:t>Yearly Prevalence of Key Resistance Phenotypes in the United States </a:t>
            </a:r>
            <a:endParaRPr lang="en-US" b="1" dirty="0"/>
          </a:p>
        </p:txBody>
      </p:sp>
      <p:sp>
        <p:nvSpPr>
          <p:cNvPr id="6" name="TextBox 5"/>
          <p:cNvSpPr txBox="1"/>
          <p:nvPr/>
        </p:nvSpPr>
        <p:spPr>
          <a:xfrm>
            <a:off x="170960" y="6090623"/>
            <a:ext cx="3134191" cy="230832"/>
          </a:xfrm>
          <a:prstGeom prst="rect">
            <a:avLst/>
          </a:prstGeom>
          <a:noFill/>
        </p:spPr>
        <p:txBody>
          <a:bodyPr wrap="none" rtlCol="0">
            <a:spAutoFit/>
          </a:bodyPr>
          <a:lstStyle/>
          <a:p>
            <a:r>
              <a:rPr lang="en-US" sz="900" dirty="0" err="1" smtClean="0"/>
              <a:t>Sader</a:t>
            </a:r>
            <a:r>
              <a:rPr lang="en-US" sz="900" dirty="0" smtClean="0"/>
              <a:t> et al. </a:t>
            </a:r>
            <a:r>
              <a:rPr lang="en-US" sz="900" dirty="0" err="1" smtClean="0"/>
              <a:t>Antimicrob</a:t>
            </a:r>
            <a:r>
              <a:rPr lang="en-US" sz="900" dirty="0" smtClean="0"/>
              <a:t> Agents </a:t>
            </a:r>
            <a:r>
              <a:rPr lang="en-US" sz="900" dirty="0" err="1"/>
              <a:t>C</a:t>
            </a:r>
            <a:r>
              <a:rPr lang="en-US" sz="900" dirty="0" err="1" smtClean="0"/>
              <a:t>hemother</a:t>
            </a:r>
            <a:r>
              <a:rPr lang="en-US" sz="900" dirty="0" smtClean="0"/>
              <a:t> 2014;58:2274-2280.</a:t>
            </a:r>
            <a:endParaRPr lang="en-US" sz="900" dirty="0"/>
          </a:p>
        </p:txBody>
      </p:sp>
      <p:sp>
        <p:nvSpPr>
          <p:cNvPr id="7" name="TextBox 6"/>
          <p:cNvSpPr txBox="1"/>
          <p:nvPr/>
        </p:nvSpPr>
        <p:spPr>
          <a:xfrm>
            <a:off x="5258821" y="4971670"/>
            <a:ext cx="564897" cy="230832"/>
          </a:xfrm>
          <a:prstGeom prst="rect">
            <a:avLst/>
          </a:prstGeom>
          <a:noFill/>
        </p:spPr>
        <p:txBody>
          <a:bodyPr wrap="square" rtlCol="0">
            <a:spAutoFit/>
          </a:bodyPr>
          <a:lstStyle/>
          <a:p>
            <a:r>
              <a:rPr lang="en-US" sz="900" dirty="0" smtClean="0"/>
              <a:t>P=0.001</a:t>
            </a:r>
            <a:endParaRPr lang="en-US" sz="900" dirty="0"/>
          </a:p>
        </p:txBody>
      </p:sp>
      <p:sp>
        <p:nvSpPr>
          <p:cNvPr id="8" name="TextBox 7"/>
          <p:cNvSpPr txBox="1"/>
          <p:nvPr/>
        </p:nvSpPr>
        <p:spPr>
          <a:xfrm>
            <a:off x="5323631" y="2496888"/>
            <a:ext cx="564897" cy="230832"/>
          </a:xfrm>
          <a:prstGeom prst="rect">
            <a:avLst/>
          </a:prstGeom>
          <a:noFill/>
        </p:spPr>
        <p:txBody>
          <a:bodyPr wrap="none" rtlCol="0">
            <a:spAutoFit/>
          </a:bodyPr>
          <a:lstStyle/>
          <a:p>
            <a:r>
              <a:rPr lang="en-US" sz="900" dirty="0" smtClean="0"/>
              <a:t>P&lt;0.001</a:t>
            </a:r>
            <a:endParaRPr lang="en-US" sz="900" dirty="0"/>
          </a:p>
        </p:txBody>
      </p:sp>
      <p:sp>
        <p:nvSpPr>
          <p:cNvPr id="9" name="TextBox 8"/>
          <p:cNvSpPr txBox="1"/>
          <p:nvPr/>
        </p:nvSpPr>
        <p:spPr>
          <a:xfrm>
            <a:off x="5454133" y="4552860"/>
            <a:ext cx="564897" cy="230832"/>
          </a:xfrm>
          <a:prstGeom prst="rect">
            <a:avLst/>
          </a:prstGeom>
          <a:noFill/>
        </p:spPr>
        <p:txBody>
          <a:bodyPr wrap="square" rtlCol="0">
            <a:spAutoFit/>
          </a:bodyPr>
          <a:lstStyle/>
          <a:p>
            <a:r>
              <a:rPr lang="en-US" sz="900" dirty="0" smtClean="0"/>
              <a:t>P&lt;0.001</a:t>
            </a:r>
            <a:endParaRPr lang="en-US" sz="900" dirty="0"/>
          </a:p>
        </p:txBody>
      </p:sp>
      <p:sp>
        <p:nvSpPr>
          <p:cNvPr id="10" name="TextBox 9"/>
          <p:cNvSpPr txBox="1"/>
          <p:nvPr/>
        </p:nvSpPr>
        <p:spPr>
          <a:xfrm>
            <a:off x="5300851" y="3553123"/>
            <a:ext cx="564897" cy="230832"/>
          </a:xfrm>
          <a:prstGeom prst="rect">
            <a:avLst/>
          </a:prstGeom>
          <a:noFill/>
        </p:spPr>
        <p:txBody>
          <a:bodyPr wrap="square" rtlCol="0">
            <a:spAutoFit/>
          </a:bodyPr>
          <a:lstStyle/>
          <a:p>
            <a:r>
              <a:rPr lang="en-US" sz="900" dirty="0" smtClean="0"/>
              <a:t>P&lt;0.001</a:t>
            </a:r>
            <a:endParaRPr lang="en-US" sz="900" dirty="0"/>
          </a:p>
        </p:txBody>
      </p:sp>
      <p:sp>
        <p:nvSpPr>
          <p:cNvPr id="11" name="TextBox 10"/>
          <p:cNvSpPr txBox="1"/>
          <p:nvPr/>
        </p:nvSpPr>
        <p:spPr>
          <a:xfrm>
            <a:off x="5556321" y="3989079"/>
            <a:ext cx="564897" cy="230832"/>
          </a:xfrm>
          <a:prstGeom prst="rect">
            <a:avLst/>
          </a:prstGeom>
          <a:noFill/>
        </p:spPr>
        <p:txBody>
          <a:bodyPr wrap="none" rtlCol="0">
            <a:spAutoFit/>
          </a:bodyPr>
          <a:lstStyle/>
          <a:p>
            <a:r>
              <a:rPr lang="en-US" sz="900" dirty="0" smtClean="0"/>
              <a:t>P&lt;0.001</a:t>
            </a:r>
            <a:endParaRPr lang="en-US" sz="900" dirty="0"/>
          </a:p>
        </p:txBody>
      </p:sp>
      <p:sp>
        <p:nvSpPr>
          <p:cNvPr id="13" name="TextBox 12"/>
          <p:cNvSpPr txBox="1"/>
          <p:nvPr/>
        </p:nvSpPr>
        <p:spPr>
          <a:xfrm>
            <a:off x="6536255" y="5417500"/>
            <a:ext cx="2607745" cy="577081"/>
          </a:xfrm>
          <a:prstGeom prst="rect">
            <a:avLst/>
          </a:prstGeom>
          <a:noFill/>
        </p:spPr>
        <p:txBody>
          <a:bodyPr wrap="square" rtlCol="0">
            <a:spAutoFit/>
          </a:bodyPr>
          <a:lstStyle/>
          <a:p>
            <a:r>
              <a:rPr lang="en-US" sz="1050" dirty="0" smtClean="0"/>
              <a:t>The chi-square test for trend was applied using the EPI Info 7 statistical package.  </a:t>
            </a:r>
            <a:r>
              <a:rPr lang="en-US" sz="1050" i="1" dirty="0" smtClean="0"/>
              <a:t>P</a:t>
            </a:r>
            <a:r>
              <a:rPr lang="en-US" sz="1050" dirty="0" smtClean="0"/>
              <a:t> values of &lt;0.05 were considered significant.</a:t>
            </a:r>
            <a:endParaRPr lang="en-US" sz="1050" dirty="0"/>
          </a:p>
        </p:txBody>
      </p:sp>
      <p:sp>
        <p:nvSpPr>
          <p:cNvPr id="15" name="TextBox 14"/>
          <p:cNvSpPr txBox="1"/>
          <p:nvPr/>
        </p:nvSpPr>
        <p:spPr>
          <a:xfrm rot="16200000">
            <a:off x="-995243" y="3579738"/>
            <a:ext cx="3093783" cy="338554"/>
          </a:xfrm>
          <a:prstGeom prst="rect">
            <a:avLst/>
          </a:prstGeom>
          <a:noFill/>
        </p:spPr>
        <p:txBody>
          <a:bodyPr wrap="square" rtlCol="0">
            <a:spAutoFit/>
          </a:bodyPr>
          <a:lstStyle/>
          <a:p>
            <a:r>
              <a:rPr lang="en-US" sz="1600" b="1" dirty="0" smtClean="0"/>
              <a:t>Prevalence (% of isolates tested)</a:t>
            </a:r>
            <a:endParaRPr lang="en-US" sz="1600" b="1" dirty="0"/>
          </a:p>
        </p:txBody>
      </p:sp>
    </p:spTree>
    <p:extLst>
      <p:ext uri="{BB962C8B-B14F-4D97-AF65-F5344CB8AC3E}">
        <p14:creationId xmlns:p14="http://schemas.microsoft.com/office/powerpoint/2010/main" val="3219495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32372" y="100132"/>
            <a:ext cx="8579889" cy="886096"/>
          </a:xfrm>
        </p:spPr>
        <p:txBody>
          <a:bodyPr>
            <a:noAutofit/>
          </a:bodyPr>
          <a:lstStyle/>
          <a:p>
            <a:pPr eaLnBrk="1" hangingPunct="1"/>
            <a:r>
              <a:rPr lang="en-US" altLang="en-US" sz="3200" dirty="0" smtClean="0"/>
              <a:t>Risk Factors For Bacteremia Due to                   ESBL-Producing Enterobacteriaceae </a:t>
            </a:r>
          </a:p>
        </p:txBody>
      </p:sp>
      <p:graphicFrame>
        <p:nvGraphicFramePr>
          <p:cNvPr id="167090" name="Group 178"/>
          <p:cNvGraphicFramePr>
            <a:graphicFrameLocks noGrp="1"/>
          </p:cNvGraphicFramePr>
          <p:nvPr>
            <p:ph idx="4294967295"/>
            <p:extLst>
              <p:ext uri="{D42A27DB-BD31-4B8C-83A1-F6EECF244321}">
                <p14:modId xmlns:p14="http://schemas.microsoft.com/office/powerpoint/2010/main" val="1942751954"/>
              </p:ext>
            </p:extLst>
          </p:nvPr>
        </p:nvGraphicFramePr>
        <p:xfrm>
          <a:off x="260584" y="1067287"/>
          <a:ext cx="8799453" cy="5161487"/>
        </p:xfrm>
        <a:graphic>
          <a:graphicData uri="http://schemas.openxmlformats.org/drawingml/2006/table">
            <a:tbl>
              <a:tblPr bandRow="1">
                <a:tableStyleId>{1E171933-4619-4E11-9A3F-F7608DF75F80}</a:tableStyleId>
              </a:tblPr>
              <a:tblGrid>
                <a:gridCol w="2933151"/>
                <a:gridCol w="2933151"/>
                <a:gridCol w="2933151"/>
              </a:tblGrid>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Helvetica Neue"/>
                        <a:cs typeface="Times New Roman"/>
                      </a:endParaRPr>
                    </a:p>
                  </a:txBody>
                  <a:tcPr marT="45710" marB="45710" anchor="ctr" horzOverflow="overflow">
                    <a:lnB w="3175" cap="flat" cmpd="sng" algn="ctr">
                      <a:solidFill>
                        <a:schemeClr val="bg1"/>
                      </a:solidFill>
                      <a:prstDash val="solid"/>
                      <a:round/>
                      <a:headEnd type="none" w="med" len="med"/>
                      <a:tailEnd type="none" w="med" len="med"/>
                    </a:lnB>
                    <a:solidFill>
                      <a:srgbClr val="5F376A"/>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OR (95% CI)</a:t>
                      </a:r>
                      <a:endParaRPr kumimoji="0" lang="en-US" sz="1800" b="1" i="0" u="none" strike="noStrike" cap="none" normalizeH="0" baseline="0" dirty="0" smtClean="0">
                        <a:ln>
                          <a:noFill/>
                        </a:ln>
                        <a:solidFill>
                          <a:schemeClr val="bg1"/>
                        </a:solidFill>
                        <a:effectLst/>
                        <a:latin typeface="Helvetica Neue"/>
                        <a:cs typeface="Times New Roman"/>
                      </a:endParaRPr>
                    </a:p>
                  </a:txBody>
                  <a:tcPr marT="45710" marB="45710" anchor="ctr" horzOverflow="overflow">
                    <a:lnB w="3175" cap="flat" cmpd="sng" algn="ctr">
                      <a:solidFill>
                        <a:schemeClr val="bg1"/>
                      </a:solidFill>
                      <a:prstDash val="solid"/>
                      <a:round/>
                      <a:headEnd type="none" w="med" len="med"/>
                      <a:tailEnd type="none" w="med" len="med"/>
                    </a:lnB>
                    <a:solidFill>
                      <a:srgbClr val="5F376A"/>
                    </a:solidFill>
                  </a:tcPr>
                </a:tc>
                <a:tc hMerge="1">
                  <a:txBody>
                    <a:bodyPr/>
                    <a:lstStyle/>
                    <a:p>
                      <a:endParaRPr lang="en-US"/>
                    </a:p>
                  </a:txBody>
                  <a:tcPr/>
                </a:tc>
              </a:tr>
              <a:tr h="498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Risk factor</a:t>
                      </a:r>
                      <a:endParaRPr kumimoji="0" lang="en-US" sz="1800" b="1" i="0" u="none" strike="noStrike" cap="none" normalizeH="0" baseline="0" dirty="0" smtClean="0">
                        <a:ln>
                          <a:noFill/>
                        </a:ln>
                        <a:solidFill>
                          <a:schemeClr val="bg1"/>
                        </a:solidFill>
                        <a:effectLst/>
                        <a:latin typeface="Helvetica Neue"/>
                        <a:cs typeface="Times New Roman"/>
                      </a:endParaRPr>
                    </a:p>
                  </a:txBody>
                  <a:tcPr marT="45710" marB="45710" anchor="ctr" horzOverflow="overflow">
                    <a:lnT w="3175" cap="flat" cmpd="sng" algn="ctr">
                      <a:solidFill>
                        <a:schemeClr val="bg1"/>
                      </a:solidFill>
                      <a:prstDash val="solid"/>
                      <a:round/>
                      <a:headEnd type="none" w="med" len="med"/>
                      <a:tailEnd type="none" w="med" len="med"/>
                    </a:lnT>
                    <a:solidFill>
                      <a:srgbClr val="5F376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solidFill>
                            <a:schemeClr val="bg1"/>
                          </a:solidFill>
                          <a:effectLst/>
                        </a:rPr>
                        <a:t>Entire series</a:t>
                      </a:r>
                      <a:endParaRPr kumimoji="0" lang="en-US" sz="1800" b="1" i="0" u="none" strike="noStrike" cap="none" normalizeH="0" baseline="0" dirty="0" smtClean="0">
                        <a:ln>
                          <a:noFill/>
                        </a:ln>
                        <a:solidFill>
                          <a:schemeClr val="bg1"/>
                        </a:solidFill>
                        <a:effectLst/>
                        <a:latin typeface="Helvetica Neue"/>
                        <a:cs typeface="Times New Roman"/>
                      </a:endParaRPr>
                    </a:p>
                  </a:txBody>
                  <a:tcPr marT="45710" marB="45710" anchor="ctr" horzOverflow="overflow">
                    <a:lnT w="3175" cap="flat" cmpd="sng" algn="ctr">
                      <a:solidFill>
                        <a:schemeClr val="bg1"/>
                      </a:solidFill>
                      <a:prstDash val="solid"/>
                      <a:round/>
                      <a:headEnd type="none" w="med" len="med"/>
                      <a:tailEnd type="none" w="med" len="med"/>
                    </a:lnT>
                    <a:solidFill>
                      <a:srgbClr val="5F376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i="1" u="none" strike="noStrike" cap="none" normalizeH="0" baseline="0" dirty="0" smtClean="0">
                          <a:ln>
                            <a:noFill/>
                          </a:ln>
                          <a:solidFill>
                            <a:schemeClr val="bg1"/>
                          </a:solidFill>
                          <a:effectLst/>
                        </a:rPr>
                        <a:t>E. coli </a:t>
                      </a:r>
                      <a:r>
                        <a:rPr kumimoji="0" lang="en-US" sz="1800" u="none" strike="noStrike" cap="none" normalizeH="0" baseline="0" dirty="0" smtClean="0">
                          <a:ln>
                            <a:noFill/>
                          </a:ln>
                          <a:solidFill>
                            <a:schemeClr val="bg1"/>
                          </a:solidFill>
                          <a:effectLst/>
                        </a:rPr>
                        <a:t>or </a:t>
                      </a:r>
                      <a:r>
                        <a:rPr kumimoji="0" lang="en-US" sz="1800" i="1" u="none" strike="noStrike" cap="none" normalizeH="0" baseline="0" dirty="0" smtClean="0">
                          <a:ln>
                            <a:noFill/>
                          </a:ln>
                          <a:solidFill>
                            <a:schemeClr val="bg1"/>
                          </a:solidFill>
                          <a:effectLst/>
                        </a:rPr>
                        <a:t>Klebsiella</a:t>
                      </a:r>
                      <a:r>
                        <a:rPr kumimoji="0" lang="en-US" sz="1800" u="none" strike="noStrike" cap="none" normalizeH="0" baseline="0" dirty="0" smtClean="0">
                          <a:ln>
                            <a:noFill/>
                          </a:ln>
                          <a:solidFill>
                            <a:schemeClr val="bg1"/>
                          </a:solidFill>
                          <a:effectLst/>
                        </a:rPr>
                        <a:t> spp. series</a:t>
                      </a:r>
                      <a:endParaRPr kumimoji="0" lang="en-US" sz="1800" b="1" i="0" u="none" strike="noStrike" cap="none" normalizeH="0" baseline="0" dirty="0" smtClean="0">
                        <a:ln>
                          <a:noFill/>
                        </a:ln>
                        <a:solidFill>
                          <a:schemeClr val="bg1"/>
                        </a:solidFill>
                        <a:effectLst/>
                        <a:latin typeface="Helvetica Neue"/>
                        <a:cs typeface="Times New Roman"/>
                      </a:endParaRPr>
                    </a:p>
                  </a:txBody>
                  <a:tcPr marT="45710" marB="45710" anchor="ctr" horzOverflow="overflow">
                    <a:lnT w="3175" cap="flat" cmpd="sng" algn="ctr">
                      <a:solidFill>
                        <a:schemeClr val="bg1"/>
                      </a:solidFill>
                      <a:prstDash val="solid"/>
                      <a:round/>
                      <a:headEnd type="none" w="med" len="med"/>
                      <a:tailEnd type="none" w="med" len="med"/>
                    </a:lnT>
                    <a:solidFill>
                      <a:srgbClr val="5F376A"/>
                    </a:solidFill>
                  </a:tcPr>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Source of infection</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solidFill>
                      <a:srgbClr val="EDEAF0"/>
                    </a:solidFill>
                  </a:tcPr>
                </a:tc>
              </a:tr>
              <a:tr h="3643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Unknown</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Comparison group</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Urinary tract</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4.17 (2.22-7.84)</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Shock on presentation</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2.35 (1.35-4.1)</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Prior ESBL-E isolation</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5.88 (3.02-11.5)</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smtClean="0">
                          <a:ln>
                            <a:noFill/>
                          </a:ln>
                          <a:effectLst/>
                        </a:rPr>
                        <a:t>4.53 (2.09-0.83)</a:t>
                      </a:r>
                      <a:endParaRPr kumimoji="0" lang="en-US" sz="1800" b="1" i="0" u="none" strike="noStrike" cap="none" normalizeH="0" baseline="0" smtClean="0">
                        <a:ln>
                          <a:noFill/>
                        </a:ln>
                        <a:solidFill>
                          <a:schemeClr val="tx1"/>
                        </a:solidFill>
                        <a:effectLst/>
                        <a:latin typeface="Helvetica Neue"/>
                        <a:cs typeface="Times New Roman"/>
                      </a:endParaRPr>
                    </a:p>
                  </a:txBody>
                  <a:tcPr marT="45710" marB="45710" anchor="ctr" horzOverflow="overflow"/>
                </a:tc>
              </a:tr>
              <a:tr h="637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Ultimately/finally fatal underlying disease</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2.77 (1.55-4.95)</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2.9 (1.57-5.37)</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Renal transplantation</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4.34 (1.96-9.63)</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6.97 (2.67-18.2)</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Prior </a:t>
                      </a:r>
                      <a:r>
                        <a:rPr kumimoji="0" lang="en-US" sz="1800" u="none" strike="noStrike" cap="none" normalizeH="0" baseline="0" dirty="0" err="1" smtClean="0">
                          <a:ln>
                            <a:noFill/>
                          </a:ln>
                          <a:effectLst/>
                        </a:rPr>
                        <a:t>cephalosporins</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2.64 (1.54-4.51)</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4.24 (2.26-7.96)</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Prior </a:t>
                      </a:r>
                      <a:r>
                        <a:rPr kumimoji="0" lang="en-US" sz="1800" u="none" strike="noStrike" cap="none" normalizeH="0" baseline="0" dirty="0" err="1" smtClean="0">
                          <a:ln>
                            <a:noFill/>
                          </a:ln>
                          <a:effectLst/>
                        </a:rPr>
                        <a:t>carbapenems</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2.5 (1.24-5.05)</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2.92 (1.27-6.72)</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Prior glycopeptides</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smtClean="0">
                          <a:ln>
                            <a:noFill/>
                          </a:ln>
                          <a:effectLst/>
                        </a:rPr>
                        <a:t>0.35 (0.13-0.93)</a:t>
                      </a:r>
                      <a:endParaRPr kumimoji="0" lang="en-US" sz="1800" b="1" i="0" u="none" strike="noStrike" cap="none" normalizeH="0" baseline="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r h="364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Hospital-acquired infection</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1.88 (1.08-3.33)</a:t>
                      </a:r>
                      <a:endParaRPr kumimoji="0" lang="en-US" sz="1800" b="1" i="0" u="none" strike="noStrike" cap="none" normalizeH="0" baseline="0" dirty="0" smtClean="0">
                        <a:ln>
                          <a:noFill/>
                        </a:ln>
                        <a:solidFill>
                          <a:schemeClr val="tx1"/>
                        </a:solidFill>
                        <a:effectLst/>
                        <a:latin typeface="Helvetica Neue"/>
                        <a:cs typeface="Times New Roman"/>
                      </a:endParaRPr>
                    </a:p>
                  </a:txBody>
                  <a:tcPr marT="45710" marB="45710" anchor="ctr" horzOverflow="overflow"/>
                </a:tc>
              </a:tr>
            </a:tbl>
          </a:graphicData>
        </a:graphic>
      </p:graphicFrame>
      <p:sp>
        <p:nvSpPr>
          <p:cNvPr id="31793" name="Text Box 179"/>
          <p:cNvSpPr txBox="1">
            <a:spLocks noChangeArrowheads="1"/>
          </p:cNvSpPr>
          <p:nvPr/>
        </p:nvSpPr>
        <p:spPr bwMode="auto">
          <a:xfrm>
            <a:off x="288333" y="6244697"/>
            <a:ext cx="4026467" cy="246221"/>
          </a:xfrm>
          <a:prstGeom prst="rect">
            <a:avLst/>
          </a:prstGeom>
          <a:solidFill>
            <a:schemeClr val="bg1"/>
          </a:solidFill>
          <a:ln>
            <a:noFill/>
          </a:ln>
          <a:extLst/>
        </p:spPr>
        <p:txBody>
          <a:bodyPr wrap="square" anchor="b">
            <a:spAutoFit/>
          </a:bodyPr>
          <a:lstStyle>
            <a:lvl1pPr>
              <a:defRPr sz="2200" b="1">
                <a:solidFill>
                  <a:schemeClr val="tx1"/>
                </a:solidFill>
                <a:latin typeface="Arial" pitchFamily="34" charset="0"/>
                <a:cs typeface="Arial" pitchFamily="34" charset="0"/>
              </a:defRPr>
            </a:lvl1pPr>
            <a:lvl2pPr marL="742950" indent="-285750">
              <a:defRPr sz="2200" b="1">
                <a:solidFill>
                  <a:schemeClr val="tx1"/>
                </a:solidFill>
                <a:latin typeface="Arial" pitchFamily="34" charset="0"/>
                <a:cs typeface="Arial" pitchFamily="34" charset="0"/>
              </a:defRPr>
            </a:lvl2pPr>
            <a:lvl3pPr marL="1143000" indent="-228600">
              <a:defRPr sz="2200" b="1">
                <a:solidFill>
                  <a:schemeClr val="tx1"/>
                </a:solidFill>
                <a:latin typeface="Arial" pitchFamily="34" charset="0"/>
                <a:cs typeface="Arial" pitchFamily="34" charset="0"/>
              </a:defRPr>
            </a:lvl3pPr>
            <a:lvl4pPr marL="1600200" indent="-228600">
              <a:defRPr sz="2200" b="1">
                <a:solidFill>
                  <a:schemeClr val="tx1"/>
                </a:solidFill>
                <a:latin typeface="Arial" pitchFamily="34" charset="0"/>
                <a:cs typeface="Arial" pitchFamily="34" charset="0"/>
              </a:defRPr>
            </a:lvl4pPr>
            <a:lvl5pPr marL="2057400" indent="-228600">
              <a:defRPr sz="2200" b="1">
                <a:solidFill>
                  <a:schemeClr val="tx1"/>
                </a:solidFill>
                <a:latin typeface="Arial" pitchFamily="34" charset="0"/>
                <a:cs typeface="Arial" pitchFamily="34" charset="0"/>
              </a:defRPr>
            </a:lvl5pPr>
            <a:lvl6pPr marL="25146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6pPr>
            <a:lvl7pPr marL="29718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7pPr>
            <a:lvl8pPr marL="34290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8pPr>
            <a:lvl9pPr marL="38862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9pPr>
          </a:lstStyle>
          <a:p>
            <a:pPr algn="l">
              <a:spcBef>
                <a:spcPct val="50000"/>
              </a:spcBef>
            </a:pPr>
            <a:r>
              <a:rPr lang="en-US" altLang="en-US" sz="1000" b="0" dirty="0" err="1">
                <a:latin typeface="Helvetica Neue"/>
                <a:cs typeface="Times New Roman"/>
              </a:rPr>
              <a:t>Martínez</a:t>
            </a:r>
            <a:r>
              <a:rPr lang="en-US" altLang="en-US" sz="1000" b="0" dirty="0">
                <a:latin typeface="Helvetica Neue"/>
                <a:cs typeface="Times New Roman"/>
              </a:rPr>
              <a:t> JA, et al. </a:t>
            </a:r>
            <a:r>
              <a:rPr lang="en-US" altLang="en-US" sz="1000" b="0" i="1" dirty="0">
                <a:latin typeface="Helvetica Neue"/>
                <a:cs typeface="Times New Roman"/>
              </a:rPr>
              <a:t>J </a:t>
            </a:r>
            <a:r>
              <a:rPr lang="en-US" altLang="en-US" sz="1000" b="0" i="1" dirty="0" err="1">
                <a:latin typeface="Helvetica Neue"/>
                <a:cs typeface="Times New Roman"/>
              </a:rPr>
              <a:t>Antimicrob</a:t>
            </a:r>
            <a:r>
              <a:rPr lang="en-US" altLang="en-US" sz="1000" b="0" i="1" dirty="0">
                <a:latin typeface="Helvetica Neue"/>
                <a:cs typeface="Times New Roman"/>
              </a:rPr>
              <a:t> </a:t>
            </a:r>
            <a:r>
              <a:rPr lang="en-US" altLang="en-US" sz="1000" b="0" i="1" dirty="0" err="1">
                <a:latin typeface="Helvetica Neue"/>
                <a:cs typeface="Times New Roman"/>
              </a:rPr>
              <a:t>Chemother</a:t>
            </a:r>
            <a:r>
              <a:rPr lang="en-US" altLang="en-US" sz="1000" b="0" dirty="0">
                <a:latin typeface="Helvetica Neue"/>
                <a:cs typeface="Times New Roman"/>
              </a:rPr>
              <a:t>. 2006;58:1082-1085.</a:t>
            </a:r>
          </a:p>
        </p:txBody>
      </p:sp>
    </p:spTree>
    <p:extLst>
      <p:ext uri="{BB962C8B-B14F-4D97-AF65-F5344CB8AC3E}">
        <p14:creationId xmlns:p14="http://schemas.microsoft.com/office/powerpoint/2010/main" val="237020161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3438" y="71988"/>
            <a:ext cx="7853362" cy="1143000"/>
          </a:xfrm>
        </p:spPr>
        <p:txBody>
          <a:bodyPr>
            <a:normAutofit/>
          </a:bodyPr>
          <a:lstStyle/>
          <a:p>
            <a:pPr eaLnBrk="1" hangingPunct="1"/>
            <a:r>
              <a:rPr lang="en-US" altLang="en-US" sz="3600" dirty="0" err="1" smtClean="0"/>
              <a:t>Carbapenem</a:t>
            </a:r>
            <a:r>
              <a:rPr lang="en-US" altLang="en-US" sz="3600" dirty="0" smtClean="0"/>
              <a:t>-resistant </a:t>
            </a:r>
            <a:r>
              <a:rPr lang="en-US" altLang="en-US" sz="3600" i="1" dirty="0" smtClean="0"/>
              <a:t>K. pneumoniae </a:t>
            </a:r>
            <a:endParaRPr lang="en-US" altLang="en-US" sz="3600" dirty="0" smtClean="0"/>
          </a:p>
        </p:txBody>
      </p:sp>
      <p:graphicFrame>
        <p:nvGraphicFramePr>
          <p:cNvPr id="6147" name="Group 3"/>
          <p:cNvGraphicFramePr>
            <a:graphicFrameLocks noGrp="1"/>
          </p:cNvGraphicFramePr>
          <p:nvPr>
            <p:ph idx="4294967295"/>
            <p:extLst>
              <p:ext uri="{D42A27DB-BD31-4B8C-83A1-F6EECF244321}">
                <p14:modId xmlns:p14="http://schemas.microsoft.com/office/powerpoint/2010/main" val="2625773063"/>
              </p:ext>
            </p:extLst>
          </p:nvPr>
        </p:nvGraphicFramePr>
        <p:xfrm>
          <a:off x="184874" y="1210642"/>
          <a:ext cx="8796981" cy="4803442"/>
        </p:xfrm>
        <a:graphic>
          <a:graphicData uri="http://schemas.openxmlformats.org/drawingml/2006/table">
            <a:tbl>
              <a:tblPr bandRow="1">
                <a:tableStyleId>{1E171933-4619-4E11-9A3F-F7608DF75F80}</a:tableStyleId>
              </a:tblPr>
              <a:tblGrid>
                <a:gridCol w="4398489"/>
                <a:gridCol w="1638654"/>
                <a:gridCol w="1724898"/>
                <a:gridCol w="1034940"/>
              </a:tblGrid>
              <a:tr h="588256">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Multivariable analysis of risk factors for emergence</a:t>
                      </a:r>
                      <a:endParaRPr kumimoji="0" lang="en-US" sz="2400" b="1" i="0" u="none" strike="noStrike" cap="none" normalizeH="0" baseline="0" dirty="0" smtClean="0">
                        <a:ln>
                          <a:noFill/>
                        </a:ln>
                        <a:solidFill>
                          <a:schemeClr val="bg1"/>
                        </a:solidFill>
                        <a:effectLst/>
                        <a:latin typeface="Helvetica Neue"/>
                        <a:cs typeface="Times New Roman"/>
                      </a:endParaRPr>
                    </a:p>
                  </a:txBody>
                  <a:tcPr marT="45718" marB="45718"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6633D9"/>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99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n-lt"/>
                          <a:cs typeface="+mn-cs"/>
                        </a:rPr>
                        <a:t>Parameter</a:t>
                      </a:r>
                      <a:endParaRPr kumimoji="0" lang="en-US" sz="2400" b="0" i="0" u="none" strike="noStrike" cap="none" normalizeH="0" baseline="0" dirty="0" smtClean="0">
                        <a:ln>
                          <a:noFill/>
                        </a:ln>
                        <a:solidFill>
                          <a:schemeClr val="bg1"/>
                        </a:solidFill>
                        <a:effectLst/>
                        <a:latin typeface="Helvetica Neue"/>
                        <a:cs typeface="Times New Roman"/>
                      </a:endParaRPr>
                    </a:p>
                  </a:txBody>
                  <a:tcPr marT="45718" marB="45718" anchor="ctr" horzOverflow="overflow">
                    <a:lnL w="3175" cap="flat" cmpd="sng" algn="ctr">
                      <a:no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Odds ratio</a:t>
                      </a:r>
                      <a:endParaRPr kumimoji="0" lang="en-US" sz="2400" b="0" i="0" u="none" strike="noStrike" cap="none" normalizeH="0" baseline="0" dirty="0" smtClean="0">
                        <a:ln>
                          <a:noFill/>
                        </a:ln>
                        <a:solidFill>
                          <a:schemeClr val="bg1"/>
                        </a:solidFill>
                        <a:effectLst/>
                        <a:latin typeface="Helvetica Neue"/>
                        <a:cs typeface="Times New Roman"/>
                      </a:endParaRPr>
                    </a:p>
                  </a:txBody>
                  <a:tcPr marT="45718" marB="45718" anchor="ctr" horzOverflow="overflow">
                    <a:lnL>
                      <a:noFill/>
                    </a:lnL>
                    <a:lnR>
                      <a:noFill/>
                    </a:lnR>
                    <a:lnT w="3175" cap="flat" cmpd="sng" algn="ctr">
                      <a:solidFill>
                        <a:schemeClr val="bg1"/>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solidFill>
                            <a:schemeClr val="bg1"/>
                          </a:solidFill>
                          <a:effectLst/>
                        </a:rPr>
                        <a:t>95% C.I.</a:t>
                      </a:r>
                      <a:endParaRPr kumimoji="0" lang="en-US" sz="2400" b="0" i="0" u="none" strike="noStrike" cap="none" normalizeH="0" baseline="0" dirty="0" smtClean="0">
                        <a:ln>
                          <a:noFill/>
                        </a:ln>
                        <a:solidFill>
                          <a:schemeClr val="bg1"/>
                        </a:solidFill>
                        <a:effectLst/>
                        <a:latin typeface="Helvetica Neue"/>
                        <a:cs typeface="Times New Roman"/>
                      </a:endParaRPr>
                    </a:p>
                  </a:txBody>
                  <a:tcPr marT="45718" marB="45718" anchor="ctr" horzOverflow="overflow">
                    <a:lnL>
                      <a:noFill/>
                    </a:lnL>
                    <a:lnR>
                      <a:noFill/>
                    </a:lnR>
                    <a:lnT w="3175" cap="flat" cmpd="sng" algn="ctr">
                      <a:solidFill>
                        <a:schemeClr val="bg1"/>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mn-lt"/>
                          <a:cs typeface="+mn-cs"/>
                        </a:rPr>
                        <a:t>p</a:t>
                      </a:r>
                      <a:endParaRPr kumimoji="0" lang="en-US" sz="2400" b="0" i="1" u="none" strike="noStrike" cap="none" normalizeH="0" baseline="0" dirty="0" smtClean="0">
                        <a:ln>
                          <a:noFill/>
                        </a:ln>
                        <a:solidFill>
                          <a:schemeClr val="bg1"/>
                        </a:solidFill>
                        <a:effectLst/>
                        <a:latin typeface="Helvetica Neue"/>
                        <a:cs typeface="Times New Roman"/>
                      </a:endParaRPr>
                    </a:p>
                  </a:txBody>
                  <a:tcPr marT="45718" marB="45718" anchor="ctr" horzOverflow="overflow">
                    <a:lnL>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r>
              <a:tr h="795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Prior fluoroquinolone use</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w="3175" cap="flat" cmpd="sng" algn="ctr">
                      <a:noFill/>
                      <a:prstDash val="solid"/>
                      <a:round/>
                      <a:headEnd type="none" w="med" len="med"/>
                      <a:tailEnd type="none" w="med" len="med"/>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1.87</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1.07-3.26</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0.026</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w="3175" cap="flat" cmpd="sng" algn="ctr">
                      <a:noFill/>
                      <a:prstDash val="solid"/>
                      <a:round/>
                      <a:headEnd type="none" w="med" len="med"/>
                      <a:tailEnd type="none" w="med" len="med"/>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r>
              <a:tr h="795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Prior carbapenem use</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w="3175" cap="flat" cmpd="sng" algn="ctr">
                      <a:noFill/>
                      <a:prstDash val="solid"/>
                      <a:round/>
                      <a:headEnd type="none" w="med" len="med"/>
                      <a:tailEnd type="none" w="med" len="med"/>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1.83</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1.02-3.27</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smtClean="0">
                          <a:ln>
                            <a:noFill/>
                          </a:ln>
                          <a:effectLst/>
                        </a:rPr>
                        <a:t>0.042</a:t>
                      </a:r>
                      <a:endParaRPr kumimoji="0" lang="en-US" sz="2400" b="0" i="0" u="none" strike="noStrike" cap="none" normalizeH="0" baseline="0" smtClean="0">
                        <a:ln>
                          <a:noFill/>
                        </a:ln>
                        <a:solidFill>
                          <a:schemeClr val="tx1"/>
                        </a:solidFill>
                        <a:effectLst/>
                        <a:latin typeface="Helvetica Neue"/>
                        <a:cs typeface="Times New Roman"/>
                      </a:endParaRPr>
                    </a:p>
                  </a:txBody>
                  <a:tcPr marT="45718" marB="45718" anchor="ctr" horzOverflow="overflow">
                    <a:lnL>
                      <a:noFill/>
                    </a:lnL>
                    <a:lnR w="3175" cap="flat" cmpd="sng" algn="ctr">
                      <a:noFill/>
                      <a:prstDash val="solid"/>
                      <a:round/>
                      <a:headEnd type="none" w="med" len="med"/>
                      <a:tailEnd type="none" w="med" len="med"/>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r>
              <a:tr h="795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ICU admission</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w="3175" cap="flat" cmpd="sng" algn="ctr">
                      <a:noFill/>
                      <a:prstDash val="solid"/>
                      <a:round/>
                      <a:headEnd type="none" w="med" len="med"/>
                      <a:tailEnd type="none" w="med" len="med"/>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4.27</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2.49-7.31</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&gt;0.001</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w="3175" cap="flat" cmpd="sng" algn="ctr">
                      <a:noFill/>
                      <a:prstDash val="solid"/>
                      <a:round/>
                      <a:headEnd type="none" w="med" len="med"/>
                      <a:tailEnd type="none" w="med" len="med"/>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r>
              <a:tr h="835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Exposure to at least 1 antibiotic prior to isolation of </a:t>
                      </a:r>
                      <a:r>
                        <a:rPr kumimoji="0" lang="en-US" sz="2400" i="1" u="none" strike="noStrike" cap="none" normalizeH="0" baseline="0" dirty="0" smtClean="0">
                          <a:ln>
                            <a:noFill/>
                          </a:ln>
                          <a:effectLst/>
                        </a:rPr>
                        <a:t>K. pneumoniae</a:t>
                      </a:r>
                      <a:endParaRPr kumimoji="0" lang="en-US" sz="2400" b="0" i="1" u="none" strike="noStrike" cap="none" normalizeH="0" baseline="0" dirty="0" smtClean="0">
                        <a:ln>
                          <a:noFill/>
                        </a:ln>
                        <a:solidFill>
                          <a:schemeClr val="tx1"/>
                        </a:solidFill>
                        <a:effectLst/>
                        <a:latin typeface="Helvetica Neue"/>
                        <a:cs typeface="Times New Roman"/>
                      </a:endParaRPr>
                    </a:p>
                  </a:txBody>
                  <a:tcPr marT="45718" marB="45718" anchor="ctr" horzOverflow="overflow">
                    <a:lnL w="3175" cap="flat" cmpd="sng" algn="ctr">
                      <a:noFill/>
                      <a:prstDash val="solid"/>
                      <a:round/>
                      <a:headEnd type="none" w="med" len="med"/>
                      <a:tailEnd type="none" w="med" len="med"/>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1.02</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1.00-1.03</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a:noFill/>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0.012</a:t>
                      </a:r>
                      <a:endParaRPr kumimoji="0" lang="en-US" sz="2400" b="0" i="0" u="none" strike="noStrike" cap="none" normalizeH="0" baseline="0" dirty="0" smtClean="0">
                        <a:ln>
                          <a:noFill/>
                        </a:ln>
                        <a:solidFill>
                          <a:schemeClr val="tx1"/>
                        </a:solidFill>
                        <a:effectLst/>
                        <a:latin typeface="Helvetica Neue"/>
                        <a:cs typeface="Times New Roman"/>
                      </a:endParaRPr>
                    </a:p>
                  </a:txBody>
                  <a:tcPr marT="45718" marB="45718" anchor="ctr" horzOverflow="overflow">
                    <a:lnL>
                      <a:noFill/>
                    </a:lnL>
                    <a:lnR w="3175" cap="flat" cmpd="sng" algn="ctr">
                      <a:noFill/>
                      <a:prstDash val="solid"/>
                      <a:round/>
                      <a:headEnd type="none" w="med" len="med"/>
                      <a:tailEnd type="none" w="med" len="med"/>
                    </a:lnR>
                    <a:lnT w="3175" cap="flat" cmpd="sng" algn="ctr">
                      <a:solidFill>
                        <a:srgbClr val="6633D9"/>
                      </a:solidFill>
                      <a:prstDash val="solid"/>
                      <a:round/>
                      <a:headEnd type="none" w="med" len="med"/>
                      <a:tailEnd type="none" w="med" len="med"/>
                    </a:lnT>
                    <a:lnB w="3175" cap="flat" cmpd="sng" algn="ctr">
                      <a:solidFill>
                        <a:srgbClr val="6633D9"/>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2797" name="Text Box 40"/>
          <p:cNvSpPr txBox="1">
            <a:spLocks noChangeArrowheads="1"/>
          </p:cNvSpPr>
          <p:nvPr/>
        </p:nvSpPr>
        <p:spPr bwMode="auto">
          <a:xfrm>
            <a:off x="249584" y="6068494"/>
            <a:ext cx="62484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200" b="1">
                <a:solidFill>
                  <a:schemeClr val="tx1"/>
                </a:solidFill>
                <a:latin typeface="Arial" pitchFamily="34" charset="0"/>
                <a:cs typeface="Arial" pitchFamily="34" charset="0"/>
              </a:defRPr>
            </a:lvl1pPr>
            <a:lvl2pPr marL="742950" indent="-285750">
              <a:defRPr sz="2200" b="1">
                <a:solidFill>
                  <a:schemeClr val="tx1"/>
                </a:solidFill>
                <a:latin typeface="Arial" pitchFamily="34" charset="0"/>
                <a:cs typeface="Arial" pitchFamily="34" charset="0"/>
              </a:defRPr>
            </a:lvl2pPr>
            <a:lvl3pPr marL="1143000" indent="-228600">
              <a:defRPr sz="2200" b="1">
                <a:solidFill>
                  <a:schemeClr val="tx1"/>
                </a:solidFill>
                <a:latin typeface="Arial" pitchFamily="34" charset="0"/>
                <a:cs typeface="Arial" pitchFamily="34" charset="0"/>
              </a:defRPr>
            </a:lvl3pPr>
            <a:lvl4pPr marL="1600200" indent="-228600">
              <a:defRPr sz="2200" b="1">
                <a:solidFill>
                  <a:schemeClr val="tx1"/>
                </a:solidFill>
                <a:latin typeface="Arial" pitchFamily="34" charset="0"/>
                <a:cs typeface="Arial" pitchFamily="34" charset="0"/>
              </a:defRPr>
            </a:lvl4pPr>
            <a:lvl5pPr marL="2057400" indent="-228600">
              <a:defRPr sz="2200" b="1">
                <a:solidFill>
                  <a:schemeClr val="tx1"/>
                </a:solidFill>
                <a:latin typeface="Arial" pitchFamily="34" charset="0"/>
                <a:cs typeface="Arial" pitchFamily="34" charset="0"/>
              </a:defRPr>
            </a:lvl5pPr>
            <a:lvl6pPr marL="25146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6pPr>
            <a:lvl7pPr marL="29718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7pPr>
            <a:lvl8pPr marL="34290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8pPr>
            <a:lvl9pPr marL="38862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9pPr>
          </a:lstStyle>
          <a:p>
            <a:pPr algn="l">
              <a:spcBef>
                <a:spcPct val="50000"/>
              </a:spcBef>
            </a:pPr>
            <a:r>
              <a:rPr lang="en-US" altLang="en-US" sz="1000" b="0" dirty="0">
                <a:latin typeface="Helvetica Neue"/>
                <a:cs typeface="Times"/>
              </a:rPr>
              <a:t>Hussein K, et al. </a:t>
            </a:r>
            <a:r>
              <a:rPr lang="en-US" altLang="en-US" sz="1000" b="0" i="1" dirty="0">
                <a:latin typeface="Helvetica Neue"/>
                <a:cs typeface="Times"/>
              </a:rPr>
              <a:t>Infect Control </a:t>
            </a:r>
            <a:r>
              <a:rPr lang="en-US" altLang="en-US" sz="1000" b="0" i="1" dirty="0" err="1">
                <a:latin typeface="Helvetica Neue"/>
                <a:cs typeface="Times"/>
              </a:rPr>
              <a:t>Hosp</a:t>
            </a:r>
            <a:r>
              <a:rPr lang="en-US" altLang="en-US" sz="1000" b="0" i="1" dirty="0">
                <a:latin typeface="Helvetica Neue"/>
                <a:cs typeface="Times"/>
              </a:rPr>
              <a:t> </a:t>
            </a:r>
            <a:r>
              <a:rPr lang="en-US" altLang="en-US" sz="1000" b="0" i="1" dirty="0" err="1">
                <a:latin typeface="Helvetica Neue"/>
                <a:cs typeface="Times"/>
              </a:rPr>
              <a:t>Epidemiol</a:t>
            </a:r>
            <a:r>
              <a:rPr lang="en-US" altLang="en-US" sz="1000" b="0" dirty="0">
                <a:latin typeface="Helvetica Neue"/>
                <a:cs typeface="Times"/>
              </a:rPr>
              <a:t>. 2009;30:666-671.</a:t>
            </a:r>
          </a:p>
        </p:txBody>
      </p:sp>
      <p:sp>
        <p:nvSpPr>
          <p:cNvPr id="5" name="TextBox 4"/>
          <p:cNvSpPr txBox="1"/>
          <p:nvPr/>
        </p:nvSpPr>
        <p:spPr>
          <a:xfrm>
            <a:off x="1013373" y="10943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788201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72907" y="274638"/>
            <a:ext cx="8213893" cy="1143000"/>
          </a:xfrm>
        </p:spPr>
        <p:txBody>
          <a:bodyPr>
            <a:noAutofit/>
          </a:bodyPr>
          <a:lstStyle/>
          <a:p>
            <a:pPr eaLnBrk="1" hangingPunct="1"/>
            <a:r>
              <a:rPr lang="en-US" altLang="en-US" sz="3200" dirty="0" smtClean="0"/>
              <a:t>Correlation Between Carbapenem Consumption and </a:t>
            </a:r>
            <a:r>
              <a:rPr lang="en-US" altLang="en-US" sz="3200" i="1" dirty="0" smtClean="0"/>
              <a:t>P. </a:t>
            </a:r>
            <a:r>
              <a:rPr lang="en-US" altLang="en-US" sz="3200" i="1" dirty="0" err="1" smtClean="0"/>
              <a:t>aeruginosa</a:t>
            </a:r>
            <a:r>
              <a:rPr lang="en-US" altLang="en-US" sz="3200" i="1" dirty="0" smtClean="0"/>
              <a:t> </a:t>
            </a:r>
            <a:r>
              <a:rPr lang="en-US" altLang="en-US" sz="3200" dirty="0" smtClean="0"/>
              <a:t>Resistance</a:t>
            </a:r>
          </a:p>
        </p:txBody>
      </p:sp>
      <p:sp>
        <p:nvSpPr>
          <p:cNvPr id="39939" name="Text Box 3"/>
          <p:cNvSpPr txBox="1">
            <a:spLocks noChangeArrowheads="1"/>
          </p:cNvSpPr>
          <p:nvPr/>
        </p:nvSpPr>
        <p:spPr bwMode="auto">
          <a:xfrm>
            <a:off x="330654" y="6068494"/>
            <a:ext cx="539034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indent="457200">
              <a:defRPr sz="2200" b="1">
                <a:solidFill>
                  <a:schemeClr val="tx1"/>
                </a:solidFill>
                <a:latin typeface="Arial" pitchFamily="34" charset="0"/>
                <a:cs typeface="Arial" pitchFamily="34" charset="0"/>
              </a:defRPr>
            </a:lvl1pPr>
            <a:lvl2pPr marL="742950" indent="-285750">
              <a:defRPr sz="2200" b="1">
                <a:solidFill>
                  <a:schemeClr val="tx1"/>
                </a:solidFill>
                <a:latin typeface="Arial" pitchFamily="34" charset="0"/>
                <a:cs typeface="Arial" pitchFamily="34" charset="0"/>
              </a:defRPr>
            </a:lvl2pPr>
            <a:lvl3pPr marL="1143000" indent="-228600">
              <a:defRPr sz="2200" b="1">
                <a:solidFill>
                  <a:schemeClr val="tx1"/>
                </a:solidFill>
                <a:latin typeface="Arial" pitchFamily="34" charset="0"/>
                <a:cs typeface="Arial" pitchFamily="34" charset="0"/>
              </a:defRPr>
            </a:lvl3pPr>
            <a:lvl4pPr marL="1600200" indent="-228600">
              <a:defRPr sz="2200" b="1">
                <a:solidFill>
                  <a:schemeClr val="tx1"/>
                </a:solidFill>
                <a:latin typeface="Arial" pitchFamily="34" charset="0"/>
                <a:cs typeface="Arial" pitchFamily="34" charset="0"/>
              </a:defRPr>
            </a:lvl4pPr>
            <a:lvl5pPr marL="2057400" indent="-228600">
              <a:defRPr sz="2200" b="1">
                <a:solidFill>
                  <a:schemeClr val="tx1"/>
                </a:solidFill>
                <a:latin typeface="Arial" pitchFamily="34" charset="0"/>
                <a:cs typeface="Arial" pitchFamily="34" charset="0"/>
              </a:defRPr>
            </a:lvl5pPr>
            <a:lvl6pPr marL="25146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6pPr>
            <a:lvl7pPr marL="29718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7pPr>
            <a:lvl8pPr marL="34290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8pPr>
            <a:lvl9pPr marL="38862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9pPr>
          </a:lstStyle>
          <a:p>
            <a:pPr indent="0" algn="l">
              <a:spcBef>
                <a:spcPct val="20000"/>
              </a:spcBef>
            </a:pPr>
            <a:r>
              <a:rPr lang="en-US" altLang="en-US" sz="1000" b="0" dirty="0" err="1">
                <a:latin typeface="Helvetica Neue"/>
                <a:cs typeface="Times New Roman"/>
              </a:rPr>
              <a:t>Lepper</a:t>
            </a:r>
            <a:r>
              <a:rPr lang="en-US" altLang="en-US" sz="1000" b="0" dirty="0">
                <a:latin typeface="Helvetica Neue"/>
                <a:cs typeface="Times New Roman"/>
              </a:rPr>
              <a:t> PM, et al.  </a:t>
            </a:r>
            <a:r>
              <a:rPr lang="en-US" altLang="en-US" sz="1000" b="0" i="1" dirty="0" err="1">
                <a:latin typeface="Helvetica Neue"/>
                <a:cs typeface="Times New Roman"/>
              </a:rPr>
              <a:t>Antimicrob</a:t>
            </a:r>
            <a:r>
              <a:rPr lang="en-US" altLang="en-US" sz="1000" b="0" i="1" dirty="0">
                <a:latin typeface="Helvetica Neue"/>
                <a:cs typeface="Times New Roman"/>
              </a:rPr>
              <a:t> Agents </a:t>
            </a:r>
            <a:r>
              <a:rPr lang="en-US" altLang="en-US" sz="1000" b="0" i="1" dirty="0" err="1">
                <a:latin typeface="Helvetica Neue"/>
                <a:cs typeface="Times New Roman"/>
              </a:rPr>
              <a:t>Chemother</a:t>
            </a:r>
            <a:r>
              <a:rPr lang="en-US" altLang="en-US" sz="1000" b="0" dirty="0">
                <a:latin typeface="Helvetica Neue"/>
                <a:cs typeface="Times New Roman"/>
              </a:rPr>
              <a:t>. 2002;46:2920-2925.</a:t>
            </a:r>
          </a:p>
        </p:txBody>
      </p:sp>
      <p:grpSp>
        <p:nvGrpSpPr>
          <p:cNvPr id="2" name="Group 7"/>
          <p:cNvGrpSpPr>
            <a:grpSpLocks/>
          </p:cNvGrpSpPr>
          <p:nvPr/>
        </p:nvGrpSpPr>
        <p:grpSpPr bwMode="auto">
          <a:xfrm>
            <a:off x="391837" y="1470024"/>
            <a:ext cx="8377215" cy="4402139"/>
            <a:chOff x="1520825" y="1469568"/>
            <a:chExt cx="6156325" cy="4402595"/>
          </a:xfrm>
        </p:grpSpPr>
        <p:graphicFrame>
          <p:nvGraphicFramePr>
            <p:cNvPr id="39941" name="Object 4"/>
            <p:cNvGraphicFramePr>
              <a:graphicFrameLocks noChangeAspect="1"/>
            </p:cNvGraphicFramePr>
            <p:nvPr/>
          </p:nvGraphicFramePr>
          <p:xfrm>
            <a:off x="1520825" y="1600200"/>
            <a:ext cx="6156325" cy="4271963"/>
          </p:xfrm>
          <a:graphic>
            <a:graphicData uri="http://schemas.openxmlformats.org/presentationml/2006/ole">
              <mc:AlternateContent xmlns:mc="http://schemas.openxmlformats.org/markup-compatibility/2006">
                <mc:Choice xmlns:v="urn:schemas-microsoft-com:vml" Requires="v">
                  <p:oleObj spid="_x0000_s116778" name="Image" r:id="rId4" imgW="8668960" imgH="6858957" progId="">
                    <p:embed/>
                  </p:oleObj>
                </mc:Choice>
                <mc:Fallback>
                  <p:oleObj name="Image" r:id="rId4" imgW="8668960" imgH="685895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825" y="1600200"/>
                          <a:ext cx="6156325" cy="427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39942" name="TextBox 5"/>
            <p:cNvSpPr txBox="1">
              <a:spLocks noChangeArrowheads="1"/>
            </p:cNvSpPr>
            <p:nvPr/>
          </p:nvSpPr>
          <p:spPr bwMode="auto">
            <a:xfrm rot="16200000">
              <a:off x="-38125" y="3391706"/>
              <a:ext cx="3940628" cy="248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b="1">
                  <a:solidFill>
                    <a:schemeClr val="tx1"/>
                  </a:solidFill>
                  <a:latin typeface="Arial" pitchFamily="34" charset="0"/>
                  <a:cs typeface="Arial" pitchFamily="34" charset="0"/>
                </a:defRPr>
              </a:lvl1pPr>
              <a:lvl2pPr marL="742950" indent="-285750">
                <a:defRPr sz="2200" b="1">
                  <a:solidFill>
                    <a:schemeClr val="tx1"/>
                  </a:solidFill>
                  <a:latin typeface="Arial" pitchFamily="34" charset="0"/>
                  <a:cs typeface="Arial" pitchFamily="34" charset="0"/>
                </a:defRPr>
              </a:lvl2pPr>
              <a:lvl3pPr marL="1143000" indent="-228600">
                <a:defRPr sz="2200" b="1">
                  <a:solidFill>
                    <a:schemeClr val="tx1"/>
                  </a:solidFill>
                  <a:latin typeface="Arial" pitchFamily="34" charset="0"/>
                  <a:cs typeface="Arial" pitchFamily="34" charset="0"/>
                </a:defRPr>
              </a:lvl3pPr>
              <a:lvl4pPr marL="1600200" indent="-228600">
                <a:defRPr sz="2200" b="1">
                  <a:solidFill>
                    <a:schemeClr val="tx1"/>
                  </a:solidFill>
                  <a:latin typeface="Arial" pitchFamily="34" charset="0"/>
                  <a:cs typeface="Arial" pitchFamily="34" charset="0"/>
                </a:defRPr>
              </a:lvl4pPr>
              <a:lvl5pPr marL="2057400" indent="-228600">
                <a:defRPr sz="2200" b="1">
                  <a:solidFill>
                    <a:schemeClr val="tx1"/>
                  </a:solidFill>
                  <a:latin typeface="Arial" pitchFamily="34" charset="0"/>
                  <a:cs typeface="Arial" pitchFamily="34" charset="0"/>
                </a:defRPr>
              </a:lvl5pPr>
              <a:lvl6pPr marL="25146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6pPr>
              <a:lvl7pPr marL="29718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7pPr>
              <a:lvl8pPr marL="34290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8pPr>
              <a:lvl9pPr marL="38862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9pPr>
            </a:lstStyle>
            <a:p>
              <a:pPr algn="ctr"/>
              <a:r>
                <a:rPr lang="en-US" altLang="en-US" sz="1600" dirty="0" err="1"/>
                <a:t>Carbapenem</a:t>
              </a:r>
              <a:r>
                <a:rPr lang="en-US" altLang="en-US" sz="1600" dirty="0"/>
                <a:t> resistance (%)</a:t>
              </a:r>
            </a:p>
          </p:txBody>
        </p:sp>
        <p:sp>
          <p:nvSpPr>
            <p:cNvPr id="39943" name="TextBox 6"/>
            <p:cNvSpPr txBox="1">
              <a:spLocks noChangeArrowheads="1"/>
            </p:cNvSpPr>
            <p:nvPr/>
          </p:nvSpPr>
          <p:spPr bwMode="auto">
            <a:xfrm rot="16200000">
              <a:off x="5214246" y="3337254"/>
              <a:ext cx="3984172" cy="248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b="1">
                  <a:solidFill>
                    <a:schemeClr val="tx1"/>
                  </a:solidFill>
                  <a:latin typeface="Arial" pitchFamily="34" charset="0"/>
                  <a:cs typeface="Arial" pitchFamily="34" charset="0"/>
                </a:defRPr>
              </a:lvl1pPr>
              <a:lvl2pPr marL="742950" indent="-285750">
                <a:defRPr sz="2200" b="1">
                  <a:solidFill>
                    <a:schemeClr val="tx1"/>
                  </a:solidFill>
                  <a:latin typeface="Arial" pitchFamily="34" charset="0"/>
                  <a:cs typeface="Arial" pitchFamily="34" charset="0"/>
                </a:defRPr>
              </a:lvl2pPr>
              <a:lvl3pPr marL="1143000" indent="-228600">
                <a:defRPr sz="2200" b="1">
                  <a:solidFill>
                    <a:schemeClr val="tx1"/>
                  </a:solidFill>
                  <a:latin typeface="Arial" pitchFamily="34" charset="0"/>
                  <a:cs typeface="Arial" pitchFamily="34" charset="0"/>
                </a:defRPr>
              </a:lvl3pPr>
              <a:lvl4pPr marL="1600200" indent="-228600">
                <a:defRPr sz="2200" b="1">
                  <a:solidFill>
                    <a:schemeClr val="tx1"/>
                  </a:solidFill>
                  <a:latin typeface="Arial" pitchFamily="34" charset="0"/>
                  <a:cs typeface="Arial" pitchFamily="34" charset="0"/>
                </a:defRPr>
              </a:lvl4pPr>
              <a:lvl5pPr marL="2057400" indent="-228600">
                <a:defRPr sz="2200" b="1">
                  <a:solidFill>
                    <a:schemeClr val="tx1"/>
                  </a:solidFill>
                  <a:latin typeface="Arial" pitchFamily="34" charset="0"/>
                  <a:cs typeface="Arial" pitchFamily="34" charset="0"/>
                </a:defRPr>
              </a:lvl5pPr>
              <a:lvl6pPr marL="25146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6pPr>
              <a:lvl7pPr marL="29718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7pPr>
              <a:lvl8pPr marL="34290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8pPr>
              <a:lvl9pPr marL="3886200" indent="-228600" algn="ctr" eaLnBrk="0" fontAlgn="base" hangingPunct="0">
                <a:lnSpc>
                  <a:spcPct val="95000"/>
                </a:lnSpc>
                <a:spcBef>
                  <a:spcPct val="0"/>
                </a:spcBef>
                <a:spcAft>
                  <a:spcPct val="0"/>
                </a:spcAft>
                <a:defRPr sz="2200" b="1">
                  <a:solidFill>
                    <a:schemeClr val="tx1"/>
                  </a:solidFill>
                  <a:latin typeface="Arial" pitchFamily="34" charset="0"/>
                  <a:cs typeface="Arial" pitchFamily="34" charset="0"/>
                </a:defRPr>
              </a:lvl9pPr>
            </a:lstStyle>
            <a:p>
              <a:pPr algn="ctr"/>
              <a:r>
                <a:rPr lang="en-US" altLang="en-US" sz="1600" dirty="0" err="1"/>
                <a:t>Carbapenem</a:t>
              </a:r>
              <a:r>
                <a:rPr lang="en-US" altLang="en-US" sz="1600" dirty="0"/>
                <a:t> consumption (DDDs)</a:t>
              </a:r>
            </a:p>
          </p:txBody>
        </p:sp>
      </p:grpSp>
    </p:spTree>
    <p:extLst>
      <p:ext uri="{BB962C8B-B14F-4D97-AF65-F5344CB8AC3E}">
        <p14:creationId xmlns:p14="http://schemas.microsoft.com/office/powerpoint/2010/main" val="68861595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2480"/>
            <a:ext cx="8229600" cy="567419"/>
          </a:xfrm>
        </p:spPr>
        <p:txBody>
          <a:bodyPr>
            <a:normAutofit fontScale="90000"/>
          </a:bodyPr>
          <a:lstStyle/>
          <a:p>
            <a:r>
              <a:rPr lang="en-US" sz="3600" dirty="0" smtClean="0"/>
              <a:t>Disclosures</a:t>
            </a:r>
          </a:p>
        </p:txBody>
      </p:sp>
      <p:sp>
        <p:nvSpPr>
          <p:cNvPr id="21507" name="Content Placeholder 2"/>
          <p:cNvSpPr>
            <a:spLocks noGrp="1"/>
          </p:cNvSpPr>
          <p:nvPr>
            <p:ph sz="half" idx="1"/>
          </p:nvPr>
        </p:nvSpPr>
        <p:spPr>
          <a:xfrm>
            <a:off x="283744" y="1048992"/>
            <a:ext cx="8578099" cy="5245431"/>
          </a:xfrm>
        </p:spPr>
        <p:txBody>
          <a:bodyPr>
            <a:noAutofit/>
          </a:bodyPr>
          <a:lstStyle/>
          <a:p>
            <a:pPr marL="0" indent="0">
              <a:spcAft>
                <a:spcPts val="600"/>
              </a:spcAft>
              <a:buNone/>
            </a:pPr>
            <a:r>
              <a:rPr lang="en-US" sz="2200" b="1" dirty="0" smtClean="0">
                <a:ea typeface="MS PGothic" charset="0"/>
              </a:rPr>
              <a:t>The faculty and planners for this program disclose the following:</a:t>
            </a:r>
          </a:p>
          <a:p>
            <a:r>
              <a:rPr lang="en-US" sz="2200" b="1" dirty="0" smtClean="0">
                <a:ea typeface="MS PGothic" charset="0"/>
              </a:rPr>
              <a:t>Philip S. Barie, MD, MBA, Master CCM, FIDSA, FACS </a:t>
            </a:r>
            <a:br>
              <a:rPr lang="en-US" sz="2200" b="1" dirty="0" smtClean="0">
                <a:ea typeface="MS PGothic" charset="0"/>
              </a:rPr>
            </a:br>
            <a:r>
              <a:rPr lang="en-US" sz="2000" dirty="0"/>
              <a:t>Member Speakers Bureau: </a:t>
            </a:r>
            <a:r>
              <a:rPr lang="en-US" sz="2000" dirty="0" err="1"/>
              <a:t>Actavis</a:t>
            </a:r>
            <a:r>
              <a:rPr lang="en-US" sz="2000" dirty="0"/>
              <a:t>, Pfizer, </a:t>
            </a:r>
            <a:r>
              <a:rPr lang="en-US" sz="2000" dirty="0" err="1" smtClean="0"/>
              <a:t>Irrimax</a:t>
            </a:r>
            <a:r>
              <a:rPr lang="en-US" sz="2000" dirty="0" smtClean="0"/>
              <a:t/>
            </a:r>
            <a:br>
              <a:rPr lang="en-US" sz="2000" dirty="0" smtClean="0"/>
            </a:br>
            <a:r>
              <a:rPr lang="en-US" sz="2000" dirty="0" smtClean="0"/>
              <a:t>Advisory </a:t>
            </a:r>
            <a:r>
              <a:rPr lang="en-US" sz="2000" dirty="0"/>
              <a:t>Board Member: </a:t>
            </a:r>
            <a:r>
              <a:rPr lang="en-US" sz="2000" dirty="0" err="1"/>
              <a:t>Actavis</a:t>
            </a:r>
            <a:r>
              <a:rPr lang="en-US" sz="2000" dirty="0"/>
              <a:t>,</a:t>
            </a:r>
            <a:r>
              <a:rPr lang="en-US" sz="2000" dirty="0" smtClean="0"/>
              <a:t> Cubist, </a:t>
            </a:r>
            <a:r>
              <a:rPr lang="en-US" sz="2000" dirty="0" err="1" smtClean="0"/>
              <a:t>Irrimax</a:t>
            </a:r>
            <a:endParaRPr lang="en-US" sz="2000" dirty="0"/>
          </a:p>
          <a:p>
            <a:pPr>
              <a:spcBef>
                <a:spcPts val="600"/>
              </a:spcBef>
              <a:spcAft>
                <a:spcPts val="600"/>
              </a:spcAft>
            </a:pPr>
            <a:r>
              <a:rPr lang="en-US" sz="2200" b="1" dirty="0">
                <a:ea typeface="MS PGothic" charset="0"/>
              </a:rPr>
              <a:t>David Nicolau, PharmD, FCCP, FIDSA</a:t>
            </a:r>
            <a:br>
              <a:rPr lang="en-US" sz="2200" b="1" dirty="0">
                <a:ea typeface="MS PGothic" charset="0"/>
              </a:rPr>
            </a:br>
            <a:r>
              <a:rPr lang="en-US" sz="2000" dirty="0"/>
              <a:t>Consultant, Member Speakers Bureau or Grants Received: AstraZeneca, Cubist, Merck, Pfizer, Tetraphase, Bayer, </a:t>
            </a:r>
            <a:r>
              <a:rPr lang="en-US" sz="2000" dirty="0" err="1"/>
              <a:t>Melinta</a:t>
            </a:r>
            <a:r>
              <a:rPr lang="en-US" sz="2000" dirty="0"/>
              <a:t> </a:t>
            </a:r>
            <a:r>
              <a:rPr lang="en-US" sz="2000" dirty="0" smtClean="0"/>
              <a:t>Therapeutics</a:t>
            </a:r>
            <a:endParaRPr lang="en-US" sz="2000" b="1" dirty="0" smtClean="0">
              <a:ea typeface="MS PGothic" charset="0"/>
            </a:endParaRPr>
          </a:p>
          <a:p>
            <a:pPr>
              <a:spcAft>
                <a:spcPts val="600"/>
              </a:spcAft>
            </a:pPr>
            <a:r>
              <a:rPr lang="en-US" sz="2200" b="1" dirty="0" smtClean="0">
                <a:ea typeface="MS PGothic" charset="0"/>
              </a:rPr>
              <a:t>Joseph Solomkin, MD, FIDSA, FACS </a:t>
            </a:r>
            <a:br>
              <a:rPr lang="en-US" sz="2200" b="1" dirty="0" smtClean="0">
                <a:ea typeface="MS PGothic" charset="0"/>
              </a:rPr>
            </a:br>
            <a:r>
              <a:rPr lang="en-US" sz="2000" dirty="0">
                <a:ea typeface="MS PGothic" charset="0"/>
              </a:rPr>
              <a:t>Consultant/Advisor: Cubist, AstraZeneca, Merck, Pfizer, Tetraphase, Bayer, Theravance</a:t>
            </a:r>
          </a:p>
          <a:p>
            <a:r>
              <a:rPr lang="en-US" sz="2200" b="1" dirty="0" smtClean="0">
                <a:ea typeface="MS PGothic" charset="0"/>
              </a:rPr>
              <a:t>MedEDirect</a:t>
            </a:r>
            <a:r>
              <a:rPr lang="en-US" sz="2200" dirty="0" smtClean="0">
                <a:ea typeface="MS PGothic" charset="0"/>
              </a:rPr>
              <a:t> </a:t>
            </a:r>
            <a:r>
              <a:rPr lang="en-US" sz="2200" b="1" dirty="0" smtClean="0">
                <a:ea typeface="MS PGothic" charset="0"/>
              </a:rPr>
              <a:t>planners and reviewers </a:t>
            </a:r>
            <a:r>
              <a:rPr lang="en-US" sz="2200" dirty="0" smtClean="0">
                <a:ea typeface="MS PGothic" charset="0"/>
              </a:rPr>
              <a:t>have nothing to disclose.</a:t>
            </a:r>
            <a:endParaRPr lang="en-US" sz="1800" dirty="0" smtClean="0">
              <a:ea typeface="MS PGothic" charset="0"/>
            </a:endParaRPr>
          </a:p>
          <a:p>
            <a:pPr marL="0" lvl="0" indent="0" algn="just">
              <a:buNone/>
            </a:pPr>
            <a:endParaRPr lang="en-US" sz="1000" b="1" dirty="0" smtClean="0">
              <a:solidFill>
                <a:prstClr val="black"/>
              </a:solidFill>
              <a:ea typeface="MS PGothic" charset="0"/>
            </a:endParaRPr>
          </a:p>
          <a:p>
            <a:pPr marL="0" lvl="0" indent="0">
              <a:buNone/>
            </a:pPr>
            <a:r>
              <a:rPr lang="en-US" sz="1600" b="1" dirty="0" smtClean="0">
                <a:solidFill>
                  <a:prstClr val="black"/>
                </a:solidFill>
                <a:ea typeface="MS PGothic" charset="0"/>
              </a:rPr>
              <a:t>Scientific </a:t>
            </a:r>
            <a:r>
              <a:rPr lang="en-US" sz="1600" b="1" dirty="0">
                <a:solidFill>
                  <a:prstClr val="black"/>
                </a:solidFill>
                <a:ea typeface="MS PGothic" charset="0"/>
              </a:rPr>
              <a:t>Integrity and Disclosure of Financial Interests: </a:t>
            </a:r>
            <a:r>
              <a:rPr lang="en-US" sz="1600" dirty="0">
                <a:solidFill>
                  <a:prstClr val="black"/>
                </a:solidFill>
                <a:ea typeface="MS PGothic" charset="0"/>
              </a:rPr>
              <a:t/>
            </a:r>
            <a:br>
              <a:rPr lang="en-US" sz="1600" dirty="0">
                <a:solidFill>
                  <a:prstClr val="black"/>
                </a:solidFill>
                <a:ea typeface="MS PGothic" charset="0"/>
              </a:rPr>
            </a:br>
            <a:r>
              <a:rPr lang="en-US" sz="1200" dirty="0">
                <a:solidFill>
                  <a:prstClr val="black"/>
                </a:solidFill>
                <a:ea typeface="MS PGothic" charset="0"/>
              </a:rPr>
              <a:t>MedEDirect requires that all CE/CME information be based on the application of research findings and the implementation of evidence-based medicine. MedEDirect promotes balance, objectivity, and absence of bias in its content. All persons in a position to control the content of this activity must disclose any conflicts of interest. MedEDirect has mechanisms in place to resolve all conflicts of interest prior to an educational activity being delivered to the learners.</a:t>
            </a:r>
          </a:p>
          <a:p>
            <a:pPr marL="0" indent="0">
              <a:buNone/>
            </a:pPr>
            <a:endParaRPr lang="en-US" sz="1800" dirty="0" smtClean="0">
              <a:ea typeface="MS PGothic" charset="0"/>
            </a:endParaRPr>
          </a:p>
          <a:p>
            <a:pPr marL="0" indent="0">
              <a:buNone/>
            </a:pPr>
            <a:endParaRPr lang="en-US" sz="1600" dirty="0"/>
          </a:p>
        </p:txBody>
      </p:sp>
      <p:sp>
        <p:nvSpPr>
          <p:cNvPr id="2" name="TextBox 1"/>
          <p:cNvSpPr txBox="1"/>
          <p:nvPr/>
        </p:nvSpPr>
        <p:spPr>
          <a:xfrm>
            <a:off x="934080" y="511819"/>
            <a:ext cx="7273218" cy="461665"/>
          </a:xfrm>
          <a:prstGeom prst="rect">
            <a:avLst/>
          </a:prstGeom>
          <a:noFill/>
        </p:spPr>
        <p:txBody>
          <a:bodyPr wrap="square" rtlCol="0">
            <a:spAutoFit/>
          </a:bodyPr>
          <a:lstStyle/>
          <a:p>
            <a:pPr algn="ctr"/>
            <a:r>
              <a:rPr lang="en-US" sz="2400" b="1" i="1" dirty="0">
                <a:solidFill>
                  <a:srgbClr val="376092"/>
                </a:solidFill>
                <a:latin typeface="Corbel"/>
                <a:cs typeface="Corbel"/>
              </a:rPr>
              <a:t>This information can </a:t>
            </a:r>
            <a:r>
              <a:rPr lang="en-US" sz="2400" b="1" i="1" dirty="0" smtClean="0">
                <a:solidFill>
                  <a:srgbClr val="376092"/>
                </a:solidFill>
                <a:latin typeface="Corbel"/>
                <a:cs typeface="Corbel"/>
              </a:rPr>
              <a:t>be </a:t>
            </a:r>
            <a:r>
              <a:rPr lang="en-US" sz="2400" b="1" i="1" dirty="0">
                <a:solidFill>
                  <a:srgbClr val="376092"/>
                </a:solidFill>
                <a:latin typeface="Corbel"/>
                <a:cs typeface="Corbel"/>
              </a:rPr>
              <a:t>found in </a:t>
            </a:r>
            <a:r>
              <a:rPr lang="en-US" sz="2400" b="1" i="1" dirty="0" smtClean="0">
                <a:solidFill>
                  <a:srgbClr val="376092"/>
                </a:solidFill>
                <a:latin typeface="Corbel"/>
                <a:cs typeface="Corbel"/>
              </a:rPr>
              <a:t>the Program Book</a:t>
            </a:r>
            <a:endParaRPr lang="en-US" sz="2400" b="1" i="1" dirty="0">
              <a:solidFill>
                <a:srgbClr val="376092"/>
              </a:solidFill>
              <a:latin typeface="Corbel"/>
              <a:cs typeface="Corbel"/>
            </a:endParaRPr>
          </a:p>
        </p:txBody>
      </p:sp>
    </p:spTree>
    <p:extLst>
      <p:ext uri="{BB962C8B-B14F-4D97-AF65-F5344CB8AC3E}">
        <p14:creationId xmlns:p14="http://schemas.microsoft.com/office/powerpoint/2010/main" val="2702820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99931" y="274638"/>
            <a:ext cx="8186869" cy="1143000"/>
          </a:xfrm>
        </p:spPr>
        <p:txBody>
          <a:bodyPr>
            <a:normAutofit/>
          </a:bodyPr>
          <a:lstStyle/>
          <a:p>
            <a:r>
              <a:rPr lang="en-US" dirty="0" smtClean="0"/>
              <a:t>Antimicrobial Overuse in the ICU?</a:t>
            </a:r>
            <a:endParaRPr lang="en-US" dirty="0"/>
          </a:p>
        </p:txBody>
      </p:sp>
      <p:sp>
        <p:nvSpPr>
          <p:cNvPr id="37891" name="Rectangle 3"/>
          <p:cNvSpPr>
            <a:spLocks noGrp="1" noChangeArrowheads="1"/>
          </p:cNvSpPr>
          <p:nvPr>
            <p:ph idx="1"/>
          </p:nvPr>
        </p:nvSpPr>
        <p:spPr>
          <a:xfrm>
            <a:off x="459396" y="2241550"/>
            <a:ext cx="8227404" cy="3884613"/>
          </a:xfrm>
        </p:spPr>
        <p:txBody>
          <a:bodyPr>
            <a:normAutofit/>
          </a:bodyPr>
          <a:lstStyle/>
          <a:p>
            <a:r>
              <a:rPr lang="en-US" sz="3600" b="1" dirty="0" smtClean="0"/>
              <a:t>Only about 30% of all antibiotics </a:t>
            </a:r>
            <a:r>
              <a:rPr lang="en-US" sz="3600" dirty="0" smtClean="0"/>
              <a:t>are used for definitive therapy in which the susceptibility patterns for the infection-associated pathogen are known.</a:t>
            </a:r>
            <a:endParaRPr lang="en-US" sz="3600" dirty="0"/>
          </a:p>
        </p:txBody>
      </p:sp>
      <p:sp>
        <p:nvSpPr>
          <p:cNvPr id="37892" name="ZoneTexte 3"/>
          <p:cNvSpPr txBox="1">
            <a:spLocks noChangeArrowheads="1"/>
          </p:cNvSpPr>
          <p:nvPr/>
        </p:nvSpPr>
        <p:spPr bwMode="auto">
          <a:xfrm>
            <a:off x="368398" y="5780962"/>
            <a:ext cx="304936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2"/>
                </a:solidFill>
                <a:latin typeface="Arial" charset="0"/>
                <a:ea typeface="ＭＳ Ｐゴシック" charset="0"/>
              </a:defRPr>
            </a:lvl1pPr>
            <a:lvl2pPr marL="742950" indent="-285750">
              <a:defRPr>
                <a:solidFill>
                  <a:schemeClr val="tx2"/>
                </a:solidFill>
                <a:latin typeface="Arial" charset="0"/>
                <a:ea typeface="ＭＳ Ｐゴシック" charset="0"/>
              </a:defRPr>
            </a:lvl2pPr>
            <a:lvl3pPr marL="1143000" indent="-228600">
              <a:defRPr>
                <a:solidFill>
                  <a:schemeClr val="tx2"/>
                </a:solidFill>
                <a:latin typeface="Arial" charset="0"/>
                <a:ea typeface="ＭＳ Ｐゴシック" charset="0"/>
              </a:defRPr>
            </a:lvl3pPr>
            <a:lvl4pPr marL="1600200" indent="-228600">
              <a:defRPr>
                <a:solidFill>
                  <a:schemeClr val="tx2"/>
                </a:solidFill>
                <a:latin typeface="Arial" charset="0"/>
                <a:ea typeface="ＭＳ Ｐゴシック" charset="0"/>
              </a:defRPr>
            </a:lvl4pPr>
            <a:lvl5pPr marL="2057400" indent="-228600">
              <a:defRPr>
                <a:solidFill>
                  <a:schemeClr val="tx2"/>
                </a:solidFill>
                <a:latin typeface="Arial" charset="0"/>
                <a:ea typeface="ＭＳ Ｐゴシック" charset="0"/>
              </a:defRPr>
            </a:lvl5pPr>
            <a:lvl6pPr marL="2514600" indent="-228600" eaLnBrk="0" fontAlgn="base" hangingPunct="0">
              <a:spcBef>
                <a:spcPct val="0"/>
              </a:spcBef>
              <a:spcAft>
                <a:spcPct val="0"/>
              </a:spcAft>
              <a:defRPr>
                <a:solidFill>
                  <a:schemeClr val="tx2"/>
                </a:solidFill>
                <a:latin typeface="Arial" charset="0"/>
                <a:ea typeface="ＭＳ Ｐゴシック" charset="0"/>
              </a:defRPr>
            </a:lvl6pPr>
            <a:lvl7pPr marL="2971800" indent="-228600" eaLnBrk="0" fontAlgn="base" hangingPunct="0">
              <a:spcBef>
                <a:spcPct val="0"/>
              </a:spcBef>
              <a:spcAft>
                <a:spcPct val="0"/>
              </a:spcAft>
              <a:defRPr>
                <a:solidFill>
                  <a:schemeClr val="tx2"/>
                </a:solidFill>
                <a:latin typeface="Arial" charset="0"/>
                <a:ea typeface="ＭＳ Ｐゴシック" charset="0"/>
              </a:defRPr>
            </a:lvl7pPr>
            <a:lvl8pPr marL="3429000" indent="-228600" eaLnBrk="0" fontAlgn="base" hangingPunct="0">
              <a:spcBef>
                <a:spcPct val="0"/>
              </a:spcBef>
              <a:spcAft>
                <a:spcPct val="0"/>
              </a:spcAft>
              <a:defRPr>
                <a:solidFill>
                  <a:schemeClr val="tx2"/>
                </a:solidFill>
                <a:latin typeface="Arial" charset="0"/>
                <a:ea typeface="ＭＳ Ｐゴシック" charset="0"/>
              </a:defRPr>
            </a:lvl8pPr>
            <a:lvl9pPr marL="3886200" indent="-228600" eaLnBrk="0" fontAlgn="base" hangingPunct="0">
              <a:spcBef>
                <a:spcPct val="0"/>
              </a:spcBef>
              <a:spcAft>
                <a:spcPct val="0"/>
              </a:spcAft>
              <a:defRPr>
                <a:solidFill>
                  <a:schemeClr val="tx2"/>
                </a:solidFill>
                <a:latin typeface="Arial" charset="0"/>
                <a:ea typeface="ＭＳ Ｐゴシック" charset="0"/>
              </a:defRPr>
            </a:lvl9pPr>
          </a:lstStyle>
          <a:p>
            <a:r>
              <a:rPr lang="en-US" sz="900" dirty="0">
                <a:solidFill>
                  <a:schemeClr val="tx1"/>
                </a:solidFill>
                <a:latin typeface="Helvetica Neue"/>
              </a:rPr>
              <a:t>Steinman MA, et al. Ann Intern Med 2003</a:t>
            </a:r>
          </a:p>
          <a:p>
            <a:r>
              <a:rPr lang="en-US" sz="900" dirty="0">
                <a:solidFill>
                  <a:schemeClr val="tx1"/>
                </a:solidFill>
                <a:latin typeface="Helvetica Neue"/>
              </a:rPr>
              <a:t>Fishman N. Am J Med 2006</a:t>
            </a:r>
          </a:p>
          <a:p>
            <a:r>
              <a:rPr lang="en-US" sz="900" dirty="0">
                <a:solidFill>
                  <a:schemeClr val="tx1"/>
                </a:solidFill>
                <a:latin typeface="Helvetica Neue"/>
              </a:rPr>
              <a:t>Lawrence KL, </a:t>
            </a:r>
            <a:r>
              <a:rPr lang="en-US" sz="900" dirty="0" err="1">
                <a:solidFill>
                  <a:schemeClr val="tx1"/>
                </a:solidFill>
                <a:latin typeface="Helvetica Neue"/>
              </a:rPr>
              <a:t>Kollef</a:t>
            </a:r>
            <a:r>
              <a:rPr lang="en-US" sz="900" dirty="0">
                <a:solidFill>
                  <a:schemeClr val="tx1"/>
                </a:solidFill>
                <a:latin typeface="Helvetica Neue"/>
              </a:rPr>
              <a:t> M Am J </a:t>
            </a:r>
            <a:r>
              <a:rPr lang="en-US" sz="900" dirty="0" err="1">
                <a:solidFill>
                  <a:schemeClr val="tx1"/>
                </a:solidFill>
                <a:latin typeface="Helvetica Neue"/>
              </a:rPr>
              <a:t>Respir</a:t>
            </a:r>
            <a:r>
              <a:rPr lang="en-US" sz="900" dirty="0">
                <a:solidFill>
                  <a:schemeClr val="tx1"/>
                </a:solidFill>
                <a:latin typeface="Helvetica Neue"/>
              </a:rPr>
              <a:t> </a:t>
            </a:r>
            <a:r>
              <a:rPr lang="en-US" sz="900" dirty="0" err="1">
                <a:solidFill>
                  <a:schemeClr val="tx1"/>
                </a:solidFill>
                <a:latin typeface="Helvetica Neue"/>
              </a:rPr>
              <a:t>Crit</a:t>
            </a:r>
            <a:r>
              <a:rPr lang="en-US" sz="900" dirty="0">
                <a:solidFill>
                  <a:schemeClr val="tx1"/>
                </a:solidFill>
                <a:latin typeface="Helvetica Neue"/>
              </a:rPr>
              <a:t> Care Med 2009</a:t>
            </a:r>
          </a:p>
        </p:txBody>
      </p:sp>
    </p:spTree>
    <p:extLst>
      <p:ext uri="{BB962C8B-B14F-4D97-AF65-F5344CB8AC3E}">
        <p14:creationId xmlns:p14="http://schemas.microsoft.com/office/powerpoint/2010/main" val="5522212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t="6480"/>
          <a:stretch>
            <a:fillRect/>
          </a:stretch>
        </p:blipFill>
        <p:spPr>
          <a:xfrm>
            <a:off x="3621118" y="1933348"/>
            <a:ext cx="5522881" cy="3563259"/>
          </a:xfrm>
          <a:prstGeom prst="rect">
            <a:avLst/>
          </a:prstGeom>
          <a:solidFill>
            <a:srgbClr val="F8F8F8"/>
          </a:solidFill>
        </p:spPr>
      </p:pic>
      <p:sp>
        <p:nvSpPr>
          <p:cNvPr id="2" name="Title 1"/>
          <p:cNvSpPr>
            <a:spLocks noGrp="1"/>
          </p:cNvSpPr>
          <p:nvPr>
            <p:ph type="title"/>
          </p:nvPr>
        </p:nvSpPr>
        <p:spPr>
          <a:xfrm>
            <a:off x="779392" y="139539"/>
            <a:ext cx="7853362" cy="1143000"/>
          </a:xfrm>
        </p:spPr>
        <p:txBody>
          <a:bodyPr>
            <a:normAutofit fontScale="90000"/>
          </a:bodyPr>
          <a:lstStyle/>
          <a:p>
            <a:r>
              <a:rPr lang="en-US" dirty="0" smtClean="0"/>
              <a:t>Outcomes:  </a:t>
            </a:r>
            <a:br>
              <a:rPr lang="en-US" dirty="0" smtClean="0"/>
            </a:br>
            <a:r>
              <a:rPr lang="en-US" dirty="0" smtClean="0"/>
              <a:t>Predictors in GNB Septic Shock</a:t>
            </a:r>
            <a:endParaRPr lang="en-US" dirty="0"/>
          </a:p>
        </p:txBody>
      </p:sp>
      <p:sp>
        <p:nvSpPr>
          <p:cNvPr id="6" name="Content Placeholder 5"/>
          <p:cNvSpPr>
            <a:spLocks noGrp="1"/>
          </p:cNvSpPr>
          <p:nvPr>
            <p:ph idx="1"/>
          </p:nvPr>
        </p:nvSpPr>
        <p:spPr>
          <a:xfrm>
            <a:off x="0" y="1715767"/>
            <a:ext cx="3817698" cy="4405357"/>
          </a:xfrm>
        </p:spPr>
        <p:txBody>
          <a:bodyPr>
            <a:normAutofit/>
          </a:bodyPr>
          <a:lstStyle/>
          <a:p>
            <a:pPr>
              <a:spcBef>
                <a:spcPts val="600"/>
              </a:spcBef>
              <a:spcAft>
                <a:spcPts val="600"/>
              </a:spcAft>
            </a:pPr>
            <a:r>
              <a:rPr lang="en-US" sz="2800" dirty="0" smtClean="0"/>
              <a:t>Retrospective analysis</a:t>
            </a:r>
          </a:p>
          <a:p>
            <a:pPr>
              <a:spcBef>
                <a:spcPts val="600"/>
              </a:spcBef>
              <a:spcAft>
                <a:spcPts val="600"/>
              </a:spcAft>
            </a:pPr>
            <a:r>
              <a:rPr lang="en-US" sz="2800" dirty="0" smtClean="0"/>
              <a:t>Subjects:  GNB bacteremia causing septic shock</a:t>
            </a:r>
          </a:p>
          <a:p>
            <a:pPr>
              <a:spcBef>
                <a:spcPts val="600"/>
              </a:spcBef>
              <a:spcAft>
                <a:spcPts val="600"/>
              </a:spcAft>
            </a:pPr>
            <a:r>
              <a:rPr lang="en-US" sz="2800" dirty="0" smtClean="0"/>
              <a:t>N=1,064</a:t>
            </a:r>
          </a:p>
          <a:p>
            <a:pPr lvl="1">
              <a:spcBef>
                <a:spcPts val="0"/>
              </a:spcBef>
            </a:pPr>
            <a:r>
              <a:rPr lang="en-US" sz="2400" i="1" dirty="0" smtClean="0"/>
              <a:t>E. coli</a:t>
            </a:r>
            <a:r>
              <a:rPr lang="en-US" sz="2400" dirty="0" smtClean="0"/>
              <a:t>: 27%</a:t>
            </a:r>
          </a:p>
          <a:p>
            <a:pPr lvl="1">
              <a:spcBef>
                <a:spcPts val="0"/>
              </a:spcBef>
            </a:pPr>
            <a:r>
              <a:rPr lang="en-US" sz="2400" i="1" dirty="0"/>
              <a:t>K. </a:t>
            </a:r>
            <a:r>
              <a:rPr lang="en-US" sz="2400" i="1" dirty="0" smtClean="0"/>
              <a:t>pneumoniae</a:t>
            </a:r>
            <a:r>
              <a:rPr lang="en-US" sz="2400" dirty="0" smtClean="0"/>
              <a:t>:  20%</a:t>
            </a:r>
            <a:endParaRPr lang="en-US" sz="2400" dirty="0"/>
          </a:p>
          <a:p>
            <a:pPr lvl="1">
              <a:spcBef>
                <a:spcPts val="0"/>
              </a:spcBef>
            </a:pPr>
            <a:r>
              <a:rPr lang="en-US" sz="2400" i="1" dirty="0" smtClean="0"/>
              <a:t>P. aeruginosa: </a:t>
            </a:r>
            <a:r>
              <a:rPr lang="en-US" sz="2400" dirty="0" smtClean="0"/>
              <a:t>17%</a:t>
            </a:r>
          </a:p>
          <a:p>
            <a:pPr>
              <a:spcBef>
                <a:spcPts val="600"/>
              </a:spcBef>
              <a:spcAft>
                <a:spcPts val="600"/>
              </a:spcAft>
            </a:pPr>
            <a:r>
              <a:rPr lang="en-US" sz="2800" dirty="0" smtClean="0"/>
              <a:t>Endpoint:  Mortality</a:t>
            </a:r>
          </a:p>
          <a:p>
            <a:pPr marL="0" indent="0">
              <a:spcBef>
                <a:spcPts val="600"/>
              </a:spcBef>
              <a:spcAft>
                <a:spcPts val="600"/>
              </a:spcAft>
              <a:buNone/>
            </a:pPr>
            <a:endParaRPr lang="en-US" sz="2400" dirty="0" smtClean="0"/>
          </a:p>
        </p:txBody>
      </p:sp>
      <p:sp>
        <p:nvSpPr>
          <p:cNvPr id="7" name="TextBox 6"/>
          <p:cNvSpPr txBox="1"/>
          <p:nvPr/>
        </p:nvSpPr>
        <p:spPr>
          <a:xfrm>
            <a:off x="329086" y="6053514"/>
            <a:ext cx="2821888" cy="230832"/>
          </a:xfrm>
          <a:prstGeom prst="rect">
            <a:avLst/>
          </a:prstGeom>
          <a:noFill/>
        </p:spPr>
        <p:txBody>
          <a:bodyPr wrap="none" rtlCol="0" anchor="b">
            <a:spAutoFit/>
          </a:bodyPr>
          <a:lstStyle/>
          <a:p>
            <a:r>
              <a:rPr lang="en-US" sz="900" dirty="0" err="1" smtClean="0">
                <a:latin typeface="Helvetica Neue"/>
              </a:rPr>
              <a:t>Zilberberg</a:t>
            </a:r>
            <a:r>
              <a:rPr lang="en-US" sz="900" dirty="0" smtClean="0">
                <a:latin typeface="Helvetica Neue"/>
              </a:rPr>
              <a:t> MD, et al</a:t>
            </a:r>
            <a:r>
              <a:rPr lang="en-US" sz="900" i="1" dirty="0" smtClean="0">
                <a:latin typeface="Helvetica Neue"/>
              </a:rPr>
              <a:t>.  </a:t>
            </a:r>
            <a:r>
              <a:rPr lang="en-US" sz="900" i="1" dirty="0" err="1" smtClean="0">
                <a:latin typeface="Helvetica Neue"/>
              </a:rPr>
              <a:t>Crit</a:t>
            </a:r>
            <a:r>
              <a:rPr lang="en-US" sz="900" i="1" dirty="0" smtClean="0">
                <a:latin typeface="Helvetica Neue"/>
              </a:rPr>
              <a:t> Care Med </a:t>
            </a:r>
            <a:r>
              <a:rPr lang="en-US" sz="900" dirty="0" smtClean="0">
                <a:latin typeface="Helvetica Neue"/>
              </a:rPr>
              <a:t>2014.  18: 596.</a:t>
            </a:r>
            <a:endParaRPr lang="en-US" sz="900" dirty="0">
              <a:latin typeface="Helvetica Neue"/>
            </a:endParaRPr>
          </a:p>
        </p:txBody>
      </p:sp>
      <p:sp>
        <p:nvSpPr>
          <p:cNvPr id="10" name="Rectangle 9"/>
          <p:cNvSpPr/>
          <p:nvPr/>
        </p:nvSpPr>
        <p:spPr>
          <a:xfrm>
            <a:off x="4192523" y="1540137"/>
            <a:ext cx="4327525" cy="369332"/>
          </a:xfrm>
          <a:prstGeom prst="rect">
            <a:avLst/>
          </a:prstGeom>
        </p:spPr>
        <p:txBody>
          <a:bodyPr wrap="square">
            <a:spAutoFit/>
          </a:bodyPr>
          <a:lstStyle/>
          <a:p>
            <a:pPr algn="ctr"/>
            <a:r>
              <a:rPr lang="en-US" b="1" dirty="0" smtClean="0">
                <a:latin typeface="Helvetica Neue"/>
              </a:rPr>
              <a:t>Predictors of Hospital Mortality</a:t>
            </a:r>
            <a:endParaRPr lang="en-US" b="1" baseline="30000" dirty="0">
              <a:latin typeface="Helvetica Neue"/>
            </a:endParaRPr>
          </a:p>
        </p:txBody>
      </p:sp>
      <p:sp>
        <p:nvSpPr>
          <p:cNvPr id="4" name="Frame 3"/>
          <p:cNvSpPr/>
          <p:nvPr/>
        </p:nvSpPr>
        <p:spPr>
          <a:xfrm>
            <a:off x="3675164" y="2526366"/>
            <a:ext cx="5468835" cy="310728"/>
          </a:xfrm>
          <a:prstGeom prst="frame">
            <a:avLst>
              <a:gd name="adj1" fmla="val 4126"/>
            </a:avLst>
          </a:prstGeom>
          <a:solidFill>
            <a:srgbClr val="FF0000"/>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741125" y="5446058"/>
            <a:ext cx="2672526" cy="246221"/>
          </a:xfrm>
          <a:prstGeom prst="rect">
            <a:avLst/>
          </a:prstGeom>
          <a:noFill/>
        </p:spPr>
        <p:txBody>
          <a:bodyPr wrap="none" rtlCol="0">
            <a:spAutoFit/>
          </a:bodyPr>
          <a:lstStyle/>
          <a:p>
            <a:r>
              <a:rPr lang="en-US" sz="1000" dirty="0" smtClean="0"/>
              <a:t>IATT = Initial Appropriate Antimicrobial Therapy</a:t>
            </a:r>
            <a:endParaRPr lang="en-US" sz="1000" dirty="0"/>
          </a:p>
        </p:txBody>
      </p:sp>
    </p:spTree>
    <p:extLst>
      <p:ext uri="{BB962C8B-B14F-4D97-AF65-F5344CB8AC3E}">
        <p14:creationId xmlns:p14="http://schemas.microsoft.com/office/powerpoint/2010/main" val="68540824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2381" y="140474"/>
            <a:ext cx="8066087" cy="1143000"/>
          </a:xfrm>
        </p:spPr>
        <p:txBody>
          <a:bodyPr>
            <a:normAutofit/>
          </a:bodyPr>
          <a:lstStyle/>
          <a:p>
            <a:r>
              <a:rPr lang="en-US" sz="4000" dirty="0" smtClean="0"/>
              <a:t>Resistance and Outcomes</a:t>
            </a:r>
            <a:endParaRPr lang="en-US" sz="4000" dirty="0"/>
          </a:p>
        </p:txBody>
      </p:sp>
      <p:sp>
        <p:nvSpPr>
          <p:cNvPr id="16" name="Text Placeholder 5"/>
          <p:cNvSpPr txBox="1">
            <a:spLocks/>
          </p:cNvSpPr>
          <p:nvPr/>
        </p:nvSpPr>
        <p:spPr>
          <a:xfrm>
            <a:off x="833438" y="1134838"/>
            <a:ext cx="3765550" cy="1040037"/>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tx1"/>
                </a:solidFill>
                <a:effectLst/>
                <a:uLnTx/>
                <a:uFillTx/>
                <a:latin typeface="Helvetica Neue"/>
                <a:ea typeface="+mn-ea"/>
                <a:cs typeface="Helvetica Neue"/>
              </a:rPr>
              <a:t>Independent Predictors of Mortality*	</a:t>
            </a:r>
            <a:endParaRPr kumimoji="0" lang="en-US" sz="1800" b="1" i="0" u="none" strike="noStrike" kern="1200" cap="none" spc="0" normalizeH="0" baseline="0" noProof="0" dirty="0">
              <a:ln>
                <a:noFill/>
              </a:ln>
              <a:solidFill>
                <a:schemeClr val="tx1"/>
              </a:solidFill>
              <a:effectLst/>
              <a:uLnTx/>
              <a:uFillTx/>
              <a:latin typeface="Helvetica Neue"/>
              <a:ea typeface="+mn-ea"/>
              <a:cs typeface="Helvetica Neue"/>
            </a:endParaRPr>
          </a:p>
        </p:txBody>
      </p:sp>
      <p:graphicFrame>
        <p:nvGraphicFramePr>
          <p:cNvPr id="17" name="Content Placeholder 9"/>
          <p:cNvGraphicFramePr>
            <a:graphicFrameLocks/>
          </p:cNvGraphicFramePr>
          <p:nvPr>
            <p:extLst>
              <p:ext uri="{D42A27DB-BD31-4B8C-83A1-F6EECF244321}">
                <p14:modId xmlns:p14="http://schemas.microsoft.com/office/powerpoint/2010/main" val="2463282407"/>
              </p:ext>
            </p:extLst>
          </p:nvPr>
        </p:nvGraphicFramePr>
        <p:xfrm>
          <a:off x="1" y="2148085"/>
          <a:ext cx="4769606" cy="3149133"/>
        </p:xfrm>
        <a:graphic>
          <a:graphicData uri="http://schemas.openxmlformats.org/drawingml/2006/table">
            <a:tbl>
              <a:tblPr firstRow="1" bandRow="1">
                <a:tableStyleId>{1E171933-4619-4E11-9A3F-F7608DF75F80}</a:tableStyleId>
              </a:tblPr>
              <a:tblGrid>
                <a:gridCol w="1469723"/>
                <a:gridCol w="1366924"/>
                <a:gridCol w="1176190"/>
                <a:gridCol w="756769"/>
              </a:tblGrid>
              <a:tr h="678308">
                <a:tc>
                  <a:txBody>
                    <a:bodyPr/>
                    <a:lstStyle/>
                    <a:p>
                      <a:pPr algn="ctr"/>
                      <a:r>
                        <a:rPr lang="en-US" sz="1600" dirty="0" smtClean="0">
                          <a:latin typeface="Helvetica Neue"/>
                        </a:rPr>
                        <a:t>Variable</a:t>
                      </a:r>
                      <a:endParaRPr lang="en-US" sz="1600" dirty="0">
                        <a:solidFill>
                          <a:schemeClr val="tx1"/>
                        </a:solidFill>
                        <a:latin typeface="Helvetica Neue"/>
                      </a:endParaRPr>
                    </a:p>
                  </a:txBody>
                  <a:tcPr anchor="ctr">
                    <a:solidFill>
                      <a:srgbClr val="5F376A"/>
                    </a:solidFill>
                  </a:tcPr>
                </a:tc>
                <a:tc>
                  <a:txBody>
                    <a:bodyPr/>
                    <a:lstStyle/>
                    <a:p>
                      <a:pPr algn="ctr"/>
                      <a:r>
                        <a:rPr lang="en-US" sz="1600" dirty="0" smtClean="0">
                          <a:latin typeface="Helvetica Neue"/>
                        </a:rPr>
                        <a:t>Corrected Risk Ratio</a:t>
                      </a:r>
                      <a:endParaRPr lang="en-US" sz="1600" dirty="0">
                        <a:solidFill>
                          <a:schemeClr val="tx1"/>
                        </a:solidFill>
                        <a:latin typeface="Helvetica Neue"/>
                      </a:endParaRPr>
                    </a:p>
                  </a:txBody>
                  <a:tcPr anchor="ctr">
                    <a:solidFill>
                      <a:srgbClr val="5F376A"/>
                    </a:solidFill>
                  </a:tcPr>
                </a:tc>
                <a:tc>
                  <a:txBody>
                    <a:bodyPr/>
                    <a:lstStyle/>
                    <a:p>
                      <a:pPr algn="ctr"/>
                      <a:r>
                        <a:rPr lang="en-US" sz="1600" dirty="0" smtClean="0">
                          <a:latin typeface="Helvetica Neue"/>
                        </a:rPr>
                        <a:t>95% CI</a:t>
                      </a:r>
                      <a:endParaRPr lang="en-US" sz="1600" dirty="0">
                        <a:solidFill>
                          <a:schemeClr val="tx1"/>
                        </a:solidFill>
                        <a:latin typeface="Helvetica Neue"/>
                      </a:endParaRPr>
                    </a:p>
                  </a:txBody>
                  <a:tcPr anchor="ctr">
                    <a:solidFill>
                      <a:srgbClr val="5F376A"/>
                    </a:solidFill>
                  </a:tcPr>
                </a:tc>
                <a:tc>
                  <a:txBody>
                    <a:bodyPr/>
                    <a:lstStyle/>
                    <a:p>
                      <a:pPr algn="ctr"/>
                      <a:r>
                        <a:rPr lang="en-US" sz="1600" dirty="0" smtClean="0">
                          <a:latin typeface="Helvetica Neue"/>
                        </a:rPr>
                        <a:t>p</a:t>
                      </a:r>
                      <a:endParaRPr lang="en-US" sz="1600" dirty="0">
                        <a:solidFill>
                          <a:schemeClr val="tx1"/>
                        </a:solidFill>
                        <a:latin typeface="Helvetica Neue"/>
                      </a:endParaRPr>
                    </a:p>
                  </a:txBody>
                  <a:tcPr anchor="ctr">
                    <a:solidFill>
                      <a:srgbClr val="5F376A"/>
                    </a:solidFill>
                  </a:tcPr>
                </a:tc>
              </a:tr>
              <a:tr h="678308">
                <a:tc>
                  <a:txBody>
                    <a:bodyPr/>
                    <a:lstStyle/>
                    <a:p>
                      <a:pPr algn="ctr"/>
                      <a:r>
                        <a:rPr lang="en-US" sz="1500" dirty="0" smtClean="0">
                          <a:latin typeface="Helvetica Neue"/>
                        </a:rPr>
                        <a:t>Inappropriate therapy</a:t>
                      </a:r>
                      <a:endParaRPr lang="en-US" sz="1500" dirty="0">
                        <a:solidFill>
                          <a:schemeClr val="tx1"/>
                        </a:solidFill>
                        <a:latin typeface="Helvetica Neue"/>
                      </a:endParaRPr>
                    </a:p>
                  </a:txBody>
                  <a:tcPr/>
                </a:tc>
                <a:tc>
                  <a:txBody>
                    <a:bodyPr/>
                    <a:lstStyle/>
                    <a:p>
                      <a:pPr algn="ctr"/>
                      <a:r>
                        <a:rPr lang="en-US" sz="1600" dirty="0" smtClean="0">
                          <a:latin typeface="Helvetica Neue"/>
                        </a:rPr>
                        <a:t>1.42</a:t>
                      </a:r>
                      <a:endParaRPr lang="en-US" sz="1600" dirty="0">
                        <a:solidFill>
                          <a:schemeClr val="tx1"/>
                        </a:solidFill>
                        <a:latin typeface="Helvetica Neue"/>
                      </a:endParaRPr>
                    </a:p>
                  </a:txBody>
                  <a:tcPr/>
                </a:tc>
                <a:tc>
                  <a:txBody>
                    <a:bodyPr/>
                    <a:lstStyle/>
                    <a:p>
                      <a:pPr algn="ctr"/>
                      <a:r>
                        <a:rPr lang="en-US" sz="1600" dirty="0" smtClean="0">
                          <a:latin typeface="Helvetica Neue"/>
                        </a:rPr>
                        <a:t>1.10-1.58</a:t>
                      </a:r>
                      <a:endParaRPr lang="en-US" sz="1600" dirty="0">
                        <a:solidFill>
                          <a:schemeClr val="tx1"/>
                        </a:solidFill>
                        <a:latin typeface="Helvetica Neue"/>
                      </a:endParaRPr>
                    </a:p>
                  </a:txBody>
                  <a:tcPr/>
                </a:tc>
                <a:tc>
                  <a:txBody>
                    <a:bodyPr/>
                    <a:lstStyle/>
                    <a:p>
                      <a:pPr algn="ctr"/>
                      <a:r>
                        <a:rPr lang="en-US" sz="1600" dirty="0" smtClean="0">
                          <a:latin typeface="Helvetica Neue"/>
                        </a:rPr>
                        <a:t>0.015</a:t>
                      </a:r>
                      <a:endParaRPr lang="en-US" sz="1600" dirty="0">
                        <a:solidFill>
                          <a:schemeClr val="tx1"/>
                        </a:solidFill>
                        <a:latin typeface="Helvetica Neue"/>
                      </a:endParaRPr>
                    </a:p>
                  </a:txBody>
                  <a:tcPr/>
                </a:tc>
              </a:tr>
              <a:tr h="678308">
                <a:tc>
                  <a:txBody>
                    <a:bodyPr/>
                    <a:lstStyle/>
                    <a:p>
                      <a:pPr algn="ctr"/>
                      <a:r>
                        <a:rPr lang="en-US" sz="1600" dirty="0" smtClean="0">
                          <a:latin typeface="Helvetica Neue"/>
                        </a:rPr>
                        <a:t>APACHE II</a:t>
                      </a:r>
                      <a:endParaRPr lang="en-US" sz="1600" dirty="0">
                        <a:solidFill>
                          <a:schemeClr val="tx1"/>
                        </a:solidFill>
                        <a:latin typeface="Helvetica Neue"/>
                      </a:endParaRPr>
                    </a:p>
                  </a:txBody>
                  <a:tcPr/>
                </a:tc>
                <a:tc>
                  <a:txBody>
                    <a:bodyPr/>
                    <a:lstStyle/>
                    <a:p>
                      <a:pPr algn="ctr"/>
                      <a:r>
                        <a:rPr lang="en-US" sz="1600" dirty="0" smtClean="0">
                          <a:latin typeface="Helvetica Neue"/>
                        </a:rPr>
                        <a:t>1.06</a:t>
                      </a:r>
                      <a:endParaRPr lang="en-US" sz="1600" dirty="0">
                        <a:solidFill>
                          <a:schemeClr val="tx1"/>
                        </a:solidFill>
                        <a:latin typeface="Helvetica Neue"/>
                      </a:endParaRPr>
                    </a:p>
                  </a:txBody>
                  <a:tcPr/>
                </a:tc>
                <a:tc>
                  <a:txBody>
                    <a:bodyPr/>
                    <a:lstStyle/>
                    <a:p>
                      <a:pPr algn="ctr"/>
                      <a:r>
                        <a:rPr lang="en-US" sz="1600" dirty="0" smtClean="0">
                          <a:latin typeface="Helvetica Neue"/>
                        </a:rPr>
                        <a:t>1.03-1.09</a:t>
                      </a:r>
                      <a:endParaRPr lang="en-US" sz="1600" dirty="0">
                        <a:solidFill>
                          <a:schemeClr val="tx1"/>
                        </a:solidFill>
                        <a:latin typeface="Helvetica Neue"/>
                      </a:endParaRPr>
                    </a:p>
                  </a:txBody>
                  <a:tcPr/>
                </a:tc>
                <a:tc>
                  <a:txBody>
                    <a:bodyPr/>
                    <a:lstStyle/>
                    <a:p>
                      <a:pPr algn="ctr"/>
                      <a:r>
                        <a:rPr lang="en-US" sz="1600" dirty="0" smtClean="0">
                          <a:latin typeface="Helvetica Neue"/>
                        </a:rPr>
                        <a:t>0.001</a:t>
                      </a:r>
                      <a:endParaRPr lang="en-US" sz="1600" dirty="0">
                        <a:solidFill>
                          <a:schemeClr val="tx1"/>
                        </a:solidFill>
                        <a:latin typeface="Helvetica Neue"/>
                      </a:endParaRPr>
                    </a:p>
                  </a:txBody>
                  <a:tcPr/>
                </a:tc>
              </a:tr>
              <a:tr h="1114209">
                <a:tc>
                  <a:txBody>
                    <a:bodyPr/>
                    <a:lstStyle/>
                    <a:p>
                      <a:pPr algn="ctr"/>
                      <a:r>
                        <a:rPr lang="en-US" sz="1600" dirty="0" smtClean="0">
                          <a:latin typeface="Helvetica Neue"/>
                        </a:rPr>
                        <a:t>Primary</a:t>
                      </a:r>
                      <a:r>
                        <a:rPr lang="en-US" sz="1600" baseline="0" dirty="0" smtClean="0">
                          <a:latin typeface="Helvetica Neue"/>
                        </a:rPr>
                        <a:t> bacteremia source:  Urine</a:t>
                      </a:r>
                      <a:endParaRPr lang="en-US" sz="1600" dirty="0">
                        <a:solidFill>
                          <a:schemeClr val="tx1"/>
                        </a:solidFill>
                        <a:latin typeface="Helvetica Neue"/>
                      </a:endParaRPr>
                    </a:p>
                  </a:txBody>
                  <a:tcPr/>
                </a:tc>
                <a:tc>
                  <a:txBody>
                    <a:bodyPr/>
                    <a:lstStyle/>
                    <a:p>
                      <a:pPr algn="ctr"/>
                      <a:r>
                        <a:rPr lang="en-US" sz="1600" dirty="0" smtClean="0">
                          <a:latin typeface="Helvetica Neue"/>
                        </a:rPr>
                        <a:t>0.40</a:t>
                      </a:r>
                      <a:endParaRPr lang="en-US" sz="1600" dirty="0">
                        <a:solidFill>
                          <a:schemeClr val="tx1"/>
                        </a:solidFill>
                        <a:latin typeface="Helvetica Neue"/>
                      </a:endParaRPr>
                    </a:p>
                  </a:txBody>
                  <a:tcPr/>
                </a:tc>
                <a:tc>
                  <a:txBody>
                    <a:bodyPr/>
                    <a:lstStyle/>
                    <a:p>
                      <a:pPr algn="ctr"/>
                      <a:r>
                        <a:rPr lang="en-US" sz="1600" dirty="0" smtClean="0">
                          <a:latin typeface="Helvetica Neue"/>
                        </a:rPr>
                        <a:t>0.16-0.87</a:t>
                      </a:r>
                      <a:endParaRPr lang="en-US" sz="1600" dirty="0">
                        <a:solidFill>
                          <a:schemeClr val="tx1"/>
                        </a:solidFill>
                        <a:latin typeface="Helvetica Neue"/>
                      </a:endParaRPr>
                    </a:p>
                  </a:txBody>
                  <a:tcPr/>
                </a:tc>
                <a:tc>
                  <a:txBody>
                    <a:bodyPr/>
                    <a:lstStyle/>
                    <a:p>
                      <a:pPr algn="ctr"/>
                      <a:r>
                        <a:rPr lang="en-US" sz="1600" dirty="0" smtClean="0">
                          <a:latin typeface="Helvetica Neue"/>
                        </a:rPr>
                        <a:t>0.018</a:t>
                      </a:r>
                      <a:endParaRPr lang="en-US" sz="1600" dirty="0">
                        <a:solidFill>
                          <a:schemeClr val="tx1"/>
                        </a:solidFill>
                        <a:latin typeface="Helvetica Neue"/>
                      </a:endParaRPr>
                    </a:p>
                  </a:txBody>
                  <a:tcPr/>
                </a:tc>
              </a:tr>
            </a:tbl>
          </a:graphicData>
        </a:graphic>
      </p:graphicFrame>
      <p:sp>
        <p:nvSpPr>
          <p:cNvPr id="18" name="Text Placeholder 7"/>
          <p:cNvSpPr txBox="1">
            <a:spLocks/>
          </p:cNvSpPr>
          <p:nvPr/>
        </p:nvSpPr>
        <p:spPr>
          <a:xfrm>
            <a:off x="4926487" y="1134838"/>
            <a:ext cx="3767137" cy="1053547"/>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tx1"/>
                </a:solidFill>
                <a:effectLst/>
                <a:uLnTx/>
                <a:uFillTx/>
                <a:latin typeface="Helvetica Neue"/>
                <a:ea typeface="+mn-ea"/>
                <a:cs typeface="Helvetica Neue"/>
              </a:rPr>
              <a:t>Independent Predictors of Inappropriate Therapy**</a:t>
            </a:r>
            <a:endParaRPr kumimoji="0" lang="en-US" sz="1800" b="1" i="0" u="none" strike="noStrike" kern="1200" cap="none" spc="0" normalizeH="0" baseline="0" noProof="0" dirty="0">
              <a:ln>
                <a:noFill/>
              </a:ln>
              <a:solidFill>
                <a:schemeClr val="tx1"/>
              </a:solidFill>
              <a:effectLst/>
              <a:uLnTx/>
              <a:uFillTx/>
              <a:latin typeface="Helvetica Neue"/>
              <a:ea typeface="+mn-ea"/>
              <a:cs typeface="Helvetica Neue"/>
            </a:endParaRPr>
          </a:p>
        </p:txBody>
      </p:sp>
      <p:graphicFrame>
        <p:nvGraphicFramePr>
          <p:cNvPr id="19" name="Content Placeholder 10"/>
          <p:cNvGraphicFramePr>
            <a:graphicFrameLocks/>
          </p:cNvGraphicFramePr>
          <p:nvPr>
            <p:extLst>
              <p:ext uri="{D42A27DB-BD31-4B8C-83A1-F6EECF244321}">
                <p14:modId xmlns:p14="http://schemas.microsoft.com/office/powerpoint/2010/main" val="215833209"/>
              </p:ext>
            </p:extLst>
          </p:nvPr>
        </p:nvGraphicFramePr>
        <p:xfrm>
          <a:off x="4872250" y="2241550"/>
          <a:ext cx="4271749" cy="1500713"/>
        </p:xfrm>
        <a:graphic>
          <a:graphicData uri="http://schemas.openxmlformats.org/drawingml/2006/table">
            <a:tbl>
              <a:tblPr firstRow="1" bandRow="1">
                <a:tableStyleId>{1E171933-4619-4E11-9A3F-F7608DF75F80}</a:tableStyleId>
              </a:tblPr>
              <a:tblGrid>
                <a:gridCol w="1029549"/>
                <a:gridCol w="1265145"/>
                <a:gridCol w="1204207"/>
                <a:gridCol w="772848"/>
              </a:tblGrid>
              <a:tr h="658005">
                <a:tc>
                  <a:txBody>
                    <a:bodyPr/>
                    <a:lstStyle/>
                    <a:p>
                      <a:pPr algn="ctr"/>
                      <a:r>
                        <a:rPr lang="en-US" sz="1600" dirty="0" smtClean="0">
                          <a:latin typeface="Helvetica Neue"/>
                        </a:rPr>
                        <a:t>Variable</a:t>
                      </a:r>
                      <a:endParaRPr lang="en-US" sz="1600" dirty="0">
                        <a:solidFill>
                          <a:schemeClr val="tx1"/>
                        </a:solidFill>
                        <a:latin typeface="Helvetica Neue"/>
                      </a:endParaRPr>
                    </a:p>
                  </a:txBody>
                  <a:tcPr anchor="ctr">
                    <a:solidFill>
                      <a:srgbClr val="5F376A"/>
                    </a:solidFill>
                  </a:tcPr>
                </a:tc>
                <a:tc>
                  <a:txBody>
                    <a:bodyPr/>
                    <a:lstStyle/>
                    <a:p>
                      <a:pPr algn="ctr"/>
                      <a:r>
                        <a:rPr lang="en-US" sz="1600" dirty="0" smtClean="0">
                          <a:latin typeface="Helvetica Neue"/>
                        </a:rPr>
                        <a:t>Corrected Risk Ratio</a:t>
                      </a:r>
                      <a:endParaRPr lang="en-US" sz="1600" dirty="0">
                        <a:solidFill>
                          <a:schemeClr val="tx1"/>
                        </a:solidFill>
                        <a:latin typeface="Helvetica Neue"/>
                      </a:endParaRPr>
                    </a:p>
                  </a:txBody>
                  <a:tcPr anchor="ctr">
                    <a:solidFill>
                      <a:srgbClr val="5F376A"/>
                    </a:solidFill>
                  </a:tcPr>
                </a:tc>
                <a:tc>
                  <a:txBody>
                    <a:bodyPr/>
                    <a:lstStyle/>
                    <a:p>
                      <a:pPr algn="ctr"/>
                      <a:r>
                        <a:rPr lang="en-US" sz="1600" dirty="0" smtClean="0">
                          <a:latin typeface="Helvetica Neue"/>
                        </a:rPr>
                        <a:t>95% CI</a:t>
                      </a:r>
                      <a:endParaRPr lang="en-US" sz="1600" dirty="0">
                        <a:solidFill>
                          <a:schemeClr val="tx1"/>
                        </a:solidFill>
                        <a:latin typeface="Helvetica Neue"/>
                      </a:endParaRPr>
                    </a:p>
                  </a:txBody>
                  <a:tcPr anchor="ctr">
                    <a:solidFill>
                      <a:srgbClr val="5F376A"/>
                    </a:solidFill>
                  </a:tcPr>
                </a:tc>
                <a:tc>
                  <a:txBody>
                    <a:bodyPr/>
                    <a:lstStyle/>
                    <a:p>
                      <a:pPr algn="ctr"/>
                      <a:r>
                        <a:rPr lang="en-US" sz="1600" dirty="0" smtClean="0">
                          <a:latin typeface="Helvetica Neue"/>
                        </a:rPr>
                        <a:t>p</a:t>
                      </a:r>
                      <a:endParaRPr lang="en-US" sz="1600" dirty="0">
                        <a:solidFill>
                          <a:schemeClr val="tx1"/>
                        </a:solidFill>
                        <a:latin typeface="Helvetica Neue"/>
                      </a:endParaRPr>
                    </a:p>
                  </a:txBody>
                  <a:tcPr anchor="ctr">
                    <a:solidFill>
                      <a:srgbClr val="5F376A"/>
                    </a:solidFill>
                  </a:tcPr>
                </a:tc>
              </a:tr>
              <a:tr h="421354">
                <a:tc>
                  <a:txBody>
                    <a:bodyPr/>
                    <a:lstStyle/>
                    <a:p>
                      <a:pPr algn="ctr"/>
                      <a:r>
                        <a:rPr lang="en-US" sz="1600" dirty="0" smtClean="0">
                          <a:latin typeface="Helvetica Neue"/>
                        </a:rPr>
                        <a:t>CRAB</a:t>
                      </a:r>
                      <a:endParaRPr lang="en-US" sz="1600" dirty="0">
                        <a:solidFill>
                          <a:schemeClr val="tx1"/>
                        </a:solidFill>
                        <a:latin typeface="Helvetica Neue"/>
                      </a:endParaRPr>
                    </a:p>
                  </a:txBody>
                  <a:tcPr/>
                </a:tc>
                <a:tc>
                  <a:txBody>
                    <a:bodyPr/>
                    <a:lstStyle/>
                    <a:p>
                      <a:pPr algn="ctr"/>
                      <a:r>
                        <a:rPr lang="en-US" sz="1600" dirty="0" smtClean="0">
                          <a:latin typeface="Helvetica Neue"/>
                        </a:rPr>
                        <a:t>2.66</a:t>
                      </a:r>
                      <a:endParaRPr lang="en-US" sz="1600" dirty="0">
                        <a:solidFill>
                          <a:schemeClr val="tx1"/>
                        </a:solidFill>
                        <a:latin typeface="Helvetica Neue"/>
                      </a:endParaRPr>
                    </a:p>
                  </a:txBody>
                  <a:tcPr/>
                </a:tc>
                <a:tc>
                  <a:txBody>
                    <a:bodyPr/>
                    <a:lstStyle/>
                    <a:p>
                      <a:pPr algn="ctr"/>
                      <a:r>
                        <a:rPr lang="en-US" sz="1600" dirty="0" smtClean="0">
                          <a:latin typeface="Helvetica Neue"/>
                        </a:rPr>
                        <a:t>2.43-2.72</a:t>
                      </a:r>
                      <a:endParaRPr lang="en-US" sz="1600" dirty="0">
                        <a:solidFill>
                          <a:schemeClr val="tx1"/>
                        </a:solidFill>
                        <a:latin typeface="Helvetica Neue"/>
                      </a:endParaRPr>
                    </a:p>
                  </a:txBody>
                  <a:tcPr/>
                </a:tc>
                <a:tc>
                  <a:txBody>
                    <a:bodyPr/>
                    <a:lstStyle/>
                    <a:p>
                      <a:pPr algn="ctr"/>
                      <a:r>
                        <a:rPr lang="en-US" sz="1600" dirty="0" smtClean="0">
                          <a:latin typeface="Helvetica Neue"/>
                        </a:rPr>
                        <a:t>0.001</a:t>
                      </a:r>
                      <a:endParaRPr lang="en-US" sz="1600" dirty="0">
                        <a:solidFill>
                          <a:schemeClr val="tx1"/>
                        </a:solidFill>
                        <a:latin typeface="Helvetica Neue"/>
                      </a:endParaRPr>
                    </a:p>
                  </a:txBody>
                  <a:tcPr/>
                </a:tc>
              </a:tr>
              <a:tr h="421354">
                <a:tc>
                  <a:txBody>
                    <a:bodyPr/>
                    <a:lstStyle/>
                    <a:p>
                      <a:pPr algn="ctr"/>
                      <a:r>
                        <a:rPr lang="en-US" sz="1600" dirty="0" smtClean="0">
                          <a:latin typeface="Helvetica Neue"/>
                        </a:rPr>
                        <a:t>CHF</a:t>
                      </a:r>
                      <a:endParaRPr lang="en-US" sz="1600" dirty="0">
                        <a:solidFill>
                          <a:schemeClr val="tx1"/>
                        </a:solidFill>
                        <a:latin typeface="Helvetica Neue"/>
                      </a:endParaRPr>
                    </a:p>
                  </a:txBody>
                  <a:tcPr/>
                </a:tc>
                <a:tc>
                  <a:txBody>
                    <a:bodyPr/>
                    <a:lstStyle/>
                    <a:p>
                      <a:pPr algn="ctr"/>
                      <a:r>
                        <a:rPr lang="en-US" sz="1600" dirty="0" smtClean="0">
                          <a:latin typeface="Helvetica Neue"/>
                        </a:rPr>
                        <a:t>1.89</a:t>
                      </a:r>
                      <a:endParaRPr lang="en-US" sz="1600" dirty="0">
                        <a:solidFill>
                          <a:schemeClr val="tx1"/>
                        </a:solidFill>
                        <a:latin typeface="Helvetica Neue"/>
                      </a:endParaRPr>
                    </a:p>
                  </a:txBody>
                  <a:tcPr/>
                </a:tc>
                <a:tc>
                  <a:txBody>
                    <a:bodyPr/>
                    <a:lstStyle/>
                    <a:p>
                      <a:pPr algn="ctr"/>
                      <a:r>
                        <a:rPr lang="en-US" sz="1600" dirty="0" smtClean="0">
                          <a:latin typeface="Helvetica Neue"/>
                        </a:rPr>
                        <a:t>1.01-2.63</a:t>
                      </a:r>
                      <a:endParaRPr lang="en-US" sz="1600" dirty="0">
                        <a:solidFill>
                          <a:schemeClr val="tx1"/>
                        </a:solidFill>
                        <a:latin typeface="Helvetica Neue"/>
                      </a:endParaRPr>
                    </a:p>
                  </a:txBody>
                  <a:tcPr/>
                </a:tc>
                <a:tc>
                  <a:txBody>
                    <a:bodyPr/>
                    <a:lstStyle/>
                    <a:p>
                      <a:pPr algn="ctr"/>
                      <a:r>
                        <a:rPr lang="en-US" sz="1600" dirty="0" smtClean="0">
                          <a:latin typeface="Helvetica Neue"/>
                        </a:rPr>
                        <a:t>0.048</a:t>
                      </a:r>
                      <a:endParaRPr lang="en-US" sz="1600" dirty="0">
                        <a:solidFill>
                          <a:schemeClr val="tx1"/>
                        </a:solidFill>
                        <a:latin typeface="Helvetica Neue"/>
                      </a:endParaRPr>
                    </a:p>
                  </a:txBody>
                  <a:tcPr/>
                </a:tc>
              </a:tr>
            </a:tbl>
          </a:graphicData>
        </a:graphic>
      </p:graphicFrame>
      <p:sp>
        <p:nvSpPr>
          <p:cNvPr id="20" name="TextBox 19"/>
          <p:cNvSpPr txBox="1"/>
          <p:nvPr/>
        </p:nvSpPr>
        <p:spPr>
          <a:xfrm>
            <a:off x="1627031" y="5518226"/>
            <a:ext cx="1576072" cy="338554"/>
          </a:xfrm>
          <a:prstGeom prst="rect">
            <a:avLst/>
          </a:prstGeom>
          <a:noFill/>
        </p:spPr>
        <p:txBody>
          <a:bodyPr wrap="none" rtlCol="0">
            <a:spAutoFit/>
          </a:bodyPr>
          <a:lstStyle/>
          <a:p>
            <a:pPr algn="ctr"/>
            <a:r>
              <a:rPr lang="en-US" sz="1600" dirty="0" smtClean="0">
                <a:latin typeface="Helvetica Neue"/>
              </a:rPr>
              <a:t>*AUROC: 0.81 </a:t>
            </a:r>
            <a:endParaRPr lang="en-US" sz="1600" dirty="0">
              <a:latin typeface="Helvetica Neue"/>
            </a:endParaRPr>
          </a:p>
        </p:txBody>
      </p:sp>
      <p:sp>
        <p:nvSpPr>
          <p:cNvPr id="21" name="TextBox 20"/>
          <p:cNvSpPr txBox="1"/>
          <p:nvPr/>
        </p:nvSpPr>
        <p:spPr>
          <a:xfrm>
            <a:off x="6143536" y="3626285"/>
            <a:ext cx="1656223" cy="338554"/>
          </a:xfrm>
          <a:prstGeom prst="rect">
            <a:avLst/>
          </a:prstGeom>
          <a:noFill/>
        </p:spPr>
        <p:txBody>
          <a:bodyPr wrap="none" rtlCol="0">
            <a:spAutoFit/>
          </a:bodyPr>
          <a:lstStyle/>
          <a:p>
            <a:pPr algn="ctr"/>
            <a:r>
              <a:rPr lang="en-US" sz="1600" dirty="0" smtClean="0">
                <a:latin typeface="Helvetica Neue"/>
              </a:rPr>
              <a:t>**AUROC: 0.88 </a:t>
            </a:r>
            <a:endParaRPr lang="en-US" sz="1600" dirty="0">
              <a:latin typeface="Helvetica Neue"/>
            </a:endParaRPr>
          </a:p>
        </p:txBody>
      </p:sp>
      <p:sp>
        <p:nvSpPr>
          <p:cNvPr id="9" name="TextBox 8"/>
          <p:cNvSpPr txBox="1"/>
          <p:nvPr/>
        </p:nvSpPr>
        <p:spPr>
          <a:xfrm>
            <a:off x="249957" y="6049442"/>
            <a:ext cx="2372765" cy="246221"/>
          </a:xfrm>
          <a:prstGeom prst="rect">
            <a:avLst/>
          </a:prstGeom>
          <a:noFill/>
        </p:spPr>
        <p:txBody>
          <a:bodyPr wrap="none" rtlCol="0" anchor="b">
            <a:spAutoFit/>
          </a:bodyPr>
          <a:lstStyle/>
          <a:p>
            <a:r>
              <a:rPr lang="en-US" sz="1000" dirty="0" smtClean="0">
                <a:latin typeface="Helvetica Neue"/>
              </a:rPr>
              <a:t>Shorr AF, et al.  </a:t>
            </a:r>
            <a:r>
              <a:rPr lang="en-US" sz="1000" i="1" dirty="0" smtClean="0">
                <a:latin typeface="Helvetica Neue"/>
              </a:rPr>
              <a:t>BMC</a:t>
            </a:r>
            <a:r>
              <a:rPr lang="en-US" sz="1000" dirty="0" smtClean="0">
                <a:latin typeface="Helvetica Neue"/>
              </a:rPr>
              <a:t> ID 2014: 14; 572</a:t>
            </a:r>
            <a:endParaRPr lang="en-US" sz="1000" dirty="0">
              <a:latin typeface="Helvetica Neue"/>
            </a:endParaRPr>
          </a:p>
        </p:txBody>
      </p:sp>
    </p:spTree>
    <p:extLst>
      <p:ext uri="{BB962C8B-B14F-4D97-AF65-F5344CB8AC3E}">
        <p14:creationId xmlns:p14="http://schemas.microsoft.com/office/powerpoint/2010/main" val="37722664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57" y="-127878"/>
            <a:ext cx="8962957" cy="1143000"/>
          </a:xfrm>
        </p:spPr>
        <p:txBody>
          <a:bodyPr>
            <a:noAutofit/>
          </a:bodyPr>
          <a:lstStyle/>
          <a:p>
            <a:r>
              <a:rPr lang="en-US" sz="3400" dirty="0" smtClean="0"/>
              <a:t>Inappropriate Therapy:  A Modifiable Risk Factor</a:t>
            </a:r>
            <a:endParaRPr lang="en-US" sz="3400" dirty="0"/>
          </a:p>
        </p:txBody>
      </p:sp>
      <p:pic>
        <p:nvPicPr>
          <p:cNvPr id="6" name="Picture 5"/>
          <p:cNvPicPr>
            <a:picLocks noChangeAspect="1"/>
          </p:cNvPicPr>
          <p:nvPr/>
        </p:nvPicPr>
        <p:blipFill>
          <a:blip r:embed="rId2" cstate="print"/>
          <a:srcRect t="13894"/>
          <a:stretch>
            <a:fillRect/>
          </a:stretch>
        </p:blipFill>
        <p:spPr>
          <a:xfrm>
            <a:off x="388822" y="1453257"/>
            <a:ext cx="8525842" cy="4755510"/>
          </a:xfrm>
          <a:prstGeom prst="rect">
            <a:avLst/>
          </a:prstGeom>
          <a:solidFill>
            <a:srgbClr val="F8F8F8"/>
          </a:solidFill>
        </p:spPr>
      </p:pic>
      <p:sp>
        <p:nvSpPr>
          <p:cNvPr id="8" name="Rectangle 7"/>
          <p:cNvSpPr/>
          <p:nvPr/>
        </p:nvSpPr>
        <p:spPr>
          <a:xfrm>
            <a:off x="666316" y="1025406"/>
            <a:ext cx="8025143" cy="369332"/>
          </a:xfrm>
          <a:prstGeom prst="rect">
            <a:avLst/>
          </a:prstGeom>
        </p:spPr>
        <p:txBody>
          <a:bodyPr wrap="square">
            <a:spAutoFit/>
          </a:bodyPr>
          <a:lstStyle/>
          <a:p>
            <a:pPr algn="ctr"/>
            <a:r>
              <a:rPr lang="en-US" b="1" dirty="0" smtClean="0">
                <a:latin typeface="Helvetica Neue"/>
              </a:rPr>
              <a:t>Predictors of Receiving Initially Inappropriate Antibiotic Therapy</a:t>
            </a:r>
            <a:endParaRPr lang="en-US" b="1" baseline="30000" dirty="0">
              <a:latin typeface="Helvetica Neue"/>
            </a:endParaRPr>
          </a:p>
        </p:txBody>
      </p:sp>
    </p:spTree>
    <p:extLst>
      <p:ext uri="{BB962C8B-B14F-4D97-AF65-F5344CB8AC3E}">
        <p14:creationId xmlns:p14="http://schemas.microsoft.com/office/powerpoint/2010/main" val="4289066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4677" y="122055"/>
            <a:ext cx="7772400" cy="1143000"/>
          </a:xfrm>
        </p:spPr>
        <p:txBody>
          <a:bodyPr>
            <a:noAutofit/>
          </a:bodyPr>
          <a:lstStyle/>
          <a:p>
            <a:r>
              <a:rPr lang="en-US" sz="3600" dirty="0" smtClean="0"/>
              <a:t>Appropriate Therapy and Mortality in AB Bacteremia and Shock</a:t>
            </a:r>
            <a:endParaRPr lang="en-US" sz="3600" dirty="0"/>
          </a:p>
        </p:txBody>
      </p:sp>
      <p:sp>
        <p:nvSpPr>
          <p:cNvPr id="4" name="Content Placeholder 3"/>
          <p:cNvSpPr>
            <a:spLocks noGrp="1"/>
          </p:cNvSpPr>
          <p:nvPr>
            <p:ph sz="half" idx="1"/>
          </p:nvPr>
        </p:nvSpPr>
        <p:spPr>
          <a:xfrm>
            <a:off x="0" y="1479975"/>
            <a:ext cx="4780988" cy="4659049"/>
          </a:xfrm>
        </p:spPr>
        <p:txBody>
          <a:bodyPr>
            <a:normAutofit/>
          </a:bodyPr>
          <a:lstStyle/>
          <a:p>
            <a:r>
              <a:rPr lang="en-US" sz="2400" dirty="0" smtClean="0"/>
              <a:t>Single, center retrospective cohort</a:t>
            </a:r>
          </a:p>
          <a:p>
            <a:r>
              <a:rPr lang="en-US" sz="2400" dirty="0" smtClean="0"/>
              <a:t>Subjects:  AB Bacteremia (primary or secondary) with septic shock</a:t>
            </a:r>
          </a:p>
          <a:p>
            <a:r>
              <a:rPr lang="en-US" sz="2400" dirty="0" smtClean="0"/>
              <a:t>Endpoint: Hospital mortality</a:t>
            </a:r>
          </a:p>
          <a:p>
            <a:r>
              <a:rPr lang="en-US" sz="2400" dirty="0" smtClean="0"/>
              <a:t>n=131</a:t>
            </a:r>
          </a:p>
          <a:p>
            <a:r>
              <a:rPr lang="en-US" sz="2400" dirty="0" smtClean="0"/>
              <a:t>58% </a:t>
            </a:r>
            <a:r>
              <a:rPr lang="en-US" sz="2400" dirty="0" err="1" smtClean="0"/>
              <a:t>Carbapenem</a:t>
            </a:r>
            <a:r>
              <a:rPr lang="en-US" sz="2400" dirty="0" smtClean="0"/>
              <a:t>-resistant</a:t>
            </a:r>
          </a:p>
          <a:p>
            <a:pPr>
              <a:buNone/>
            </a:pPr>
            <a:r>
              <a:rPr lang="en-US" sz="2400" dirty="0" smtClean="0"/>
              <a:t>	</a:t>
            </a:r>
            <a:r>
              <a:rPr lang="en-US" sz="2400" i="1" dirty="0" err="1" smtClean="0"/>
              <a:t>Acinetobacter</a:t>
            </a:r>
            <a:r>
              <a:rPr lang="en-US" sz="2400" i="1" dirty="0" smtClean="0"/>
              <a:t> </a:t>
            </a:r>
            <a:r>
              <a:rPr lang="en-US" sz="2400" i="1" dirty="0" err="1" smtClean="0"/>
              <a:t>baumannii</a:t>
            </a:r>
            <a:r>
              <a:rPr lang="en-US" sz="2400" i="1" dirty="0" smtClean="0"/>
              <a:t> </a:t>
            </a:r>
            <a:r>
              <a:rPr lang="en-US" sz="2400" dirty="0" smtClean="0"/>
              <a:t>(CRAB)</a:t>
            </a:r>
          </a:p>
          <a:p>
            <a:r>
              <a:rPr lang="en-US" sz="2400" dirty="0" smtClean="0"/>
              <a:t>Crude mortality:  50%</a:t>
            </a:r>
            <a:endParaRPr lang="en-US" sz="24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570580293"/>
              </p:ext>
            </p:extLst>
          </p:nvPr>
        </p:nvGraphicFramePr>
        <p:xfrm>
          <a:off x="4161584" y="1918417"/>
          <a:ext cx="4982416" cy="2582150"/>
        </p:xfrm>
        <a:graphic>
          <a:graphicData uri="http://schemas.openxmlformats.org/drawingml/2006/table">
            <a:tbl>
              <a:tblPr firstRow="1" bandRow="1">
                <a:tableStyleId>{1E171933-4619-4E11-9A3F-F7608DF75F80}</a:tableStyleId>
              </a:tblPr>
              <a:tblGrid>
                <a:gridCol w="1706515"/>
                <a:gridCol w="1081809"/>
                <a:gridCol w="1412781"/>
                <a:gridCol w="781311"/>
              </a:tblGrid>
              <a:tr h="775288">
                <a:tc>
                  <a:txBody>
                    <a:bodyPr/>
                    <a:lstStyle/>
                    <a:p>
                      <a:pPr algn="ctr"/>
                      <a:r>
                        <a:rPr lang="en-US" sz="1800" dirty="0" smtClean="0"/>
                        <a:t>Variable</a:t>
                      </a:r>
                      <a:endParaRPr lang="en-US" sz="1800" dirty="0">
                        <a:solidFill>
                          <a:schemeClr val="tx1"/>
                        </a:solidFill>
                        <a:latin typeface="Helvetica Neue"/>
                      </a:endParaRPr>
                    </a:p>
                  </a:txBody>
                  <a:tcPr anchor="ctr">
                    <a:solidFill>
                      <a:srgbClr val="5F376A"/>
                    </a:solidFill>
                  </a:tcPr>
                </a:tc>
                <a:tc>
                  <a:txBody>
                    <a:bodyPr/>
                    <a:lstStyle/>
                    <a:p>
                      <a:pPr algn="ctr"/>
                      <a:r>
                        <a:rPr lang="en-US" sz="1800" dirty="0" smtClean="0"/>
                        <a:t>Died</a:t>
                      </a:r>
                      <a:r>
                        <a:rPr lang="en-US" sz="1800" baseline="0" dirty="0" smtClean="0"/>
                        <a:t> (n=65)</a:t>
                      </a:r>
                      <a:endParaRPr lang="en-US" sz="1800" dirty="0">
                        <a:solidFill>
                          <a:schemeClr val="tx1"/>
                        </a:solidFill>
                        <a:latin typeface="Helvetica Neue"/>
                      </a:endParaRPr>
                    </a:p>
                  </a:txBody>
                  <a:tcPr anchor="ctr">
                    <a:solidFill>
                      <a:srgbClr val="5F376A"/>
                    </a:solidFill>
                  </a:tcPr>
                </a:tc>
                <a:tc>
                  <a:txBody>
                    <a:bodyPr/>
                    <a:lstStyle/>
                    <a:p>
                      <a:pPr algn="ctr"/>
                      <a:r>
                        <a:rPr lang="en-US" sz="1800" dirty="0" smtClean="0"/>
                        <a:t>Survived (n=66)</a:t>
                      </a:r>
                      <a:endParaRPr lang="en-US" sz="1800" dirty="0">
                        <a:solidFill>
                          <a:schemeClr val="tx1"/>
                        </a:solidFill>
                        <a:latin typeface="Helvetica Neue"/>
                      </a:endParaRPr>
                    </a:p>
                  </a:txBody>
                  <a:tcPr anchor="ctr">
                    <a:solidFill>
                      <a:srgbClr val="5F376A"/>
                    </a:solidFill>
                  </a:tcPr>
                </a:tc>
                <a:tc>
                  <a:txBody>
                    <a:bodyPr/>
                    <a:lstStyle/>
                    <a:p>
                      <a:pPr algn="ctr"/>
                      <a:r>
                        <a:rPr lang="en-US" sz="1800" dirty="0" smtClean="0"/>
                        <a:t>p</a:t>
                      </a:r>
                      <a:endParaRPr lang="en-US" sz="1800" dirty="0">
                        <a:solidFill>
                          <a:schemeClr val="tx1"/>
                        </a:solidFill>
                        <a:latin typeface="Helvetica Neue"/>
                      </a:endParaRPr>
                    </a:p>
                  </a:txBody>
                  <a:tcPr anchor="ctr">
                    <a:solidFill>
                      <a:srgbClr val="5F376A"/>
                    </a:solidFill>
                  </a:tcPr>
                </a:tc>
              </a:tr>
              <a:tr h="748337">
                <a:tc>
                  <a:txBody>
                    <a:bodyPr/>
                    <a:lstStyle/>
                    <a:p>
                      <a:pPr algn="ctr"/>
                      <a:r>
                        <a:rPr lang="en-US" sz="1800" dirty="0" smtClean="0"/>
                        <a:t>CRAB</a:t>
                      </a:r>
                      <a:endParaRPr lang="en-US" sz="1800" dirty="0">
                        <a:solidFill>
                          <a:schemeClr val="tx1"/>
                        </a:solidFill>
                        <a:latin typeface="Helvetica Neue"/>
                      </a:endParaRPr>
                    </a:p>
                  </a:txBody>
                  <a:tcPr anchor="ctr"/>
                </a:tc>
                <a:tc>
                  <a:txBody>
                    <a:bodyPr/>
                    <a:lstStyle/>
                    <a:p>
                      <a:pPr algn="ctr"/>
                      <a:r>
                        <a:rPr lang="en-US" sz="1800" dirty="0" smtClean="0"/>
                        <a:t>69%</a:t>
                      </a:r>
                      <a:endParaRPr lang="en-US" sz="1800" dirty="0">
                        <a:solidFill>
                          <a:schemeClr val="tx1"/>
                        </a:solidFill>
                        <a:latin typeface="Helvetica Neue"/>
                      </a:endParaRPr>
                    </a:p>
                  </a:txBody>
                  <a:tcPr anchor="ctr"/>
                </a:tc>
                <a:tc>
                  <a:txBody>
                    <a:bodyPr/>
                    <a:lstStyle/>
                    <a:p>
                      <a:pPr algn="ctr"/>
                      <a:r>
                        <a:rPr lang="en-US" sz="1800" dirty="0" smtClean="0"/>
                        <a:t>47%</a:t>
                      </a:r>
                      <a:endParaRPr lang="en-US" sz="1800" dirty="0">
                        <a:solidFill>
                          <a:schemeClr val="tx1"/>
                        </a:solidFill>
                        <a:latin typeface="Helvetica Neue"/>
                      </a:endParaRPr>
                    </a:p>
                  </a:txBody>
                  <a:tcPr anchor="ctr"/>
                </a:tc>
                <a:tc>
                  <a:txBody>
                    <a:bodyPr/>
                    <a:lstStyle/>
                    <a:p>
                      <a:pPr algn="ctr"/>
                      <a:r>
                        <a:rPr lang="en-US" sz="1800" dirty="0" smtClean="0"/>
                        <a:t>0.010</a:t>
                      </a:r>
                      <a:endParaRPr lang="en-US" sz="1800" dirty="0">
                        <a:solidFill>
                          <a:schemeClr val="tx1"/>
                        </a:solidFill>
                        <a:latin typeface="Helvetica Neue"/>
                      </a:endParaRPr>
                    </a:p>
                  </a:txBody>
                  <a:tcPr anchor="ctr"/>
                </a:tc>
              </a:tr>
              <a:tr h="1058525">
                <a:tc>
                  <a:txBody>
                    <a:bodyPr/>
                    <a:lstStyle/>
                    <a:p>
                      <a:pPr algn="ctr"/>
                      <a:r>
                        <a:rPr lang="en-US" sz="1800" dirty="0" smtClean="0"/>
                        <a:t>Initially Inappropriate</a:t>
                      </a:r>
                      <a:r>
                        <a:rPr lang="en-US" sz="1800" baseline="0" dirty="0" smtClean="0"/>
                        <a:t> Therapy</a:t>
                      </a:r>
                      <a:endParaRPr lang="en-US" sz="1800" dirty="0">
                        <a:solidFill>
                          <a:schemeClr val="tx1"/>
                        </a:solidFill>
                        <a:latin typeface="Helvetica Neue"/>
                      </a:endParaRPr>
                    </a:p>
                  </a:txBody>
                  <a:tcPr anchor="ctr"/>
                </a:tc>
                <a:tc>
                  <a:txBody>
                    <a:bodyPr/>
                    <a:lstStyle/>
                    <a:p>
                      <a:pPr algn="ctr"/>
                      <a:r>
                        <a:rPr lang="en-US" sz="1800" dirty="0" smtClean="0"/>
                        <a:t>83%</a:t>
                      </a:r>
                      <a:endParaRPr lang="en-US" sz="1800" dirty="0">
                        <a:solidFill>
                          <a:schemeClr val="tx1"/>
                        </a:solidFill>
                        <a:latin typeface="Helvetica Neue"/>
                      </a:endParaRPr>
                    </a:p>
                  </a:txBody>
                  <a:tcPr anchor="ctr"/>
                </a:tc>
                <a:tc>
                  <a:txBody>
                    <a:bodyPr/>
                    <a:lstStyle/>
                    <a:p>
                      <a:pPr algn="ctr"/>
                      <a:r>
                        <a:rPr lang="en-US" sz="1800" dirty="0" smtClean="0"/>
                        <a:t>59%</a:t>
                      </a:r>
                      <a:endParaRPr lang="en-US" sz="1800" dirty="0">
                        <a:solidFill>
                          <a:schemeClr val="tx1"/>
                        </a:solidFill>
                        <a:latin typeface="Helvetica Neue"/>
                      </a:endParaRPr>
                    </a:p>
                  </a:txBody>
                  <a:tcPr anchor="ctr"/>
                </a:tc>
                <a:tc>
                  <a:txBody>
                    <a:bodyPr/>
                    <a:lstStyle/>
                    <a:p>
                      <a:pPr algn="ctr"/>
                      <a:r>
                        <a:rPr lang="en-US" sz="1800" dirty="0" smtClean="0"/>
                        <a:t>0.001</a:t>
                      </a:r>
                      <a:endParaRPr lang="en-US" sz="1800" dirty="0">
                        <a:solidFill>
                          <a:schemeClr val="tx1"/>
                        </a:solidFill>
                        <a:latin typeface="Helvetica Neue"/>
                      </a:endParaRPr>
                    </a:p>
                  </a:txBody>
                  <a:tcPr anchor="ctr"/>
                </a:tc>
              </a:tr>
            </a:tbl>
          </a:graphicData>
        </a:graphic>
      </p:graphicFrame>
      <p:sp>
        <p:nvSpPr>
          <p:cNvPr id="11" name="TextBox 10"/>
          <p:cNvSpPr txBox="1"/>
          <p:nvPr/>
        </p:nvSpPr>
        <p:spPr>
          <a:xfrm>
            <a:off x="331026" y="6089972"/>
            <a:ext cx="2372765" cy="246221"/>
          </a:xfrm>
          <a:prstGeom prst="rect">
            <a:avLst/>
          </a:prstGeom>
          <a:noFill/>
        </p:spPr>
        <p:txBody>
          <a:bodyPr wrap="none" rtlCol="0" anchor="b">
            <a:spAutoFit/>
          </a:bodyPr>
          <a:lstStyle/>
          <a:p>
            <a:r>
              <a:rPr lang="en-US" sz="1000" dirty="0" smtClean="0">
                <a:latin typeface="Helvetica Neue"/>
              </a:rPr>
              <a:t>Shorr AF, et al.  </a:t>
            </a:r>
            <a:r>
              <a:rPr lang="en-US" sz="1000" i="1" dirty="0" smtClean="0">
                <a:latin typeface="Helvetica Neue"/>
              </a:rPr>
              <a:t>BMC</a:t>
            </a:r>
            <a:r>
              <a:rPr lang="en-US" sz="1000" dirty="0" smtClean="0">
                <a:latin typeface="Helvetica Neue"/>
              </a:rPr>
              <a:t> ID 2014: 14; 572</a:t>
            </a:r>
            <a:endParaRPr lang="en-US" sz="1000" dirty="0">
              <a:latin typeface="Helvetica Neue"/>
            </a:endParaRPr>
          </a:p>
        </p:txBody>
      </p:sp>
      <p:sp>
        <p:nvSpPr>
          <p:cNvPr id="12" name="TextBox 11"/>
          <p:cNvSpPr txBox="1"/>
          <p:nvPr/>
        </p:nvSpPr>
        <p:spPr>
          <a:xfrm>
            <a:off x="5053352" y="4998690"/>
            <a:ext cx="3783258" cy="707886"/>
          </a:xfrm>
          <a:prstGeom prst="rect">
            <a:avLst/>
          </a:prstGeom>
          <a:noFill/>
        </p:spPr>
        <p:txBody>
          <a:bodyPr wrap="square" rtlCol="0">
            <a:spAutoFit/>
          </a:bodyPr>
          <a:lstStyle/>
          <a:p>
            <a:pPr algn="ctr"/>
            <a:r>
              <a:rPr lang="en-US" sz="2000" b="1" dirty="0" smtClean="0">
                <a:solidFill>
                  <a:srgbClr val="376092"/>
                </a:solidFill>
                <a:latin typeface="Helvetica Neue"/>
              </a:rPr>
              <a:t>Median LOS in patients with AB Bacteremia:  9 days</a:t>
            </a:r>
            <a:endParaRPr lang="en-US" sz="2000" b="1" dirty="0">
              <a:solidFill>
                <a:srgbClr val="376092"/>
              </a:solidFill>
              <a:latin typeface="Helvetica Neue"/>
            </a:endParaRPr>
          </a:p>
        </p:txBody>
      </p:sp>
    </p:spTree>
    <p:extLst>
      <p:ext uri="{BB962C8B-B14F-4D97-AF65-F5344CB8AC3E}">
        <p14:creationId xmlns:p14="http://schemas.microsoft.com/office/powerpoint/2010/main" val="43373300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03" y="-100270"/>
            <a:ext cx="7879192" cy="1143000"/>
          </a:xfrm>
        </p:spPr>
        <p:txBody>
          <a:bodyPr>
            <a:noAutofit/>
          </a:bodyPr>
          <a:lstStyle/>
          <a:p>
            <a:r>
              <a:rPr lang="en-US" sz="3200" dirty="0" smtClean="0"/>
              <a:t>Impact of Resistance on Outcomes</a:t>
            </a:r>
            <a:r>
              <a:rPr lang="en-US" sz="2400" dirty="0" smtClean="0"/>
              <a:t>:  </a:t>
            </a:r>
            <a:r>
              <a:rPr lang="en-US" sz="3600" dirty="0" smtClean="0"/>
              <a:t/>
            </a:r>
            <a:br>
              <a:rPr lang="en-US" sz="3600" dirty="0" smtClean="0"/>
            </a:br>
            <a:r>
              <a:rPr lang="en-US" sz="2400" i="1" dirty="0" smtClean="0"/>
              <a:t>How Many Times Do We Have to Get it Right to Save One Life?</a:t>
            </a:r>
            <a:endParaRPr lang="en-US" sz="3200" i="1" dirty="0"/>
          </a:p>
        </p:txBody>
      </p:sp>
      <p:sp>
        <p:nvSpPr>
          <p:cNvPr id="4" name="Content Placeholder 3"/>
          <p:cNvSpPr>
            <a:spLocks noGrp="1"/>
          </p:cNvSpPr>
          <p:nvPr>
            <p:ph sz="half" idx="4294967295"/>
          </p:nvPr>
        </p:nvSpPr>
        <p:spPr>
          <a:xfrm>
            <a:off x="5512748" y="1121328"/>
            <a:ext cx="3631252" cy="4089752"/>
          </a:xfrm>
        </p:spPr>
        <p:txBody>
          <a:bodyPr>
            <a:normAutofit/>
          </a:bodyPr>
          <a:lstStyle/>
          <a:p>
            <a:pPr>
              <a:spcBef>
                <a:spcPts val="400"/>
              </a:spcBef>
              <a:spcAft>
                <a:spcPts val="400"/>
              </a:spcAft>
            </a:pPr>
            <a:r>
              <a:rPr lang="en-US" sz="2000" dirty="0" smtClean="0"/>
              <a:t>Retrospective analysis of impact of appropriate therapy on mortality</a:t>
            </a:r>
          </a:p>
          <a:p>
            <a:pPr>
              <a:spcBef>
                <a:spcPts val="400"/>
              </a:spcBef>
              <a:spcAft>
                <a:spcPts val="400"/>
              </a:spcAft>
            </a:pPr>
            <a:r>
              <a:rPr lang="en-US" sz="2000" dirty="0" smtClean="0"/>
              <a:t>1,250 subjects with septic shock</a:t>
            </a:r>
          </a:p>
          <a:p>
            <a:pPr>
              <a:spcBef>
                <a:spcPts val="400"/>
              </a:spcBef>
              <a:spcAft>
                <a:spcPts val="400"/>
              </a:spcAft>
            </a:pPr>
            <a:r>
              <a:rPr lang="en-US" sz="2000" dirty="0" smtClean="0"/>
              <a:t>Inappropriate antibiotics:      3.4 x independent increase in risk for death</a:t>
            </a:r>
          </a:p>
          <a:p>
            <a:pPr>
              <a:spcBef>
                <a:spcPts val="400"/>
              </a:spcBef>
              <a:spcAft>
                <a:spcPts val="400"/>
              </a:spcAft>
            </a:pPr>
            <a:r>
              <a:rPr lang="en-US" sz="2000" dirty="0" smtClean="0"/>
              <a:t>NNT calculated per pathogen</a:t>
            </a:r>
            <a:endParaRPr lang="en-US" sz="2000" dirty="0"/>
          </a:p>
        </p:txBody>
      </p:sp>
      <p:pic>
        <p:nvPicPr>
          <p:cNvPr id="8193" name="Picture 1"/>
          <p:cNvPicPr>
            <a:picLocks noChangeAspect="1" noChangeArrowheads="1"/>
          </p:cNvPicPr>
          <p:nvPr/>
        </p:nvPicPr>
        <p:blipFill>
          <a:blip r:embed="rId2" cstate="print"/>
          <a:srcRect/>
          <a:stretch>
            <a:fillRect/>
          </a:stretch>
        </p:blipFill>
        <p:spPr bwMode="auto">
          <a:xfrm>
            <a:off x="-1" y="837618"/>
            <a:ext cx="5607330" cy="5362387"/>
          </a:xfrm>
          <a:prstGeom prst="rect">
            <a:avLst/>
          </a:prstGeom>
          <a:noFill/>
          <a:ln w="9525">
            <a:noFill/>
            <a:miter lim="800000"/>
            <a:headEnd/>
            <a:tailEnd/>
          </a:ln>
        </p:spPr>
      </p:pic>
      <p:sp>
        <p:nvSpPr>
          <p:cNvPr id="6" name="TextBox 5"/>
          <p:cNvSpPr txBox="1"/>
          <p:nvPr/>
        </p:nvSpPr>
        <p:spPr>
          <a:xfrm>
            <a:off x="5566793" y="4525841"/>
            <a:ext cx="3497593" cy="923330"/>
          </a:xfrm>
          <a:prstGeom prst="rect">
            <a:avLst/>
          </a:prstGeom>
          <a:noFill/>
        </p:spPr>
        <p:txBody>
          <a:bodyPr wrap="square" rtlCol="0">
            <a:spAutoFit/>
          </a:bodyPr>
          <a:lstStyle/>
          <a:p>
            <a:pPr algn="ctr"/>
            <a:r>
              <a:rPr lang="en-US" b="1" dirty="0" smtClean="0">
                <a:solidFill>
                  <a:srgbClr val="B58240"/>
                </a:solidFill>
                <a:latin typeface="Helvetica Neue"/>
              </a:rPr>
              <a:t>Every </a:t>
            </a:r>
            <a:r>
              <a:rPr lang="en-US" b="1" dirty="0">
                <a:solidFill>
                  <a:srgbClr val="B58240"/>
                </a:solidFill>
                <a:latin typeface="Helvetica Neue"/>
              </a:rPr>
              <a:t>5 patients given appropriate therapy</a:t>
            </a:r>
            <a:r>
              <a:rPr lang="en-US" b="1" dirty="0" smtClean="0">
                <a:solidFill>
                  <a:srgbClr val="B58240"/>
                </a:solidFill>
                <a:latin typeface="Helvetica Neue"/>
              </a:rPr>
              <a:t> yielded one additional </a:t>
            </a:r>
            <a:r>
              <a:rPr lang="en-US" b="1" dirty="0">
                <a:solidFill>
                  <a:srgbClr val="B58240"/>
                </a:solidFill>
                <a:latin typeface="Helvetica Neue"/>
              </a:rPr>
              <a:t>survivor!</a:t>
            </a:r>
          </a:p>
        </p:txBody>
      </p:sp>
      <p:sp>
        <p:nvSpPr>
          <p:cNvPr id="7" name="TextBox 6"/>
          <p:cNvSpPr txBox="1"/>
          <p:nvPr/>
        </p:nvSpPr>
        <p:spPr>
          <a:xfrm>
            <a:off x="5645549" y="6081544"/>
            <a:ext cx="3498451" cy="230832"/>
          </a:xfrm>
          <a:prstGeom prst="rect">
            <a:avLst/>
          </a:prstGeom>
          <a:noFill/>
        </p:spPr>
        <p:txBody>
          <a:bodyPr wrap="none" rtlCol="0" anchor="b">
            <a:spAutoFit/>
          </a:bodyPr>
          <a:lstStyle/>
          <a:p>
            <a:r>
              <a:rPr lang="en-US" sz="900" dirty="0" smtClean="0">
                <a:latin typeface="Helvetica Neue"/>
              </a:rPr>
              <a:t>Vazquez-</a:t>
            </a:r>
            <a:r>
              <a:rPr lang="en-US" sz="900" dirty="0" err="1" smtClean="0">
                <a:latin typeface="Helvetica Neue"/>
              </a:rPr>
              <a:t>Guillamet</a:t>
            </a:r>
            <a:r>
              <a:rPr lang="en-US" sz="900" dirty="0" smtClean="0">
                <a:latin typeface="Helvetica Neue"/>
              </a:rPr>
              <a:t> C, et al.  </a:t>
            </a:r>
            <a:r>
              <a:rPr lang="en-US" sz="900" i="1" dirty="0" err="1" smtClean="0">
                <a:latin typeface="Helvetica Neue"/>
              </a:rPr>
              <a:t>Crit</a:t>
            </a:r>
            <a:r>
              <a:rPr lang="en-US" sz="900" i="1" dirty="0" smtClean="0">
                <a:latin typeface="Helvetica Neue"/>
              </a:rPr>
              <a:t> Care Med</a:t>
            </a:r>
            <a:r>
              <a:rPr lang="en-US" sz="900" dirty="0" smtClean="0">
                <a:latin typeface="Helvetica Neue"/>
              </a:rPr>
              <a:t> 2014; 42: 2342-2349.</a:t>
            </a:r>
            <a:endParaRPr lang="en-US" sz="900" dirty="0">
              <a:latin typeface="Helvetica Neue"/>
            </a:endParaRPr>
          </a:p>
        </p:txBody>
      </p:sp>
    </p:spTree>
    <p:extLst>
      <p:ext uri="{BB962C8B-B14F-4D97-AF65-F5344CB8AC3E}">
        <p14:creationId xmlns:p14="http://schemas.microsoft.com/office/powerpoint/2010/main" val="16289674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idx="4294967295"/>
          </p:nvPr>
        </p:nvSpPr>
        <p:spPr>
          <a:xfrm>
            <a:off x="0" y="228600"/>
            <a:ext cx="9144000" cy="787400"/>
          </a:xfrm>
        </p:spPr>
        <p:txBody>
          <a:bodyPr>
            <a:normAutofit/>
          </a:bodyPr>
          <a:lstStyle/>
          <a:p>
            <a:pPr>
              <a:defRPr/>
            </a:pPr>
            <a:r>
              <a:rPr lang="en-US" dirty="0"/>
              <a:t>Where Does Resistance Fit In?</a:t>
            </a:r>
          </a:p>
        </p:txBody>
      </p:sp>
      <p:sp>
        <p:nvSpPr>
          <p:cNvPr id="83971" name="Rectangle 3"/>
          <p:cNvSpPr>
            <a:spLocks noGrp="1" noChangeArrowheads="1"/>
          </p:cNvSpPr>
          <p:nvPr>
            <p:ph type="body" idx="4294967295"/>
          </p:nvPr>
        </p:nvSpPr>
        <p:spPr>
          <a:xfrm>
            <a:off x="703180" y="1198872"/>
            <a:ext cx="7997392" cy="5177835"/>
          </a:xfrm>
        </p:spPr>
        <p:txBody>
          <a:bodyPr>
            <a:normAutofit/>
          </a:bodyPr>
          <a:lstStyle/>
          <a:p>
            <a:pPr>
              <a:lnSpc>
                <a:spcPct val="90000"/>
              </a:lnSpc>
            </a:pPr>
            <a:r>
              <a:rPr lang="en-US" sz="2800" dirty="0"/>
              <a:t>Resistance in selected clinical pathogens has reached alarming rates</a:t>
            </a:r>
          </a:p>
          <a:p>
            <a:pPr lvl="1">
              <a:lnSpc>
                <a:spcPct val="90000"/>
              </a:lnSpc>
            </a:pPr>
            <a:r>
              <a:rPr lang="en-US" sz="2400" dirty="0" err="1" smtClean="0"/>
              <a:t>Moreso</a:t>
            </a:r>
            <a:r>
              <a:rPr lang="en-US" sz="2400" dirty="0" smtClean="0"/>
              <a:t> </a:t>
            </a:r>
            <a:r>
              <a:rPr lang="en-US" sz="2400" dirty="0"/>
              <a:t>in Asia, Africa, Latin America</a:t>
            </a:r>
          </a:p>
          <a:p>
            <a:pPr lvl="1">
              <a:lnSpc>
                <a:spcPct val="90000"/>
              </a:lnSpc>
            </a:pPr>
            <a:r>
              <a:rPr lang="en-US" sz="2400" dirty="0"/>
              <a:t>Hospital-acquired cIAI requires broad-spectrum Rx</a:t>
            </a:r>
          </a:p>
          <a:p>
            <a:pPr lvl="1">
              <a:lnSpc>
                <a:spcPct val="90000"/>
              </a:lnSpc>
            </a:pPr>
            <a:r>
              <a:rPr lang="en-US" sz="2400" dirty="0"/>
              <a:t>Consider for high-risk community-acquired cIAI</a:t>
            </a:r>
          </a:p>
          <a:p>
            <a:pPr lvl="2">
              <a:lnSpc>
                <a:spcPct val="90000"/>
              </a:lnSpc>
            </a:pPr>
            <a:r>
              <a:rPr lang="en-US" sz="2000" dirty="0">
                <a:ea typeface="ヒラギノ角ゴ Pro W3" charset="-128"/>
                <a:cs typeface="ヒラギノ角ゴ Pro W3" charset="-128"/>
              </a:rPr>
              <a:t>FEW studies (big opportunity…)</a:t>
            </a:r>
          </a:p>
          <a:p>
            <a:pPr>
              <a:lnSpc>
                <a:spcPct val="90000"/>
              </a:lnSpc>
            </a:pPr>
            <a:r>
              <a:rPr lang="en-US" sz="2800" dirty="0"/>
              <a:t>Bacterial resistance exerts a major impact on clinical outcomes</a:t>
            </a:r>
          </a:p>
          <a:p>
            <a:pPr>
              <a:lnSpc>
                <a:spcPct val="90000"/>
              </a:lnSpc>
            </a:pPr>
            <a:r>
              <a:rPr lang="en-US" sz="2800" dirty="0"/>
              <a:t>Few new antimicrobials on the horizon with activity against MDR gram-negative pathogens</a:t>
            </a:r>
          </a:p>
          <a:p>
            <a:pPr>
              <a:lnSpc>
                <a:spcPct val="90000"/>
              </a:lnSpc>
            </a:pPr>
            <a:r>
              <a:rPr lang="en-US" sz="2800" dirty="0"/>
              <a:t>We MUST learn to use responsibly what we have while new agents are developed</a:t>
            </a:r>
            <a:endParaRPr lang="en-US" sz="2000" dirty="0"/>
          </a:p>
          <a:p>
            <a:pPr>
              <a:lnSpc>
                <a:spcPct val="90000"/>
              </a:lnSpc>
            </a:pPr>
            <a:endParaRPr lang="en-US" sz="1800" dirty="0">
              <a:effectLst>
                <a:outerShdw blurRad="38100" dist="38100" dir="2700000" algn="tl">
                  <a:srgbClr val="DDDDDD"/>
                </a:outerShdw>
              </a:effectLst>
            </a:endParaRPr>
          </a:p>
          <a:p>
            <a:pPr>
              <a:lnSpc>
                <a:spcPct val="90000"/>
              </a:lnSpc>
            </a:pPr>
            <a:endParaRPr lang="en-US" sz="1800" dirty="0">
              <a:effectLst>
                <a:outerShdw blurRad="38100" dist="38100" dir="2700000" algn="tl">
                  <a:srgbClr val="DDDDDD"/>
                </a:outerShdw>
              </a:effectLst>
            </a:endParaRPr>
          </a:p>
        </p:txBody>
      </p:sp>
    </p:spTree>
    <p:extLst>
      <p:ext uri="{BB962C8B-B14F-4D97-AF65-F5344CB8AC3E}">
        <p14:creationId xmlns:p14="http://schemas.microsoft.com/office/powerpoint/2010/main" val="270770771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55303" y="567522"/>
            <a:ext cx="6420953" cy="2421319"/>
          </a:xfrm>
        </p:spPr>
        <p:txBody>
          <a:bodyPr>
            <a:noAutofit/>
          </a:bodyPr>
          <a:lstStyle/>
          <a:p>
            <a:r>
              <a:rPr lang="en-US" sz="3600" dirty="0">
                <a:ln>
                  <a:noFill/>
                </a:ln>
                <a:solidFill>
                  <a:schemeClr val="accent1">
                    <a:lumMod val="75000"/>
                  </a:schemeClr>
                </a:solidFill>
              </a:rPr>
              <a:t>Approaches to Drug/Dose Optimization</a:t>
            </a:r>
          </a:p>
        </p:txBody>
      </p:sp>
      <p:sp>
        <p:nvSpPr>
          <p:cNvPr id="20483" name="Rectangle 3"/>
          <p:cNvSpPr>
            <a:spLocks noGrp="1" noChangeArrowheads="1"/>
          </p:cNvSpPr>
          <p:nvPr>
            <p:ph type="body" idx="1"/>
          </p:nvPr>
        </p:nvSpPr>
        <p:spPr>
          <a:xfrm>
            <a:off x="2155302" y="2473676"/>
            <a:ext cx="6619859" cy="3408487"/>
          </a:xfrm>
        </p:spPr>
        <p:txBody>
          <a:bodyPr>
            <a:normAutofit lnSpcReduction="10000"/>
          </a:bodyPr>
          <a:lstStyle/>
          <a:p>
            <a:r>
              <a:rPr lang="en-US" sz="2900" b="1" i="1" dirty="0" smtClean="0">
                <a:solidFill>
                  <a:schemeClr val="tx1"/>
                </a:solidFill>
              </a:rPr>
              <a:t>David P. Nicolau, PharmD, FCCP, FIDSA</a:t>
            </a:r>
          </a:p>
          <a:p>
            <a:r>
              <a:rPr lang="en-US" dirty="0" smtClean="0">
                <a:solidFill>
                  <a:schemeClr val="tx1"/>
                </a:solidFill>
              </a:rPr>
              <a:t>Director</a:t>
            </a:r>
          </a:p>
          <a:p>
            <a:r>
              <a:rPr lang="en-US" dirty="0">
                <a:solidFill>
                  <a:schemeClr val="tx1"/>
                </a:solidFill>
              </a:rPr>
              <a:t>Center for Anti-Infective Research and Development</a:t>
            </a:r>
          </a:p>
          <a:p>
            <a:r>
              <a:rPr lang="en-US" dirty="0">
                <a:solidFill>
                  <a:schemeClr val="tx1"/>
                </a:solidFill>
              </a:rPr>
              <a:t>Hartford Hospital</a:t>
            </a:r>
          </a:p>
          <a:p>
            <a:r>
              <a:rPr lang="en-US" dirty="0">
                <a:solidFill>
                  <a:schemeClr val="tx1"/>
                </a:solidFill>
              </a:rPr>
              <a:t>Hartford, CT </a:t>
            </a:r>
          </a:p>
          <a:p>
            <a:r>
              <a:rPr lang="en-US" dirty="0" smtClean="0">
                <a:solidFill>
                  <a:schemeClr val="tx1"/>
                </a:solidFill>
              </a:rPr>
              <a:t/>
            </a:r>
            <a:br>
              <a:rPr lang="en-US" dirty="0" smtClean="0">
                <a:solidFill>
                  <a:schemeClr val="tx1"/>
                </a:solidFill>
              </a:rPr>
            </a:br>
            <a:endParaRPr lang="en-US" dirty="0" smtClean="0">
              <a:solidFill>
                <a:schemeClr val="tx1"/>
              </a:solidFill>
            </a:endParaRPr>
          </a:p>
        </p:txBody>
      </p:sp>
    </p:spTree>
    <p:extLst>
      <p:ext uri="{BB962C8B-B14F-4D97-AF65-F5344CB8AC3E}">
        <p14:creationId xmlns:p14="http://schemas.microsoft.com/office/powerpoint/2010/main" val="40690783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006085" y="1250409"/>
            <a:ext cx="510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p>
            <a:pPr marL="342900" indent="-342900" algn="ctr">
              <a:spcBef>
                <a:spcPct val="100000"/>
              </a:spcBef>
            </a:pPr>
            <a:r>
              <a:rPr lang="en-US" sz="3200" b="1" dirty="0">
                <a:solidFill>
                  <a:srgbClr val="FF6600"/>
                </a:solidFill>
                <a:latin typeface="Arial Narrow" pitchFamily="34" charset="0"/>
              </a:rPr>
              <a:t>IMPROVING THE ODDS</a:t>
            </a:r>
            <a:endParaRPr lang="en-US" sz="2800" b="1" dirty="0">
              <a:solidFill>
                <a:srgbClr val="FF6600"/>
              </a:solidFill>
              <a:latin typeface="Arial Narrow" pitchFamily="34" charset="0"/>
            </a:endParaRPr>
          </a:p>
        </p:txBody>
      </p:sp>
      <p:sp>
        <p:nvSpPr>
          <p:cNvPr id="6148" name="Freeform 6"/>
          <p:cNvSpPr>
            <a:spLocks/>
          </p:cNvSpPr>
          <p:nvPr/>
        </p:nvSpPr>
        <p:spPr bwMode="auto">
          <a:xfrm>
            <a:off x="5907088" y="3003640"/>
            <a:ext cx="1839912" cy="1611313"/>
          </a:xfrm>
          <a:custGeom>
            <a:avLst/>
            <a:gdLst>
              <a:gd name="T0" fmla="*/ 2147483647 w 1025"/>
              <a:gd name="T1" fmla="*/ 0 h 875"/>
              <a:gd name="T2" fmla="*/ 2147483647 w 1025"/>
              <a:gd name="T3" fmla="*/ 2147483647 h 875"/>
              <a:gd name="T4" fmla="*/ 2147483647 w 1025"/>
              <a:gd name="T5" fmla="*/ 2147483647 h 875"/>
              <a:gd name="T6" fmla="*/ 2147483647 w 1025"/>
              <a:gd name="T7" fmla="*/ 2147483647 h 875"/>
              <a:gd name="T8" fmla="*/ 2147483647 w 1025"/>
              <a:gd name="T9" fmla="*/ 2147483647 h 875"/>
              <a:gd name="T10" fmla="*/ 2147483647 w 1025"/>
              <a:gd name="T11" fmla="*/ 2147483647 h 875"/>
              <a:gd name="T12" fmla="*/ 2147483647 w 1025"/>
              <a:gd name="T13" fmla="*/ 2147483647 h 875"/>
              <a:gd name="T14" fmla="*/ 2147483647 w 1025"/>
              <a:gd name="T15" fmla="*/ 2147483647 h 875"/>
              <a:gd name="T16" fmla="*/ 2147483647 w 1025"/>
              <a:gd name="T17" fmla="*/ 2147483647 h 875"/>
              <a:gd name="T18" fmla="*/ 0 w 1025"/>
              <a:gd name="T19" fmla="*/ 2147483647 h 875"/>
              <a:gd name="T20" fmla="*/ 2147483647 w 1025"/>
              <a:gd name="T21" fmla="*/ 0 h 8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5"/>
              <a:gd name="T34" fmla="*/ 0 h 875"/>
              <a:gd name="T35" fmla="*/ 1025 w 1025"/>
              <a:gd name="T36" fmla="*/ 875 h 8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5" h="875">
                <a:moveTo>
                  <a:pt x="743" y="0"/>
                </a:moveTo>
                <a:lnTo>
                  <a:pt x="986" y="308"/>
                </a:lnTo>
                <a:lnTo>
                  <a:pt x="1024" y="489"/>
                </a:lnTo>
                <a:lnTo>
                  <a:pt x="1009" y="578"/>
                </a:lnTo>
                <a:lnTo>
                  <a:pt x="965" y="667"/>
                </a:lnTo>
                <a:lnTo>
                  <a:pt x="892" y="744"/>
                </a:lnTo>
                <a:lnTo>
                  <a:pt x="784" y="806"/>
                </a:lnTo>
                <a:lnTo>
                  <a:pt x="642" y="852"/>
                </a:lnTo>
                <a:lnTo>
                  <a:pt x="454" y="874"/>
                </a:lnTo>
                <a:lnTo>
                  <a:pt x="0" y="294"/>
                </a:lnTo>
                <a:lnTo>
                  <a:pt x="743" y="0"/>
                </a:lnTo>
              </a:path>
            </a:pathLst>
          </a:custGeom>
          <a:gradFill rotWithShape="0">
            <a:gsLst>
              <a:gs pos="0">
                <a:srgbClr val="00FF00"/>
              </a:gs>
              <a:gs pos="100000">
                <a:srgbClr val="006600"/>
              </a:gs>
            </a:gsLst>
            <a:path path="rect">
              <a:fillToRect r="100000" b="100000"/>
            </a:path>
          </a:gradFill>
          <a:ln w="19050" cap="rnd" cmpd="sng">
            <a:solidFill>
              <a:srgbClr val="30A68D"/>
            </a:solidFill>
            <a:prstDash val="solid"/>
            <a:round/>
            <a:headEnd type="none" w="med" len="med"/>
            <a:tailEnd type="none" w="med" len="med"/>
          </a:ln>
        </p:spPr>
        <p:txBody>
          <a:bodyPr/>
          <a:lstStyle/>
          <a:p>
            <a:endParaRPr lang="en-US"/>
          </a:p>
        </p:txBody>
      </p:sp>
      <p:sp>
        <p:nvSpPr>
          <p:cNvPr id="6149" name="Freeform 7"/>
          <p:cNvSpPr>
            <a:spLocks/>
          </p:cNvSpPr>
          <p:nvPr/>
        </p:nvSpPr>
        <p:spPr bwMode="auto">
          <a:xfrm>
            <a:off x="4699000" y="4215211"/>
            <a:ext cx="2752725" cy="2054225"/>
          </a:xfrm>
          <a:custGeom>
            <a:avLst/>
            <a:gdLst>
              <a:gd name="T0" fmla="*/ 2147483647 w 1534"/>
              <a:gd name="T1" fmla="*/ 2147483647 h 1116"/>
              <a:gd name="T2" fmla="*/ 2147483647 w 1534"/>
              <a:gd name="T3" fmla="*/ 2147483647 h 1116"/>
              <a:gd name="T4" fmla="*/ 2147483647 w 1534"/>
              <a:gd name="T5" fmla="*/ 2147483647 h 1116"/>
              <a:gd name="T6" fmla="*/ 2147483647 w 1534"/>
              <a:gd name="T7" fmla="*/ 2147483647 h 1116"/>
              <a:gd name="T8" fmla="*/ 2147483647 w 1534"/>
              <a:gd name="T9" fmla="*/ 2147483647 h 1116"/>
              <a:gd name="T10" fmla="*/ 2147483647 w 1534"/>
              <a:gd name="T11" fmla="*/ 2147483647 h 1116"/>
              <a:gd name="T12" fmla="*/ 2147483647 w 1534"/>
              <a:gd name="T13" fmla="*/ 0 h 1116"/>
              <a:gd name="T14" fmla="*/ 0 w 1534"/>
              <a:gd name="T15" fmla="*/ 2147483647 h 1116"/>
              <a:gd name="T16" fmla="*/ 2147483647 w 1534"/>
              <a:gd name="T17" fmla="*/ 2147483647 h 1116"/>
              <a:gd name="T18" fmla="*/ 2147483647 w 1534"/>
              <a:gd name="T19" fmla="*/ 2147483647 h 1116"/>
              <a:gd name="T20" fmla="*/ 2147483647 w 1534"/>
              <a:gd name="T21" fmla="*/ 2147483647 h 1116"/>
              <a:gd name="T22" fmla="*/ 2147483647 w 1534"/>
              <a:gd name="T23" fmla="*/ 2147483647 h 1116"/>
              <a:gd name="T24" fmla="*/ 2147483647 w 1534"/>
              <a:gd name="T25" fmla="*/ 2147483647 h 1116"/>
              <a:gd name="T26" fmla="*/ 2147483647 w 1534"/>
              <a:gd name="T27" fmla="*/ 2147483647 h 1116"/>
              <a:gd name="T28" fmla="*/ 2147483647 w 1534"/>
              <a:gd name="T29" fmla="*/ 2147483647 h 1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34"/>
              <a:gd name="T46" fmla="*/ 0 h 1116"/>
              <a:gd name="T47" fmla="*/ 1534 w 1534"/>
              <a:gd name="T48" fmla="*/ 1116 h 1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34" h="1116">
                <a:moveTo>
                  <a:pt x="1533" y="149"/>
                </a:moveTo>
                <a:lnTo>
                  <a:pt x="1419" y="220"/>
                </a:lnTo>
                <a:lnTo>
                  <a:pt x="1279" y="267"/>
                </a:lnTo>
                <a:lnTo>
                  <a:pt x="982" y="310"/>
                </a:lnTo>
                <a:lnTo>
                  <a:pt x="695" y="310"/>
                </a:lnTo>
                <a:lnTo>
                  <a:pt x="460" y="293"/>
                </a:lnTo>
                <a:lnTo>
                  <a:pt x="475" y="0"/>
                </a:lnTo>
                <a:lnTo>
                  <a:pt x="0" y="531"/>
                </a:lnTo>
                <a:lnTo>
                  <a:pt x="393" y="1115"/>
                </a:lnTo>
                <a:lnTo>
                  <a:pt x="429" y="842"/>
                </a:lnTo>
                <a:lnTo>
                  <a:pt x="747" y="837"/>
                </a:lnTo>
                <a:lnTo>
                  <a:pt x="899" y="809"/>
                </a:lnTo>
                <a:lnTo>
                  <a:pt x="959" y="783"/>
                </a:lnTo>
                <a:lnTo>
                  <a:pt x="1005" y="744"/>
                </a:lnTo>
                <a:lnTo>
                  <a:pt x="1533" y="149"/>
                </a:lnTo>
              </a:path>
            </a:pathLst>
          </a:custGeom>
          <a:gradFill rotWithShape="0">
            <a:gsLst>
              <a:gs pos="0">
                <a:srgbClr val="00FF00"/>
              </a:gs>
              <a:gs pos="100000">
                <a:srgbClr val="006600"/>
              </a:gs>
            </a:gsLst>
            <a:path path="rect">
              <a:fillToRect r="100000" b="100000"/>
            </a:path>
          </a:gradFill>
          <a:ln w="19050" cap="rnd" cmpd="sng">
            <a:solidFill>
              <a:srgbClr val="30A68D"/>
            </a:solidFill>
            <a:prstDash val="solid"/>
            <a:round/>
            <a:headEnd type="none" w="med" len="med"/>
            <a:tailEnd type="none" w="med" len="med"/>
          </a:ln>
        </p:spPr>
        <p:txBody>
          <a:bodyPr/>
          <a:lstStyle/>
          <a:p>
            <a:endParaRPr lang="en-US"/>
          </a:p>
        </p:txBody>
      </p:sp>
      <p:grpSp>
        <p:nvGrpSpPr>
          <p:cNvPr id="2" name="Group 15"/>
          <p:cNvGrpSpPr>
            <a:grpSpLocks/>
          </p:cNvGrpSpPr>
          <p:nvPr/>
        </p:nvGrpSpPr>
        <p:grpSpPr bwMode="auto">
          <a:xfrm>
            <a:off x="1524000" y="1860640"/>
            <a:ext cx="5808663" cy="3895725"/>
            <a:chOff x="1248" y="1344"/>
            <a:chExt cx="3659" cy="2454"/>
          </a:xfrm>
        </p:grpSpPr>
        <p:sp>
          <p:nvSpPr>
            <p:cNvPr id="6153" name="Freeform 4"/>
            <p:cNvSpPr>
              <a:spLocks/>
            </p:cNvSpPr>
            <p:nvPr/>
          </p:nvSpPr>
          <p:spPr bwMode="auto">
            <a:xfrm>
              <a:off x="2022" y="3094"/>
              <a:ext cx="1147" cy="704"/>
            </a:xfrm>
            <a:custGeom>
              <a:avLst/>
              <a:gdLst>
                <a:gd name="T0" fmla="*/ 2147483647 w 1015"/>
                <a:gd name="T1" fmla="*/ 2147483647 h 607"/>
                <a:gd name="T2" fmla="*/ 2147483647 w 1015"/>
                <a:gd name="T3" fmla="*/ 2147483647 h 607"/>
                <a:gd name="T4" fmla="*/ 2147483647 w 1015"/>
                <a:gd name="T5" fmla="*/ 2147483647 h 607"/>
                <a:gd name="T6" fmla="*/ 2147483647 w 1015"/>
                <a:gd name="T7" fmla="*/ 2147483647 h 607"/>
                <a:gd name="T8" fmla="*/ 2147483647 w 1015"/>
                <a:gd name="T9" fmla="*/ 2147483647 h 607"/>
                <a:gd name="T10" fmla="*/ 2147483647 w 1015"/>
                <a:gd name="T11" fmla="*/ 2147483647 h 607"/>
                <a:gd name="T12" fmla="*/ 2147483647 w 1015"/>
                <a:gd name="T13" fmla="*/ 2147483647 h 607"/>
                <a:gd name="T14" fmla="*/ 0 w 1015"/>
                <a:gd name="T15" fmla="*/ 2147483647 h 607"/>
                <a:gd name="T16" fmla="*/ 2147483647 w 1015"/>
                <a:gd name="T17" fmla="*/ 2147483647 h 607"/>
                <a:gd name="T18" fmla="*/ 2147483647 w 1015"/>
                <a:gd name="T19" fmla="*/ 0 h 607"/>
                <a:gd name="T20" fmla="*/ 2147483647 w 1015"/>
                <a:gd name="T21" fmla="*/ 0 h 607"/>
                <a:gd name="T22" fmla="*/ 2147483647 w 1015"/>
                <a:gd name="T23" fmla="*/ 2147483647 h 6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5"/>
                <a:gd name="T37" fmla="*/ 0 h 607"/>
                <a:gd name="T38" fmla="*/ 1015 w 1015"/>
                <a:gd name="T39" fmla="*/ 607 h 6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5" h="607">
                  <a:moveTo>
                    <a:pt x="1014" y="604"/>
                  </a:moveTo>
                  <a:lnTo>
                    <a:pt x="516" y="606"/>
                  </a:lnTo>
                  <a:lnTo>
                    <a:pt x="385" y="595"/>
                  </a:lnTo>
                  <a:lnTo>
                    <a:pt x="266" y="564"/>
                  </a:lnTo>
                  <a:lnTo>
                    <a:pt x="158" y="510"/>
                  </a:lnTo>
                  <a:lnTo>
                    <a:pt x="77" y="437"/>
                  </a:lnTo>
                  <a:lnTo>
                    <a:pt x="24" y="349"/>
                  </a:lnTo>
                  <a:lnTo>
                    <a:pt x="0" y="246"/>
                  </a:lnTo>
                  <a:lnTo>
                    <a:pt x="19" y="128"/>
                  </a:lnTo>
                  <a:lnTo>
                    <a:pt x="80" y="0"/>
                  </a:lnTo>
                  <a:lnTo>
                    <a:pt x="1014" y="0"/>
                  </a:lnTo>
                  <a:lnTo>
                    <a:pt x="1014" y="604"/>
                  </a:lnTo>
                </a:path>
              </a:pathLst>
            </a:custGeom>
            <a:noFill/>
            <a:ln w="19050" cap="rnd" cmpd="sng">
              <a:solidFill>
                <a:srgbClr val="30A68D"/>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54" name="Freeform 5"/>
            <p:cNvSpPr>
              <a:spLocks/>
            </p:cNvSpPr>
            <p:nvPr/>
          </p:nvSpPr>
          <p:spPr bwMode="auto">
            <a:xfrm>
              <a:off x="1248" y="2156"/>
              <a:ext cx="1494" cy="1372"/>
            </a:xfrm>
            <a:custGeom>
              <a:avLst/>
              <a:gdLst>
                <a:gd name="T0" fmla="*/ 2147483647 w 1322"/>
                <a:gd name="T1" fmla="*/ 2147483647 h 1183"/>
                <a:gd name="T2" fmla="*/ 2147483647 w 1322"/>
                <a:gd name="T3" fmla="*/ 2147483647 h 1183"/>
                <a:gd name="T4" fmla="*/ 2147483647 w 1322"/>
                <a:gd name="T5" fmla="*/ 2147483647 h 1183"/>
                <a:gd name="T6" fmla="*/ 2147483647 w 1322"/>
                <a:gd name="T7" fmla="*/ 2147483647 h 1183"/>
                <a:gd name="T8" fmla="*/ 2147483647 w 1322"/>
                <a:gd name="T9" fmla="*/ 2147483647 h 1183"/>
                <a:gd name="T10" fmla="*/ 2147483647 w 1322"/>
                <a:gd name="T11" fmla="*/ 2147483647 h 1183"/>
                <a:gd name="T12" fmla="*/ 2147483647 w 1322"/>
                <a:gd name="T13" fmla="*/ 2147483647 h 1183"/>
                <a:gd name="T14" fmla="*/ 2147483647 w 1322"/>
                <a:gd name="T15" fmla="*/ 2147483647 h 1183"/>
                <a:gd name="T16" fmla="*/ 2147483647 w 1322"/>
                <a:gd name="T17" fmla="*/ 2147483647 h 1183"/>
                <a:gd name="T18" fmla="*/ 0 w 1322"/>
                <a:gd name="T19" fmla="*/ 0 h 1183"/>
                <a:gd name="T20" fmla="*/ 2147483647 w 1322"/>
                <a:gd name="T21" fmla="*/ 2147483647 h 1183"/>
                <a:gd name="T22" fmla="*/ 2147483647 w 1322"/>
                <a:gd name="T23" fmla="*/ 2147483647 h 1183"/>
                <a:gd name="T24" fmla="*/ 2147483647 w 1322"/>
                <a:gd name="T25" fmla="*/ 2147483647 h 1183"/>
                <a:gd name="T26" fmla="*/ 2147483647 w 1322"/>
                <a:gd name="T27" fmla="*/ 2147483647 h 1183"/>
                <a:gd name="T28" fmla="*/ 2147483647 w 1322"/>
                <a:gd name="T29" fmla="*/ 2147483647 h 11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2"/>
                <a:gd name="T46" fmla="*/ 0 h 1183"/>
                <a:gd name="T47" fmla="*/ 1322 w 1322"/>
                <a:gd name="T48" fmla="*/ 1183 h 11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2" h="1183">
                  <a:moveTo>
                    <a:pt x="626" y="1182"/>
                  </a:moveTo>
                  <a:lnTo>
                    <a:pt x="598" y="1075"/>
                  </a:lnTo>
                  <a:lnTo>
                    <a:pt x="606" y="969"/>
                  </a:lnTo>
                  <a:lnTo>
                    <a:pt x="643" y="862"/>
                  </a:lnTo>
                  <a:lnTo>
                    <a:pt x="699" y="761"/>
                  </a:lnTo>
                  <a:lnTo>
                    <a:pt x="841" y="583"/>
                  </a:lnTo>
                  <a:lnTo>
                    <a:pt x="972" y="443"/>
                  </a:lnTo>
                  <a:lnTo>
                    <a:pt x="1321" y="594"/>
                  </a:lnTo>
                  <a:lnTo>
                    <a:pt x="903" y="42"/>
                  </a:lnTo>
                  <a:lnTo>
                    <a:pt x="0" y="0"/>
                  </a:lnTo>
                  <a:lnTo>
                    <a:pt x="315" y="157"/>
                  </a:lnTo>
                  <a:lnTo>
                    <a:pt x="167" y="357"/>
                  </a:lnTo>
                  <a:lnTo>
                    <a:pt x="132" y="468"/>
                  </a:lnTo>
                  <a:lnTo>
                    <a:pt x="155" y="564"/>
                  </a:lnTo>
                  <a:lnTo>
                    <a:pt x="626" y="1182"/>
                  </a:lnTo>
                </a:path>
              </a:pathLst>
            </a:custGeom>
            <a:noFill/>
            <a:ln w="19050" cap="rnd" cmpd="sng">
              <a:solidFill>
                <a:srgbClr val="30A68D"/>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5F376A"/>
                </a:solidFill>
              </a:endParaRPr>
            </a:p>
          </p:txBody>
        </p:sp>
        <p:sp>
          <p:nvSpPr>
            <p:cNvPr id="6155" name="Freeform 8"/>
            <p:cNvSpPr>
              <a:spLocks/>
            </p:cNvSpPr>
            <p:nvPr/>
          </p:nvSpPr>
          <p:spPr bwMode="auto">
            <a:xfrm>
              <a:off x="1926" y="1371"/>
              <a:ext cx="1361" cy="921"/>
            </a:xfrm>
            <a:custGeom>
              <a:avLst/>
              <a:gdLst>
                <a:gd name="T0" fmla="*/ 0 w 1205"/>
                <a:gd name="T1" fmla="*/ 2147483647 h 795"/>
                <a:gd name="T2" fmla="*/ 2147483647 w 1205"/>
                <a:gd name="T3" fmla="*/ 2147483647 h 795"/>
                <a:gd name="T4" fmla="*/ 2147483647 w 1205"/>
                <a:gd name="T5" fmla="*/ 2147483647 h 795"/>
                <a:gd name="T6" fmla="*/ 2147483647 w 1205"/>
                <a:gd name="T7" fmla="*/ 2147483647 h 795"/>
                <a:gd name="T8" fmla="*/ 2147483647 w 1205"/>
                <a:gd name="T9" fmla="*/ 2147483647 h 795"/>
                <a:gd name="T10" fmla="*/ 2147483647 w 1205"/>
                <a:gd name="T11" fmla="*/ 0 h 795"/>
                <a:gd name="T12" fmla="*/ 2147483647 w 1205"/>
                <a:gd name="T13" fmla="*/ 2147483647 h 795"/>
                <a:gd name="T14" fmla="*/ 2147483647 w 1205"/>
                <a:gd name="T15" fmla="*/ 2147483647 h 795"/>
                <a:gd name="T16" fmla="*/ 2147483647 w 1205"/>
                <a:gd name="T17" fmla="*/ 2147483647 h 795"/>
                <a:gd name="T18" fmla="*/ 2147483647 w 1205"/>
                <a:gd name="T19" fmla="*/ 2147483647 h 795"/>
                <a:gd name="T20" fmla="*/ 2147483647 w 1205"/>
                <a:gd name="T21" fmla="*/ 2147483647 h 795"/>
                <a:gd name="T22" fmla="*/ 0 w 1205"/>
                <a:gd name="T23" fmla="*/ 2147483647 h 7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5"/>
                <a:gd name="T37" fmla="*/ 0 h 795"/>
                <a:gd name="T38" fmla="*/ 1205 w 1205"/>
                <a:gd name="T39" fmla="*/ 795 h 7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5" h="795">
                  <a:moveTo>
                    <a:pt x="0" y="481"/>
                  </a:moveTo>
                  <a:lnTo>
                    <a:pt x="252" y="178"/>
                  </a:lnTo>
                  <a:lnTo>
                    <a:pt x="338" y="104"/>
                  </a:lnTo>
                  <a:lnTo>
                    <a:pt x="438" y="50"/>
                  </a:lnTo>
                  <a:lnTo>
                    <a:pt x="557" y="13"/>
                  </a:lnTo>
                  <a:lnTo>
                    <a:pt x="683" y="0"/>
                  </a:lnTo>
                  <a:lnTo>
                    <a:pt x="822" y="11"/>
                  </a:lnTo>
                  <a:lnTo>
                    <a:pt x="957" y="51"/>
                  </a:lnTo>
                  <a:lnTo>
                    <a:pt x="1086" y="119"/>
                  </a:lnTo>
                  <a:lnTo>
                    <a:pt x="1204" y="222"/>
                  </a:lnTo>
                  <a:lnTo>
                    <a:pt x="730" y="794"/>
                  </a:lnTo>
                  <a:lnTo>
                    <a:pt x="0" y="481"/>
                  </a:lnTo>
                </a:path>
              </a:pathLst>
            </a:custGeom>
            <a:noFill/>
            <a:ln w="19050" cap="rnd" cmpd="sng">
              <a:solidFill>
                <a:srgbClr val="30A68D"/>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56" name="Freeform 9"/>
            <p:cNvSpPr>
              <a:spLocks/>
            </p:cNvSpPr>
            <p:nvPr/>
          </p:nvSpPr>
          <p:spPr bwMode="auto">
            <a:xfrm>
              <a:off x="2934" y="1344"/>
              <a:ext cx="1973" cy="872"/>
            </a:xfrm>
            <a:custGeom>
              <a:avLst/>
              <a:gdLst>
                <a:gd name="T0" fmla="*/ 0 w 1745"/>
                <a:gd name="T1" fmla="*/ 0 h 752"/>
                <a:gd name="T2" fmla="*/ 2147483647 w 1745"/>
                <a:gd name="T3" fmla="*/ 2147483647 h 752"/>
                <a:gd name="T4" fmla="*/ 2147483647 w 1745"/>
                <a:gd name="T5" fmla="*/ 2147483647 h 752"/>
                <a:gd name="T6" fmla="*/ 2147483647 w 1745"/>
                <a:gd name="T7" fmla="*/ 2147483647 h 752"/>
                <a:gd name="T8" fmla="*/ 2147483647 w 1745"/>
                <a:gd name="T9" fmla="*/ 2147483647 h 752"/>
                <a:gd name="T10" fmla="*/ 2147483647 w 1745"/>
                <a:gd name="T11" fmla="*/ 2147483647 h 752"/>
                <a:gd name="T12" fmla="*/ 2147483647 w 1745"/>
                <a:gd name="T13" fmla="*/ 2147483647 h 752"/>
                <a:gd name="T14" fmla="*/ 2147483647 w 1745"/>
                <a:gd name="T15" fmla="*/ 2147483647 h 752"/>
                <a:gd name="T16" fmla="*/ 2147483647 w 1745"/>
                <a:gd name="T17" fmla="*/ 2147483647 h 752"/>
                <a:gd name="T18" fmla="*/ 2147483647 w 1745"/>
                <a:gd name="T19" fmla="*/ 2147483647 h 752"/>
                <a:gd name="T20" fmla="*/ 2147483647 w 1745"/>
                <a:gd name="T21" fmla="*/ 2147483647 h 752"/>
                <a:gd name="T22" fmla="*/ 2147483647 w 1745"/>
                <a:gd name="T23" fmla="*/ 2147483647 h 752"/>
                <a:gd name="T24" fmla="*/ 2147483647 w 1745"/>
                <a:gd name="T25" fmla="*/ 2147483647 h 752"/>
                <a:gd name="T26" fmla="*/ 2147483647 w 1745"/>
                <a:gd name="T27" fmla="*/ 2147483647 h 752"/>
                <a:gd name="T28" fmla="*/ 2147483647 w 1745"/>
                <a:gd name="T29" fmla="*/ 2147483647 h 752"/>
                <a:gd name="T30" fmla="*/ 0 w 1745"/>
                <a:gd name="T31" fmla="*/ 0 h 7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45"/>
                <a:gd name="T49" fmla="*/ 0 h 752"/>
                <a:gd name="T50" fmla="*/ 1745 w 1745"/>
                <a:gd name="T51" fmla="*/ 752 h 7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45" h="752">
                  <a:moveTo>
                    <a:pt x="0" y="0"/>
                  </a:moveTo>
                  <a:lnTo>
                    <a:pt x="147" y="39"/>
                  </a:lnTo>
                  <a:lnTo>
                    <a:pt x="274" y="98"/>
                  </a:lnTo>
                  <a:lnTo>
                    <a:pt x="380" y="175"/>
                  </a:lnTo>
                  <a:lnTo>
                    <a:pt x="473" y="260"/>
                  </a:lnTo>
                  <a:lnTo>
                    <a:pt x="615" y="440"/>
                  </a:lnTo>
                  <a:lnTo>
                    <a:pt x="716" y="590"/>
                  </a:lnTo>
                  <a:lnTo>
                    <a:pt x="352" y="725"/>
                  </a:lnTo>
                  <a:lnTo>
                    <a:pt x="1232" y="751"/>
                  </a:lnTo>
                  <a:lnTo>
                    <a:pt x="1744" y="215"/>
                  </a:lnTo>
                  <a:lnTo>
                    <a:pt x="1392" y="331"/>
                  </a:lnTo>
                  <a:lnTo>
                    <a:pt x="1232" y="142"/>
                  </a:lnTo>
                  <a:lnTo>
                    <a:pt x="1124" y="59"/>
                  </a:lnTo>
                  <a:lnTo>
                    <a:pt x="1059" y="35"/>
                  </a:lnTo>
                  <a:lnTo>
                    <a:pt x="989" y="24"/>
                  </a:lnTo>
                  <a:lnTo>
                    <a:pt x="0" y="0"/>
                  </a:lnTo>
                </a:path>
              </a:pathLst>
            </a:custGeom>
            <a:noFill/>
            <a:ln w="19050" cap="rnd" cmpd="sng">
              <a:solidFill>
                <a:srgbClr val="30A68D"/>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57" name="Rectangle 10"/>
            <p:cNvSpPr>
              <a:spLocks noChangeArrowheads="1"/>
            </p:cNvSpPr>
            <p:nvPr/>
          </p:nvSpPr>
          <p:spPr bwMode="auto">
            <a:xfrm>
              <a:off x="3610" y="1653"/>
              <a:ext cx="1142"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r>
                <a:rPr lang="en-US" sz="3200">
                  <a:solidFill>
                    <a:srgbClr val="376092"/>
                  </a:solidFill>
                  <a:latin typeface="Arial Black" charset="0"/>
                </a:rPr>
                <a:t>HOST</a:t>
              </a:r>
            </a:p>
          </p:txBody>
        </p:sp>
        <p:sp>
          <p:nvSpPr>
            <p:cNvPr id="6158" name="Rectangle 11"/>
            <p:cNvSpPr>
              <a:spLocks noChangeArrowheads="1"/>
            </p:cNvSpPr>
            <p:nvPr/>
          </p:nvSpPr>
          <p:spPr bwMode="auto">
            <a:xfrm>
              <a:off x="1590" y="2352"/>
              <a:ext cx="740"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3200" dirty="0">
                  <a:solidFill>
                    <a:srgbClr val="376092"/>
                  </a:solidFill>
                  <a:latin typeface="Arial Black" charset="0"/>
                </a:rPr>
                <a:t>BUG</a:t>
              </a:r>
            </a:p>
          </p:txBody>
        </p:sp>
      </p:grpSp>
      <p:sp>
        <p:nvSpPr>
          <p:cNvPr id="6151" name="Rectangle 12"/>
          <p:cNvSpPr>
            <a:spLocks noChangeArrowheads="1"/>
          </p:cNvSpPr>
          <p:nvPr/>
        </p:nvSpPr>
        <p:spPr bwMode="auto">
          <a:xfrm>
            <a:off x="5080000" y="4873715"/>
            <a:ext cx="16541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3600">
                <a:solidFill>
                  <a:srgbClr val="FFFFFF"/>
                </a:solidFill>
                <a:latin typeface="Arial Black" charset="0"/>
              </a:rPr>
              <a:t>DRUG</a:t>
            </a:r>
          </a:p>
        </p:txBody>
      </p:sp>
      <p:sp>
        <p:nvSpPr>
          <p:cNvPr id="6152" name="Rectangle 17"/>
          <p:cNvSpPr>
            <a:spLocks noChangeArrowheads="1"/>
          </p:cNvSpPr>
          <p:nvPr/>
        </p:nvSpPr>
        <p:spPr bwMode="auto">
          <a:xfrm>
            <a:off x="587375" y="6144943"/>
            <a:ext cx="4419600"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050" b="0" dirty="0" err="1">
                <a:latin typeface="Arial" charset="0"/>
              </a:rPr>
              <a:t>Nicolau</a:t>
            </a:r>
            <a:r>
              <a:rPr lang="en-US" sz="1050" b="0" dirty="0">
                <a:latin typeface="Arial" charset="0"/>
              </a:rPr>
              <a:t> DP </a:t>
            </a:r>
            <a:r>
              <a:rPr lang="en-US" sz="1050" b="0" i="1" dirty="0">
                <a:latin typeface="Arial" charset="0"/>
              </a:rPr>
              <a:t>Am J Man Care </a:t>
            </a:r>
            <a:r>
              <a:rPr lang="en-US" sz="1050" b="0" dirty="0">
                <a:latin typeface="Arial" charset="0"/>
              </a:rPr>
              <a:t>1998:4(10 </a:t>
            </a:r>
            <a:r>
              <a:rPr lang="en-US" sz="1050" b="0" dirty="0" err="1">
                <a:latin typeface="Arial" charset="0"/>
              </a:rPr>
              <a:t>Suppl</a:t>
            </a:r>
            <a:r>
              <a:rPr lang="en-US" sz="1050" b="0" dirty="0">
                <a:latin typeface="Arial" charset="0"/>
              </a:rPr>
              <a:t>) S525-30</a:t>
            </a:r>
          </a:p>
        </p:txBody>
      </p:sp>
      <p:sp>
        <p:nvSpPr>
          <p:cNvPr id="15" name="Title 14"/>
          <p:cNvSpPr>
            <a:spLocks noGrp="1"/>
          </p:cNvSpPr>
          <p:nvPr>
            <p:ph type="title"/>
          </p:nvPr>
        </p:nvSpPr>
        <p:spPr>
          <a:xfrm>
            <a:off x="833438" y="192750"/>
            <a:ext cx="7853362" cy="1143000"/>
          </a:xfrm>
        </p:spPr>
        <p:txBody>
          <a:bodyPr>
            <a:normAutofit fontScale="90000"/>
          </a:bodyPr>
          <a:lstStyle/>
          <a:p>
            <a:r>
              <a:rPr lang="en-US" dirty="0" smtClean="0">
                <a:solidFill>
                  <a:schemeClr val="tx2"/>
                </a:solidFill>
                <a:latin typeface="Corbel"/>
              </a:rPr>
              <a:t>Improving the Probability of </a:t>
            </a:r>
            <a:br>
              <a:rPr lang="en-US" dirty="0" smtClean="0">
                <a:solidFill>
                  <a:schemeClr val="tx2"/>
                </a:solidFill>
                <a:latin typeface="Corbel"/>
              </a:rPr>
            </a:br>
            <a:r>
              <a:rPr lang="en-US" dirty="0" smtClean="0">
                <a:solidFill>
                  <a:schemeClr val="tx2"/>
                </a:solidFill>
                <a:latin typeface="Corbel"/>
              </a:rPr>
              <a:t>Positive Outcomes</a:t>
            </a:r>
            <a:endParaRPr lang="en-US" dirty="0"/>
          </a:p>
        </p:txBody>
      </p:sp>
    </p:spTree>
    <p:extLst>
      <p:ext uri="{BB962C8B-B14F-4D97-AF65-F5344CB8AC3E}">
        <p14:creationId xmlns:p14="http://schemas.microsoft.com/office/powerpoint/2010/main" val="18381888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690813" y="4003675"/>
            <a:ext cx="2133600" cy="206375"/>
          </a:xfrm>
          <a:prstGeom prst="rect">
            <a:avLst/>
          </a:prstGeom>
          <a:gradFill rotWithShape="0">
            <a:gsLst>
              <a:gs pos="0">
                <a:srgbClr val="376092"/>
              </a:gs>
              <a:gs pos="100000">
                <a:schemeClr val="accent1">
                  <a:lumMod val="60000"/>
                  <a:lumOff val="40000"/>
                </a:schemeClr>
              </a:gs>
            </a:gsLst>
            <a:lin ang="0" scaled="1"/>
          </a:gradFill>
          <a:ln w="12700">
            <a:solidFill>
              <a:schemeClr val="accent1">
                <a:lumMod val="50000"/>
              </a:schemeClr>
            </a:solidFill>
            <a:miter lim="800000"/>
            <a:headEnd/>
            <a:tailEnd/>
          </a:ln>
        </p:spPr>
        <p:txBody>
          <a:bodyPr wrap="none" anchor="ctr"/>
          <a:lstStyle/>
          <a:p>
            <a:endParaRPr lang="en-US" sz="3600">
              <a:latin typeface="Arial Narrow" pitchFamily="34" charset="0"/>
              <a:cs typeface="Corbel"/>
            </a:endParaRPr>
          </a:p>
        </p:txBody>
      </p:sp>
      <p:sp>
        <p:nvSpPr>
          <p:cNvPr id="7171" name="Rectangle 3"/>
          <p:cNvSpPr>
            <a:spLocks noChangeArrowheads="1"/>
          </p:cNvSpPr>
          <p:nvPr/>
        </p:nvSpPr>
        <p:spPr bwMode="auto">
          <a:xfrm>
            <a:off x="2690813" y="3355975"/>
            <a:ext cx="1889125" cy="207963"/>
          </a:xfrm>
          <a:prstGeom prst="rect">
            <a:avLst/>
          </a:prstGeom>
          <a:gradFill rotWithShape="0">
            <a:gsLst>
              <a:gs pos="0">
                <a:srgbClr val="376092"/>
              </a:gs>
              <a:gs pos="100000">
                <a:schemeClr val="accent1">
                  <a:lumMod val="60000"/>
                  <a:lumOff val="40000"/>
                </a:schemeClr>
              </a:gs>
            </a:gsLst>
            <a:lin ang="0" scaled="1"/>
          </a:gradFill>
          <a:ln w="12700">
            <a:solidFill>
              <a:schemeClr val="accent1">
                <a:lumMod val="50000"/>
              </a:schemeClr>
            </a:solidFill>
            <a:miter lim="800000"/>
            <a:headEnd/>
            <a:tailEnd/>
          </a:ln>
        </p:spPr>
        <p:txBody>
          <a:bodyPr wrap="none" anchor="ctr"/>
          <a:lstStyle/>
          <a:p>
            <a:endParaRPr lang="en-US" sz="3600">
              <a:latin typeface="Arial Narrow" pitchFamily="34" charset="0"/>
              <a:cs typeface="Corbel"/>
            </a:endParaRPr>
          </a:p>
        </p:txBody>
      </p:sp>
      <p:sp>
        <p:nvSpPr>
          <p:cNvPr id="857092" name="Rectangle 4"/>
          <p:cNvSpPr>
            <a:spLocks noChangeArrowheads="1"/>
          </p:cNvSpPr>
          <p:nvPr/>
        </p:nvSpPr>
        <p:spPr bwMode="auto">
          <a:xfrm>
            <a:off x="1448187" y="3353236"/>
            <a:ext cx="1128713" cy="295275"/>
          </a:xfrm>
          <a:prstGeom prst="rect">
            <a:avLst/>
          </a:prstGeom>
          <a:noFill/>
          <a:ln w="9525">
            <a:noFill/>
            <a:miter lim="800000"/>
            <a:headEnd/>
            <a:tailEnd/>
          </a:ln>
          <a:effectLst/>
        </p:spPr>
        <p:txBody>
          <a:bodyPr wrap="none" lIns="0" tIns="0" rIns="0" bIns="0" anchor="ctr"/>
          <a:lstStyle/>
          <a:p>
            <a:pPr algn="r">
              <a:lnSpc>
                <a:spcPct val="90000"/>
              </a:lnSpc>
            </a:pPr>
            <a:r>
              <a:rPr lang="en-GB" sz="2000" b="0">
                <a:latin typeface="Arial Narrow" pitchFamily="34" charset="0"/>
                <a:cs typeface="Corbel"/>
              </a:rPr>
              <a:t>Luna et al</a:t>
            </a:r>
          </a:p>
        </p:txBody>
      </p:sp>
      <p:sp>
        <p:nvSpPr>
          <p:cNvPr id="7173" name="Line 5"/>
          <p:cNvSpPr>
            <a:spLocks noChangeShapeType="1"/>
          </p:cNvSpPr>
          <p:nvPr/>
        </p:nvSpPr>
        <p:spPr bwMode="auto">
          <a:xfrm flipH="1" flipV="1">
            <a:off x="2692400" y="5202238"/>
            <a:ext cx="3175" cy="87312"/>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74" name="Line 6"/>
          <p:cNvSpPr>
            <a:spLocks noChangeShapeType="1"/>
          </p:cNvSpPr>
          <p:nvPr/>
        </p:nvSpPr>
        <p:spPr bwMode="auto">
          <a:xfrm flipH="1" flipV="1">
            <a:off x="4702175" y="5200650"/>
            <a:ext cx="1588"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75" name="Line 7"/>
          <p:cNvSpPr>
            <a:spLocks noChangeShapeType="1"/>
          </p:cNvSpPr>
          <p:nvPr/>
        </p:nvSpPr>
        <p:spPr bwMode="auto">
          <a:xfrm flipH="1" flipV="1">
            <a:off x="5705475" y="5200650"/>
            <a:ext cx="1588"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76" name="Line 8"/>
          <p:cNvSpPr>
            <a:spLocks noChangeShapeType="1"/>
          </p:cNvSpPr>
          <p:nvPr/>
        </p:nvSpPr>
        <p:spPr bwMode="auto">
          <a:xfrm flipH="1" flipV="1">
            <a:off x="6711950" y="5200650"/>
            <a:ext cx="3175"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77" name="Line 9"/>
          <p:cNvSpPr>
            <a:spLocks noChangeShapeType="1"/>
          </p:cNvSpPr>
          <p:nvPr/>
        </p:nvSpPr>
        <p:spPr bwMode="auto">
          <a:xfrm flipH="1" flipV="1">
            <a:off x="7720013" y="5200650"/>
            <a:ext cx="3175"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78" name="Line 10"/>
          <p:cNvSpPr>
            <a:spLocks noChangeShapeType="1"/>
          </p:cNvSpPr>
          <p:nvPr/>
        </p:nvSpPr>
        <p:spPr bwMode="auto">
          <a:xfrm flipH="1" flipV="1">
            <a:off x="3698875" y="5202238"/>
            <a:ext cx="3175" cy="87312"/>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857099" name="Rectangle 11"/>
          <p:cNvSpPr>
            <a:spLocks noChangeArrowheads="1"/>
          </p:cNvSpPr>
          <p:nvPr/>
        </p:nvSpPr>
        <p:spPr bwMode="auto">
          <a:xfrm>
            <a:off x="2627313" y="5202238"/>
            <a:ext cx="127000" cy="431800"/>
          </a:xfrm>
          <a:prstGeom prst="rect">
            <a:avLst/>
          </a:prstGeom>
          <a:noFill/>
          <a:ln w="9525">
            <a:noFill/>
            <a:miter lim="800000"/>
            <a:headEnd/>
            <a:tailEnd/>
          </a:ln>
          <a:effectLst/>
        </p:spPr>
        <p:txBody>
          <a:bodyPr wrap="none" lIns="0" tIns="107950" rIns="0" bIns="107950"/>
          <a:lstStyle/>
          <a:p>
            <a:pPr algn="ctr"/>
            <a:r>
              <a:rPr lang="en-GB" sz="2200" b="0">
                <a:latin typeface="Arial Narrow" pitchFamily="34" charset="0"/>
                <a:cs typeface="Corbel"/>
              </a:rPr>
              <a:t>0</a:t>
            </a:r>
          </a:p>
        </p:txBody>
      </p:sp>
      <p:sp>
        <p:nvSpPr>
          <p:cNvPr id="857100" name="Rectangle 12"/>
          <p:cNvSpPr>
            <a:spLocks noChangeArrowheads="1"/>
          </p:cNvSpPr>
          <p:nvPr/>
        </p:nvSpPr>
        <p:spPr bwMode="auto">
          <a:xfrm>
            <a:off x="3568700" y="5202238"/>
            <a:ext cx="254000" cy="431800"/>
          </a:xfrm>
          <a:prstGeom prst="rect">
            <a:avLst/>
          </a:prstGeom>
          <a:noFill/>
          <a:ln w="9525">
            <a:noFill/>
            <a:miter lim="800000"/>
            <a:headEnd/>
            <a:tailEnd/>
          </a:ln>
          <a:effectLst/>
        </p:spPr>
        <p:txBody>
          <a:bodyPr wrap="none" lIns="0" tIns="107950" rIns="0" bIns="107950"/>
          <a:lstStyle/>
          <a:p>
            <a:pPr algn="ctr"/>
            <a:r>
              <a:rPr lang="en-GB" sz="2200" b="0">
                <a:latin typeface="Arial Narrow" pitchFamily="34" charset="0"/>
                <a:cs typeface="Corbel"/>
              </a:rPr>
              <a:t>20</a:t>
            </a:r>
          </a:p>
        </p:txBody>
      </p:sp>
      <p:sp>
        <p:nvSpPr>
          <p:cNvPr id="857101" name="Rectangle 13"/>
          <p:cNvSpPr>
            <a:spLocks noChangeArrowheads="1"/>
          </p:cNvSpPr>
          <p:nvPr/>
        </p:nvSpPr>
        <p:spPr bwMode="auto">
          <a:xfrm>
            <a:off x="4575175" y="5202238"/>
            <a:ext cx="254000" cy="431800"/>
          </a:xfrm>
          <a:prstGeom prst="rect">
            <a:avLst/>
          </a:prstGeom>
          <a:noFill/>
          <a:ln w="9525">
            <a:noFill/>
            <a:miter lim="800000"/>
            <a:headEnd/>
            <a:tailEnd/>
          </a:ln>
          <a:effectLst/>
        </p:spPr>
        <p:txBody>
          <a:bodyPr wrap="none" lIns="0" tIns="107950" rIns="0" bIns="107950"/>
          <a:lstStyle/>
          <a:p>
            <a:pPr algn="ctr"/>
            <a:r>
              <a:rPr lang="en-GB" sz="2200" b="0">
                <a:latin typeface="Arial Narrow" pitchFamily="34" charset="0"/>
                <a:cs typeface="Corbel"/>
              </a:rPr>
              <a:t>40</a:t>
            </a:r>
          </a:p>
        </p:txBody>
      </p:sp>
      <p:sp>
        <p:nvSpPr>
          <p:cNvPr id="857102" name="Rectangle 14"/>
          <p:cNvSpPr>
            <a:spLocks noChangeArrowheads="1"/>
          </p:cNvSpPr>
          <p:nvPr/>
        </p:nvSpPr>
        <p:spPr bwMode="auto">
          <a:xfrm>
            <a:off x="5581650" y="5202238"/>
            <a:ext cx="254000" cy="431800"/>
          </a:xfrm>
          <a:prstGeom prst="rect">
            <a:avLst/>
          </a:prstGeom>
          <a:noFill/>
          <a:ln w="9525">
            <a:noFill/>
            <a:miter lim="800000"/>
            <a:headEnd/>
            <a:tailEnd/>
          </a:ln>
          <a:effectLst/>
        </p:spPr>
        <p:txBody>
          <a:bodyPr wrap="none" lIns="0" tIns="107950" rIns="0" bIns="107950"/>
          <a:lstStyle/>
          <a:p>
            <a:pPr algn="ctr"/>
            <a:r>
              <a:rPr lang="en-GB" sz="2200" b="0">
                <a:latin typeface="Arial Narrow" pitchFamily="34" charset="0"/>
                <a:cs typeface="Corbel"/>
              </a:rPr>
              <a:t>60</a:t>
            </a:r>
          </a:p>
        </p:txBody>
      </p:sp>
      <p:sp>
        <p:nvSpPr>
          <p:cNvPr id="857103" name="Rectangle 15"/>
          <p:cNvSpPr>
            <a:spLocks noChangeArrowheads="1"/>
          </p:cNvSpPr>
          <p:nvPr/>
        </p:nvSpPr>
        <p:spPr bwMode="auto">
          <a:xfrm>
            <a:off x="6588125" y="5202238"/>
            <a:ext cx="254000" cy="431800"/>
          </a:xfrm>
          <a:prstGeom prst="rect">
            <a:avLst/>
          </a:prstGeom>
          <a:noFill/>
          <a:ln w="9525">
            <a:noFill/>
            <a:miter lim="800000"/>
            <a:headEnd/>
            <a:tailEnd/>
          </a:ln>
          <a:effectLst/>
        </p:spPr>
        <p:txBody>
          <a:bodyPr wrap="none" lIns="0" tIns="107950" rIns="0" bIns="107950"/>
          <a:lstStyle/>
          <a:p>
            <a:pPr algn="ctr"/>
            <a:r>
              <a:rPr lang="en-GB" sz="2200" b="0" dirty="0">
                <a:latin typeface="Arial Narrow" pitchFamily="34" charset="0"/>
                <a:cs typeface="Corbel"/>
              </a:rPr>
              <a:t>80</a:t>
            </a:r>
          </a:p>
        </p:txBody>
      </p:sp>
      <p:sp>
        <p:nvSpPr>
          <p:cNvPr id="857104" name="Rectangle 16"/>
          <p:cNvSpPr>
            <a:spLocks noChangeArrowheads="1"/>
          </p:cNvSpPr>
          <p:nvPr/>
        </p:nvSpPr>
        <p:spPr bwMode="auto">
          <a:xfrm>
            <a:off x="7539038" y="5202238"/>
            <a:ext cx="381000" cy="431800"/>
          </a:xfrm>
          <a:prstGeom prst="rect">
            <a:avLst/>
          </a:prstGeom>
          <a:noFill/>
          <a:ln w="9525">
            <a:noFill/>
            <a:miter lim="800000"/>
            <a:headEnd/>
            <a:tailEnd/>
          </a:ln>
          <a:effectLst/>
        </p:spPr>
        <p:txBody>
          <a:bodyPr wrap="none" lIns="0" tIns="107950" rIns="0" bIns="107950"/>
          <a:lstStyle/>
          <a:p>
            <a:pPr algn="ctr"/>
            <a:r>
              <a:rPr lang="en-GB" sz="2200" b="0" dirty="0">
                <a:latin typeface="Arial Narrow" pitchFamily="34" charset="0"/>
                <a:cs typeface="Corbel"/>
              </a:rPr>
              <a:t>100</a:t>
            </a:r>
          </a:p>
        </p:txBody>
      </p:sp>
      <p:sp>
        <p:nvSpPr>
          <p:cNvPr id="7185" name="Rectangle 17"/>
          <p:cNvSpPr>
            <a:spLocks noChangeArrowheads="1"/>
          </p:cNvSpPr>
          <p:nvPr/>
        </p:nvSpPr>
        <p:spPr bwMode="auto">
          <a:xfrm>
            <a:off x="2690813" y="2689225"/>
            <a:ext cx="1425575" cy="206375"/>
          </a:xfrm>
          <a:prstGeom prst="rect">
            <a:avLst/>
          </a:prstGeom>
          <a:gradFill rotWithShape="0">
            <a:gsLst>
              <a:gs pos="0">
                <a:srgbClr val="376092"/>
              </a:gs>
              <a:gs pos="100000">
                <a:schemeClr val="accent1">
                  <a:lumMod val="60000"/>
                  <a:lumOff val="40000"/>
                </a:schemeClr>
              </a:gs>
            </a:gsLst>
            <a:lin ang="0" scaled="1"/>
          </a:gradFill>
          <a:ln w="12700">
            <a:solidFill>
              <a:schemeClr val="accent1">
                <a:lumMod val="50000"/>
              </a:schemeClr>
            </a:solidFill>
            <a:miter lim="800000"/>
            <a:headEnd/>
            <a:tailEnd/>
          </a:ln>
        </p:spPr>
        <p:txBody>
          <a:bodyPr wrap="none" anchor="ctr"/>
          <a:lstStyle/>
          <a:p>
            <a:endParaRPr lang="en-US" sz="3600">
              <a:latin typeface="Arial Narrow" pitchFamily="34" charset="0"/>
              <a:cs typeface="Corbel"/>
            </a:endParaRPr>
          </a:p>
        </p:txBody>
      </p:sp>
      <p:sp>
        <p:nvSpPr>
          <p:cNvPr id="857106" name="Rectangle 18"/>
          <p:cNvSpPr>
            <a:spLocks noChangeArrowheads="1"/>
          </p:cNvSpPr>
          <p:nvPr/>
        </p:nvSpPr>
        <p:spPr bwMode="auto">
          <a:xfrm>
            <a:off x="1194187" y="2700773"/>
            <a:ext cx="1382713" cy="293688"/>
          </a:xfrm>
          <a:prstGeom prst="rect">
            <a:avLst/>
          </a:prstGeom>
          <a:noFill/>
          <a:ln w="9525">
            <a:noFill/>
            <a:miter lim="800000"/>
            <a:headEnd/>
            <a:tailEnd/>
          </a:ln>
          <a:effectLst/>
        </p:spPr>
        <p:txBody>
          <a:bodyPr wrap="none" lIns="0" tIns="0" rIns="0" bIns="0" anchor="ctr"/>
          <a:lstStyle/>
          <a:p>
            <a:pPr algn="r">
              <a:lnSpc>
                <a:spcPct val="90000"/>
              </a:lnSpc>
            </a:pPr>
            <a:r>
              <a:rPr lang="en-GB" sz="2000" b="0">
                <a:latin typeface="Arial Narrow" pitchFamily="34" charset="0"/>
                <a:cs typeface="Corbel"/>
              </a:rPr>
              <a:t>Ibrahim et al</a:t>
            </a:r>
          </a:p>
        </p:txBody>
      </p:sp>
      <p:sp>
        <p:nvSpPr>
          <p:cNvPr id="7187" name="Rectangle 19"/>
          <p:cNvSpPr>
            <a:spLocks noChangeArrowheads="1"/>
          </p:cNvSpPr>
          <p:nvPr/>
        </p:nvSpPr>
        <p:spPr bwMode="auto">
          <a:xfrm>
            <a:off x="2690813" y="2043113"/>
            <a:ext cx="819150" cy="207962"/>
          </a:xfrm>
          <a:prstGeom prst="rect">
            <a:avLst/>
          </a:prstGeom>
          <a:gradFill rotWithShape="0">
            <a:gsLst>
              <a:gs pos="0">
                <a:srgbClr val="376092"/>
              </a:gs>
              <a:gs pos="100000">
                <a:schemeClr val="accent1">
                  <a:lumMod val="60000"/>
                  <a:lumOff val="40000"/>
                </a:schemeClr>
              </a:gs>
            </a:gsLst>
            <a:lin ang="0" scaled="1"/>
          </a:gradFill>
          <a:ln w="12700">
            <a:solidFill>
              <a:schemeClr val="accent1">
                <a:lumMod val="50000"/>
              </a:schemeClr>
            </a:solidFill>
            <a:miter lim="800000"/>
            <a:headEnd/>
            <a:tailEnd/>
          </a:ln>
        </p:spPr>
        <p:txBody>
          <a:bodyPr wrap="none" anchor="ctr"/>
          <a:lstStyle/>
          <a:p>
            <a:endParaRPr lang="en-US" sz="3600">
              <a:latin typeface="Arial Narrow" pitchFamily="34" charset="0"/>
              <a:cs typeface="Corbel"/>
            </a:endParaRPr>
          </a:p>
        </p:txBody>
      </p:sp>
      <p:sp>
        <p:nvSpPr>
          <p:cNvPr id="857108" name="Rectangle 20"/>
          <p:cNvSpPr>
            <a:spLocks noChangeArrowheads="1"/>
          </p:cNvSpPr>
          <p:nvPr/>
        </p:nvSpPr>
        <p:spPr bwMode="auto">
          <a:xfrm>
            <a:off x="965587" y="2000686"/>
            <a:ext cx="1611313" cy="293687"/>
          </a:xfrm>
          <a:prstGeom prst="rect">
            <a:avLst/>
          </a:prstGeom>
          <a:noFill/>
          <a:ln w="9525">
            <a:noFill/>
            <a:miter lim="800000"/>
            <a:headEnd/>
            <a:tailEnd/>
          </a:ln>
          <a:effectLst/>
        </p:spPr>
        <p:txBody>
          <a:bodyPr wrap="none" lIns="0" tIns="0" rIns="0" bIns="0" anchor="ctr"/>
          <a:lstStyle/>
          <a:p>
            <a:pPr algn="r">
              <a:lnSpc>
                <a:spcPct val="90000"/>
              </a:lnSpc>
            </a:pPr>
            <a:r>
              <a:rPr lang="en-GB" sz="2000" b="0" dirty="0">
                <a:latin typeface="Arial Narrow" pitchFamily="34" charset="0"/>
                <a:cs typeface="Corbel"/>
              </a:rPr>
              <a:t>Alvarez-</a:t>
            </a:r>
            <a:r>
              <a:rPr lang="en-GB" sz="2000" b="0" dirty="0" err="1">
                <a:latin typeface="Arial Narrow" pitchFamily="34" charset="0"/>
                <a:cs typeface="Corbel"/>
              </a:rPr>
              <a:t>Lerma</a:t>
            </a:r>
            <a:endParaRPr lang="en-GB" sz="2000" b="0" dirty="0">
              <a:latin typeface="Arial Narrow" pitchFamily="34" charset="0"/>
              <a:cs typeface="Corbel"/>
            </a:endParaRPr>
          </a:p>
        </p:txBody>
      </p:sp>
      <p:sp>
        <p:nvSpPr>
          <p:cNvPr id="7189" name="Rectangle 21"/>
          <p:cNvSpPr>
            <a:spLocks noChangeArrowheads="1"/>
          </p:cNvSpPr>
          <p:nvPr/>
        </p:nvSpPr>
        <p:spPr bwMode="auto">
          <a:xfrm>
            <a:off x="2690813" y="1390650"/>
            <a:ext cx="781050" cy="207963"/>
          </a:xfrm>
          <a:prstGeom prst="rect">
            <a:avLst/>
          </a:prstGeom>
          <a:gradFill rotWithShape="0">
            <a:gsLst>
              <a:gs pos="0">
                <a:srgbClr val="376092"/>
              </a:gs>
              <a:gs pos="100000">
                <a:schemeClr val="accent1">
                  <a:lumMod val="60000"/>
                  <a:lumOff val="40000"/>
                </a:schemeClr>
              </a:gs>
            </a:gsLst>
            <a:lin ang="0" scaled="1"/>
          </a:gradFill>
          <a:ln w="12700">
            <a:solidFill>
              <a:schemeClr val="accent1">
                <a:lumMod val="50000"/>
              </a:schemeClr>
            </a:solidFill>
            <a:miter lim="800000"/>
            <a:headEnd/>
            <a:tailEnd/>
          </a:ln>
        </p:spPr>
        <p:txBody>
          <a:bodyPr wrap="none" anchor="ctr"/>
          <a:lstStyle/>
          <a:p>
            <a:endParaRPr lang="en-US" sz="3600">
              <a:latin typeface="Arial Narrow" pitchFamily="34" charset="0"/>
              <a:cs typeface="Corbel"/>
            </a:endParaRPr>
          </a:p>
        </p:txBody>
      </p:sp>
      <p:sp>
        <p:nvSpPr>
          <p:cNvPr id="857110" name="Rectangle 22"/>
          <p:cNvSpPr>
            <a:spLocks noChangeArrowheads="1"/>
          </p:cNvSpPr>
          <p:nvPr/>
        </p:nvSpPr>
        <p:spPr bwMode="auto">
          <a:xfrm>
            <a:off x="1435487" y="1402198"/>
            <a:ext cx="1141413" cy="295275"/>
          </a:xfrm>
          <a:prstGeom prst="rect">
            <a:avLst/>
          </a:prstGeom>
          <a:noFill/>
          <a:ln w="9525">
            <a:noFill/>
            <a:miter lim="800000"/>
            <a:headEnd/>
            <a:tailEnd/>
          </a:ln>
          <a:effectLst/>
        </p:spPr>
        <p:txBody>
          <a:bodyPr wrap="none" lIns="0" tIns="0" rIns="0" bIns="0" anchor="ctr"/>
          <a:lstStyle/>
          <a:p>
            <a:pPr algn="r">
              <a:lnSpc>
                <a:spcPct val="90000"/>
              </a:lnSpc>
            </a:pPr>
            <a:r>
              <a:rPr lang="en-GB" sz="2000" b="0" dirty="0" err="1">
                <a:latin typeface="Arial Narrow" pitchFamily="34" charset="0"/>
                <a:cs typeface="Corbel"/>
              </a:rPr>
              <a:t>Rello</a:t>
            </a:r>
            <a:r>
              <a:rPr lang="en-GB" sz="2000" b="0" dirty="0">
                <a:latin typeface="Arial Narrow" pitchFamily="34" charset="0"/>
                <a:cs typeface="Corbel"/>
              </a:rPr>
              <a:t> et al</a:t>
            </a:r>
          </a:p>
        </p:txBody>
      </p:sp>
      <p:sp>
        <p:nvSpPr>
          <p:cNvPr id="857111" name="Rectangle 23"/>
          <p:cNvSpPr>
            <a:spLocks noChangeArrowheads="1"/>
          </p:cNvSpPr>
          <p:nvPr/>
        </p:nvSpPr>
        <p:spPr bwMode="auto">
          <a:xfrm>
            <a:off x="4565737" y="5670550"/>
            <a:ext cx="1295226" cy="338554"/>
          </a:xfrm>
          <a:prstGeom prst="rect">
            <a:avLst/>
          </a:prstGeom>
          <a:noFill/>
          <a:ln w="9525">
            <a:noFill/>
            <a:miter lim="800000"/>
            <a:headEnd/>
            <a:tailEnd/>
          </a:ln>
          <a:effectLst/>
        </p:spPr>
        <p:txBody>
          <a:bodyPr wrap="none" lIns="0" tIns="0" rIns="0" bIns="0">
            <a:spAutoFit/>
          </a:bodyPr>
          <a:lstStyle/>
          <a:p>
            <a:pPr algn="ctr"/>
            <a:r>
              <a:rPr lang="en-GB" sz="2200" b="0" dirty="0">
                <a:latin typeface="Arial Narrow" pitchFamily="34" charset="0"/>
                <a:cs typeface="Corbel"/>
              </a:rPr>
              <a:t>Mortality (%)</a:t>
            </a:r>
          </a:p>
        </p:txBody>
      </p:sp>
      <p:sp>
        <p:nvSpPr>
          <p:cNvPr id="7192" name="Line 24"/>
          <p:cNvSpPr>
            <a:spLocks noChangeShapeType="1"/>
          </p:cNvSpPr>
          <p:nvPr/>
        </p:nvSpPr>
        <p:spPr bwMode="auto">
          <a:xfrm flipH="1" flipV="1">
            <a:off x="4200525" y="5200650"/>
            <a:ext cx="1588"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93" name="Line 25"/>
          <p:cNvSpPr>
            <a:spLocks noChangeShapeType="1"/>
          </p:cNvSpPr>
          <p:nvPr/>
        </p:nvSpPr>
        <p:spPr bwMode="auto">
          <a:xfrm flipH="1" flipV="1">
            <a:off x="5203825" y="5200650"/>
            <a:ext cx="1588"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94" name="Line 26"/>
          <p:cNvSpPr>
            <a:spLocks noChangeShapeType="1"/>
          </p:cNvSpPr>
          <p:nvPr/>
        </p:nvSpPr>
        <p:spPr bwMode="auto">
          <a:xfrm flipH="1" flipV="1">
            <a:off x="6208713" y="5200650"/>
            <a:ext cx="3175"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95" name="Line 27"/>
          <p:cNvSpPr>
            <a:spLocks noChangeShapeType="1"/>
          </p:cNvSpPr>
          <p:nvPr/>
        </p:nvSpPr>
        <p:spPr bwMode="auto">
          <a:xfrm flipH="1" flipV="1">
            <a:off x="7215188" y="5200650"/>
            <a:ext cx="3175" cy="87313"/>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7196" name="Line 28"/>
          <p:cNvSpPr>
            <a:spLocks noChangeShapeType="1"/>
          </p:cNvSpPr>
          <p:nvPr/>
        </p:nvSpPr>
        <p:spPr bwMode="auto">
          <a:xfrm flipH="1" flipV="1">
            <a:off x="3195638" y="5202238"/>
            <a:ext cx="3175" cy="87312"/>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effectLst>
                <a:outerShdw blurRad="38100" dist="38100" dir="2700000" algn="tl">
                  <a:srgbClr val="000000">
                    <a:alpha val="43137"/>
                  </a:srgbClr>
                </a:outerShdw>
              </a:effectLst>
              <a:latin typeface="Arial Narrow" pitchFamily="34" charset="0"/>
              <a:cs typeface="Corbel"/>
            </a:endParaRPr>
          </a:p>
        </p:txBody>
      </p:sp>
      <p:sp>
        <p:nvSpPr>
          <p:cNvPr id="857117" name="Rectangle 29"/>
          <p:cNvSpPr>
            <a:spLocks noChangeArrowheads="1"/>
          </p:cNvSpPr>
          <p:nvPr/>
        </p:nvSpPr>
        <p:spPr bwMode="auto">
          <a:xfrm>
            <a:off x="38487" y="4007286"/>
            <a:ext cx="2538413" cy="293687"/>
          </a:xfrm>
          <a:prstGeom prst="rect">
            <a:avLst/>
          </a:prstGeom>
          <a:noFill/>
          <a:ln w="9525">
            <a:noFill/>
            <a:miter lim="800000"/>
            <a:headEnd/>
            <a:tailEnd/>
          </a:ln>
          <a:effectLst/>
        </p:spPr>
        <p:txBody>
          <a:bodyPr wrap="none" lIns="0" tIns="0" rIns="0" bIns="0" anchor="ctr"/>
          <a:lstStyle/>
          <a:p>
            <a:pPr algn="r">
              <a:lnSpc>
                <a:spcPct val="90000"/>
              </a:lnSpc>
            </a:pPr>
            <a:r>
              <a:rPr lang="en-GB" sz="2000" b="0" dirty="0" err="1">
                <a:latin typeface="Arial Narrow" pitchFamily="34" charset="0"/>
                <a:cs typeface="Corbel"/>
              </a:rPr>
              <a:t>Garnacho</a:t>
            </a:r>
            <a:r>
              <a:rPr lang="en-GB" sz="2000" b="0" dirty="0">
                <a:latin typeface="Arial Narrow" pitchFamily="34" charset="0"/>
                <a:cs typeface="Corbel"/>
              </a:rPr>
              <a:t>-Montero et al</a:t>
            </a:r>
          </a:p>
        </p:txBody>
      </p:sp>
      <p:sp>
        <p:nvSpPr>
          <p:cNvPr id="7198" name="Rectangle 30"/>
          <p:cNvSpPr>
            <a:spLocks noChangeArrowheads="1"/>
          </p:cNvSpPr>
          <p:nvPr/>
        </p:nvSpPr>
        <p:spPr bwMode="auto">
          <a:xfrm>
            <a:off x="2690813" y="4662488"/>
            <a:ext cx="1846262" cy="207962"/>
          </a:xfrm>
          <a:prstGeom prst="rect">
            <a:avLst/>
          </a:prstGeom>
          <a:gradFill rotWithShape="0">
            <a:gsLst>
              <a:gs pos="0">
                <a:srgbClr val="376092"/>
              </a:gs>
              <a:gs pos="100000">
                <a:schemeClr val="accent1">
                  <a:lumMod val="60000"/>
                  <a:lumOff val="40000"/>
                </a:schemeClr>
              </a:gs>
            </a:gsLst>
            <a:lin ang="0" scaled="1"/>
          </a:gradFill>
          <a:ln w="12700">
            <a:solidFill>
              <a:schemeClr val="accent1">
                <a:lumMod val="50000"/>
              </a:schemeClr>
            </a:solidFill>
            <a:miter lim="800000"/>
            <a:headEnd/>
            <a:tailEnd/>
          </a:ln>
        </p:spPr>
        <p:txBody>
          <a:bodyPr wrap="none" anchor="ctr"/>
          <a:lstStyle/>
          <a:p>
            <a:endParaRPr lang="en-US" sz="3600">
              <a:latin typeface="Arial Narrow" pitchFamily="34" charset="0"/>
              <a:cs typeface="Corbel"/>
            </a:endParaRPr>
          </a:p>
        </p:txBody>
      </p:sp>
      <p:sp>
        <p:nvSpPr>
          <p:cNvPr id="857119" name="Rectangle 31"/>
          <p:cNvSpPr>
            <a:spLocks noChangeArrowheads="1"/>
          </p:cNvSpPr>
          <p:nvPr/>
        </p:nvSpPr>
        <p:spPr bwMode="auto">
          <a:xfrm>
            <a:off x="1333887" y="4659748"/>
            <a:ext cx="1243013" cy="295275"/>
          </a:xfrm>
          <a:prstGeom prst="rect">
            <a:avLst/>
          </a:prstGeom>
          <a:noFill/>
          <a:ln w="9525">
            <a:noFill/>
            <a:miter lim="800000"/>
            <a:headEnd/>
            <a:tailEnd/>
          </a:ln>
          <a:effectLst/>
        </p:spPr>
        <p:txBody>
          <a:bodyPr wrap="none" lIns="0" tIns="0" rIns="0" bIns="0" anchor="ctr"/>
          <a:lstStyle/>
          <a:p>
            <a:pPr algn="r">
              <a:lnSpc>
                <a:spcPct val="90000"/>
              </a:lnSpc>
            </a:pPr>
            <a:r>
              <a:rPr lang="en-GB" sz="2000" b="0" dirty="0" err="1">
                <a:latin typeface="Arial Narrow" pitchFamily="34" charset="0"/>
                <a:cs typeface="Corbel"/>
              </a:rPr>
              <a:t>Vallés</a:t>
            </a:r>
            <a:r>
              <a:rPr lang="en-GB" sz="2000" b="0" dirty="0">
                <a:latin typeface="Arial Narrow" pitchFamily="34" charset="0"/>
                <a:cs typeface="Corbel"/>
              </a:rPr>
              <a:t> et al</a:t>
            </a:r>
          </a:p>
        </p:txBody>
      </p:sp>
      <p:sp>
        <p:nvSpPr>
          <p:cNvPr id="7200" name="Freeform 32"/>
          <p:cNvSpPr>
            <a:spLocks/>
          </p:cNvSpPr>
          <p:nvPr/>
        </p:nvSpPr>
        <p:spPr bwMode="auto">
          <a:xfrm>
            <a:off x="2695575" y="1295400"/>
            <a:ext cx="5032375" cy="3919538"/>
          </a:xfrm>
          <a:custGeom>
            <a:avLst/>
            <a:gdLst>
              <a:gd name="T0" fmla="*/ 2147483647 w 3170"/>
              <a:gd name="T1" fmla="*/ 2147483647 h 2532"/>
              <a:gd name="T2" fmla="*/ 0 w 3170"/>
              <a:gd name="T3" fmla="*/ 2147483647 h 2532"/>
              <a:gd name="T4" fmla="*/ 0 w 3170"/>
              <a:gd name="T5" fmla="*/ 0 h 2532"/>
              <a:gd name="T6" fmla="*/ 0 60000 65536"/>
              <a:gd name="T7" fmla="*/ 0 60000 65536"/>
              <a:gd name="T8" fmla="*/ 0 60000 65536"/>
              <a:gd name="T9" fmla="*/ 0 w 3170"/>
              <a:gd name="T10" fmla="*/ 0 h 2532"/>
              <a:gd name="T11" fmla="*/ 3170 w 3170"/>
              <a:gd name="T12" fmla="*/ 2532 h 2532"/>
            </a:gdLst>
            <a:ahLst/>
            <a:cxnLst>
              <a:cxn ang="T6">
                <a:pos x="T0" y="T1"/>
              </a:cxn>
              <a:cxn ang="T7">
                <a:pos x="T2" y="T3"/>
              </a:cxn>
              <a:cxn ang="T8">
                <a:pos x="T4" y="T5"/>
              </a:cxn>
            </a:cxnLst>
            <a:rect l="T9" t="T10" r="T11" b="T12"/>
            <a:pathLst>
              <a:path w="3170" h="2532">
                <a:moveTo>
                  <a:pt x="3169" y="2531"/>
                </a:moveTo>
                <a:lnTo>
                  <a:pt x="0" y="2531"/>
                </a:lnTo>
                <a:lnTo>
                  <a:pt x="0" y="0"/>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latin typeface="Arial Narrow" pitchFamily="34" charset="0"/>
              <a:cs typeface="Corbel"/>
            </a:endParaRPr>
          </a:p>
        </p:txBody>
      </p:sp>
      <p:sp>
        <p:nvSpPr>
          <p:cNvPr id="7201" name="Text Box 33"/>
          <p:cNvSpPr txBox="1">
            <a:spLocks noChangeArrowheads="1"/>
          </p:cNvSpPr>
          <p:nvPr/>
        </p:nvSpPr>
        <p:spPr bwMode="auto">
          <a:xfrm>
            <a:off x="587375" y="6072957"/>
            <a:ext cx="8556625" cy="577081"/>
          </a:xfrm>
          <a:prstGeom prst="rect">
            <a:avLst/>
          </a:prstGeom>
          <a:solidFill>
            <a:schemeClr val="bg1"/>
          </a:solidFill>
          <a:ln>
            <a:noFill/>
          </a:ln>
        </p:spPr>
        <p:txBody>
          <a:bodyPr wrap="square" lIns="0" anchor="b">
            <a:spAutoFit/>
          </a:bodyPr>
          <a:lstStyle>
            <a:lvl1pPr marL="342900" indent="-342900">
              <a:defRPr b="1">
                <a:solidFill>
                  <a:schemeClr val="tx1"/>
                </a:solidFill>
                <a:latin typeface="Times New Roman" charset="0"/>
                <a:ea typeface="ＭＳ Ｐゴシック" charset="0"/>
              </a:defRPr>
            </a:lvl1pPr>
            <a:lvl2pPr>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marL="6350" lvl="1" eaLnBrk="1" hangingPunct="1"/>
            <a:r>
              <a:rPr lang="en-GB" sz="1050" b="0" dirty="0" err="1">
                <a:latin typeface="Arial Narrow" pitchFamily="34" charset="0"/>
                <a:cs typeface="Corbel"/>
              </a:rPr>
              <a:t>Rello</a:t>
            </a:r>
            <a:r>
              <a:rPr lang="en-GB" sz="1050" b="0" dirty="0">
                <a:latin typeface="Arial Narrow" pitchFamily="34" charset="0"/>
                <a:cs typeface="Corbel"/>
              </a:rPr>
              <a:t> et al. Am J </a:t>
            </a:r>
            <a:r>
              <a:rPr lang="en-GB" sz="1050" b="0" dirty="0" err="1">
                <a:latin typeface="Arial Narrow" pitchFamily="34" charset="0"/>
                <a:cs typeface="Corbel"/>
              </a:rPr>
              <a:t>Respir</a:t>
            </a:r>
            <a:r>
              <a:rPr lang="en-GB" sz="1050" b="0" dirty="0">
                <a:latin typeface="Arial Narrow" pitchFamily="34" charset="0"/>
                <a:cs typeface="Corbel"/>
              </a:rPr>
              <a:t> Crit Care Med 1997;156:196–200; Alvarez-</a:t>
            </a:r>
            <a:r>
              <a:rPr lang="en-GB" sz="1050" b="0" dirty="0" err="1">
                <a:latin typeface="Arial Narrow" pitchFamily="34" charset="0"/>
                <a:cs typeface="Corbel"/>
              </a:rPr>
              <a:t>Lerma</a:t>
            </a:r>
            <a:r>
              <a:rPr lang="en-GB" sz="1050" b="0" dirty="0">
                <a:latin typeface="Arial Narrow" pitchFamily="34" charset="0"/>
                <a:cs typeface="Corbel"/>
              </a:rPr>
              <a:t>. Intensive Care Med 1996;22:387–394</a:t>
            </a:r>
          </a:p>
          <a:p>
            <a:pPr marL="6350" lvl="1" eaLnBrk="1" hangingPunct="1"/>
            <a:r>
              <a:rPr lang="en-GB" sz="1050" b="0" dirty="0">
                <a:latin typeface="Arial Narrow" pitchFamily="34" charset="0"/>
                <a:cs typeface="Corbel"/>
              </a:rPr>
              <a:t>Ibrahim et al. Chest 2000;118:146–155; Luna et al. Chest 1997;111:676–685</a:t>
            </a:r>
          </a:p>
          <a:p>
            <a:pPr marL="6350" lvl="1" eaLnBrk="1" hangingPunct="1"/>
            <a:r>
              <a:rPr lang="en-GB" sz="1050" b="0" dirty="0" err="1">
                <a:latin typeface="Arial Narrow" pitchFamily="34" charset="0"/>
                <a:cs typeface="Corbel"/>
              </a:rPr>
              <a:t>Garnacho</a:t>
            </a:r>
            <a:r>
              <a:rPr lang="en-GB" sz="1050" b="0" dirty="0">
                <a:latin typeface="Arial Narrow" pitchFamily="34" charset="0"/>
                <a:cs typeface="Corbel"/>
              </a:rPr>
              <a:t>-Montero et al. Crit Care Med 2003;31:2742–2751; </a:t>
            </a:r>
            <a:r>
              <a:rPr lang="en-GB" sz="1050" b="0" dirty="0" err="1">
                <a:latin typeface="Arial Narrow" pitchFamily="34" charset="0"/>
                <a:cs typeface="Corbel"/>
              </a:rPr>
              <a:t>Vallés</a:t>
            </a:r>
            <a:r>
              <a:rPr lang="en-GB" sz="1050" b="0" dirty="0">
                <a:latin typeface="Arial Narrow" pitchFamily="34" charset="0"/>
                <a:cs typeface="Corbel"/>
              </a:rPr>
              <a:t> et al. Chest </a:t>
            </a:r>
            <a:r>
              <a:rPr lang="en-GB" sz="1050" b="0" dirty="0" smtClean="0">
                <a:latin typeface="Arial Narrow" pitchFamily="34" charset="0"/>
                <a:cs typeface="Corbel"/>
              </a:rPr>
              <a:t>2003;123:1615–1624</a:t>
            </a:r>
            <a:endParaRPr lang="en-GB" sz="1050" b="0" dirty="0">
              <a:latin typeface="Arial Narrow" pitchFamily="34" charset="0"/>
              <a:cs typeface="Corbel"/>
            </a:endParaRPr>
          </a:p>
        </p:txBody>
      </p:sp>
      <p:sp>
        <p:nvSpPr>
          <p:cNvPr id="7202" name="Rectangle 34"/>
          <p:cNvSpPr>
            <a:spLocks noGrp="1" noChangeArrowheads="1"/>
          </p:cNvSpPr>
          <p:nvPr>
            <p:ph type="title" idx="4294967295"/>
          </p:nvPr>
        </p:nvSpPr>
        <p:spPr>
          <a:xfrm>
            <a:off x="0" y="190500"/>
            <a:ext cx="9144000" cy="939800"/>
          </a:xfrm>
          <a:noFill/>
        </p:spPr>
        <p:txBody>
          <a:bodyPr anchor="b">
            <a:noAutofit/>
          </a:bodyPr>
          <a:lstStyle/>
          <a:p>
            <a:r>
              <a:rPr lang="en-GB" sz="3600" b="1" dirty="0">
                <a:solidFill>
                  <a:schemeClr val="tx2"/>
                </a:solidFill>
                <a:latin typeface="Arial Narrow" pitchFamily="34" charset="0"/>
                <a:ea typeface="+mn-ea"/>
              </a:rPr>
              <a:t>Mortality Associated with Appropriate Therapy in Patients with Serious Infections</a:t>
            </a:r>
          </a:p>
        </p:txBody>
      </p:sp>
      <p:sp>
        <p:nvSpPr>
          <p:cNvPr id="857123" name="Text Box 35"/>
          <p:cNvSpPr txBox="1">
            <a:spLocks noChangeArrowheads="1"/>
          </p:cNvSpPr>
          <p:nvPr/>
        </p:nvSpPr>
        <p:spPr bwMode="auto">
          <a:xfrm>
            <a:off x="4114800" y="1295400"/>
            <a:ext cx="48006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sz="2000" dirty="0">
                <a:latin typeface="Arial Narrow" pitchFamily="34" charset="0"/>
                <a:cs typeface="Corbel"/>
              </a:rPr>
              <a:t>Why do we see continued Mortality?</a:t>
            </a:r>
          </a:p>
          <a:p>
            <a:pPr>
              <a:buClr>
                <a:srgbClr val="376092"/>
              </a:buClr>
              <a:buFontTx/>
              <a:buChar char="•"/>
            </a:pPr>
            <a:r>
              <a:rPr lang="en-US" sz="2000" dirty="0">
                <a:solidFill>
                  <a:srgbClr val="FFFF99"/>
                </a:solidFill>
                <a:latin typeface="Arial Narrow" pitchFamily="34" charset="0"/>
                <a:cs typeface="Corbel"/>
              </a:rPr>
              <a:t> </a:t>
            </a:r>
            <a:r>
              <a:rPr lang="en-US" sz="2200" dirty="0">
                <a:solidFill>
                  <a:srgbClr val="376092"/>
                </a:solidFill>
                <a:latin typeface="Arial Narrow" pitchFamily="34" charset="0"/>
                <a:cs typeface="Corbel"/>
              </a:rPr>
              <a:t>Continuation of terminal process</a:t>
            </a:r>
          </a:p>
          <a:p>
            <a:pPr>
              <a:buFontTx/>
              <a:buChar char="•"/>
            </a:pPr>
            <a:r>
              <a:rPr lang="en-US" sz="2200" dirty="0">
                <a:solidFill>
                  <a:srgbClr val="376092"/>
                </a:solidFill>
                <a:latin typeface="Arial Narrow" pitchFamily="34" charset="0"/>
                <a:cs typeface="Corbel"/>
              </a:rPr>
              <a:t> Delay in the initiation of therapy</a:t>
            </a:r>
          </a:p>
          <a:p>
            <a:pPr>
              <a:buClr>
                <a:srgbClr val="376092"/>
              </a:buClr>
              <a:buFontTx/>
              <a:buChar char="•"/>
            </a:pPr>
            <a:r>
              <a:rPr lang="en-US" sz="2400" dirty="0">
                <a:solidFill>
                  <a:srgbClr val="FFFF99"/>
                </a:solidFill>
                <a:latin typeface="Arial Narrow" pitchFamily="34" charset="0"/>
                <a:cs typeface="Corbel"/>
              </a:rPr>
              <a:t> </a:t>
            </a:r>
            <a:r>
              <a:rPr lang="en-US" sz="2600" dirty="0">
                <a:solidFill>
                  <a:srgbClr val="FF6600"/>
                </a:solidFill>
                <a:latin typeface="Arial Narrow" pitchFamily="34" charset="0"/>
                <a:cs typeface="Corbel"/>
              </a:rPr>
              <a:t>Inadequate dose / exposure</a:t>
            </a:r>
          </a:p>
        </p:txBody>
      </p:sp>
      <p:sp>
        <p:nvSpPr>
          <p:cNvPr id="36" name="Rectangle 35"/>
          <p:cNvSpPr/>
          <p:nvPr/>
        </p:nvSpPr>
        <p:spPr bwMode="auto">
          <a:xfrm>
            <a:off x="117984" y="2793745"/>
            <a:ext cx="8915400" cy="2743200"/>
          </a:xfrm>
          <a:prstGeom prst="rect">
            <a:avLst/>
          </a:prstGeom>
          <a:solidFill>
            <a:srgbClr val="376092"/>
          </a:solidFill>
          <a:ln w="12700" cap="flat" cmpd="sng" algn="ctr">
            <a:solidFill>
              <a:schemeClr val="tx1"/>
            </a:solidFill>
            <a:prstDash val="solid"/>
            <a:round/>
            <a:headEnd type="none" w="med" len="med"/>
            <a:tailEnd type="none" w="med" len="med"/>
          </a:ln>
          <a:effectLst/>
        </p:spPr>
        <p:txBody>
          <a:bodyPr/>
          <a:lstStyle/>
          <a:p>
            <a:pPr marL="1025525" lvl="2" indent="-222250">
              <a:spcBef>
                <a:spcPts val="600"/>
              </a:spcBef>
            </a:pPr>
            <a:r>
              <a:rPr lang="en-US" sz="2400" b="0" dirty="0" smtClean="0">
                <a:solidFill>
                  <a:schemeClr val="bg1"/>
                </a:solidFill>
                <a:latin typeface="Arial Narrow" pitchFamily="34" charset="0"/>
                <a:cs typeface="Corbel"/>
                <a:sym typeface="Symbol" charset="0"/>
              </a:rPr>
              <a:t>-</a:t>
            </a:r>
            <a:r>
              <a:rPr lang="en-US" sz="2400" b="0" dirty="0" smtClean="0">
                <a:latin typeface="Arial Narrow" pitchFamily="34" charset="0"/>
                <a:cs typeface="Corbel"/>
                <a:sym typeface="Symbol" charset="0"/>
              </a:rPr>
              <a:t>  </a:t>
            </a:r>
            <a:r>
              <a:rPr lang="en-US" sz="2800" b="0" dirty="0" smtClean="0">
                <a:solidFill>
                  <a:schemeClr val="bg1"/>
                </a:solidFill>
                <a:latin typeface="Arial Narrow" pitchFamily="34" charset="0"/>
                <a:cs typeface="Corbel"/>
                <a:sym typeface="Symbol" charset="0"/>
              </a:rPr>
              <a:t>Augmented </a:t>
            </a:r>
            <a:r>
              <a:rPr lang="en-US" sz="2800" b="0" dirty="0">
                <a:solidFill>
                  <a:schemeClr val="bg1"/>
                </a:solidFill>
                <a:latin typeface="Arial Narrow" pitchFamily="34" charset="0"/>
                <a:cs typeface="Corbel"/>
                <a:sym typeface="Symbol" charset="0"/>
              </a:rPr>
              <a:t>renal function</a:t>
            </a:r>
          </a:p>
          <a:p>
            <a:pPr marL="1025525" lvl="2" indent="-222250">
              <a:spcBef>
                <a:spcPts val="600"/>
              </a:spcBef>
            </a:pPr>
            <a:r>
              <a:rPr lang="en-US" sz="2800" b="0" dirty="0">
                <a:solidFill>
                  <a:schemeClr val="bg1"/>
                </a:solidFill>
                <a:latin typeface="Arial Narrow" pitchFamily="34" charset="0"/>
                <a:cs typeface="Corbel"/>
                <a:sym typeface="Symbol" charset="0"/>
              </a:rPr>
              <a:t>- </a:t>
            </a:r>
            <a:r>
              <a:rPr lang="en-US" sz="3200" dirty="0">
                <a:solidFill>
                  <a:schemeClr val="bg1"/>
                </a:solidFill>
                <a:latin typeface="Arial Narrow" pitchFamily="34" charset="0"/>
                <a:cs typeface="Corbel"/>
                <a:sym typeface="Symbol" charset="0"/>
              </a:rPr>
              <a:t>↑ </a:t>
            </a:r>
            <a:r>
              <a:rPr lang="en-US" sz="2800" b="0" dirty="0">
                <a:solidFill>
                  <a:schemeClr val="bg1"/>
                </a:solidFill>
                <a:latin typeface="Arial Narrow" pitchFamily="34" charset="0"/>
                <a:cs typeface="Corbel"/>
                <a:sym typeface="Symbol" charset="0"/>
              </a:rPr>
              <a:t>volume of distribution (sepsis / septic shock)</a:t>
            </a:r>
          </a:p>
          <a:p>
            <a:pPr marL="1025525" lvl="2" indent="-222250">
              <a:spcBef>
                <a:spcPts val="600"/>
              </a:spcBef>
            </a:pPr>
            <a:r>
              <a:rPr lang="en-US" sz="2800" b="0" dirty="0">
                <a:solidFill>
                  <a:schemeClr val="bg1"/>
                </a:solidFill>
                <a:latin typeface="Arial Narrow" pitchFamily="34" charset="0"/>
                <a:cs typeface="Corbel"/>
                <a:sym typeface="Symbol" charset="0"/>
              </a:rPr>
              <a:t>- Impact of obesity</a:t>
            </a:r>
          </a:p>
          <a:p>
            <a:pPr marL="1025525" lvl="2" indent="-222250">
              <a:spcBef>
                <a:spcPts val="600"/>
              </a:spcBef>
              <a:buFontTx/>
              <a:buChar char="-"/>
            </a:pPr>
            <a:r>
              <a:rPr lang="en-US" sz="2800" b="0" dirty="0">
                <a:solidFill>
                  <a:schemeClr val="bg1"/>
                </a:solidFill>
                <a:latin typeface="Arial Narrow" pitchFamily="34" charset="0"/>
                <a:cs typeface="Corbel"/>
                <a:sym typeface="Wingdings" charset="0"/>
              </a:rPr>
              <a:t> </a:t>
            </a:r>
            <a:r>
              <a:rPr lang="en-US" sz="2800" b="0" dirty="0">
                <a:solidFill>
                  <a:schemeClr val="bg1"/>
                </a:solidFill>
                <a:latin typeface="Arial Narrow" pitchFamily="34" charset="0"/>
                <a:cs typeface="Corbel"/>
                <a:sym typeface="Symbol" charset="0"/>
              </a:rPr>
              <a:t>Reduced tissue </a:t>
            </a:r>
            <a:r>
              <a:rPr lang="en-US" sz="2800" b="0" dirty="0" smtClean="0">
                <a:solidFill>
                  <a:schemeClr val="bg1"/>
                </a:solidFill>
                <a:latin typeface="Arial Narrow" pitchFamily="34" charset="0"/>
                <a:cs typeface="Corbel"/>
                <a:sym typeface="Symbol" charset="0"/>
              </a:rPr>
              <a:t>concentrations                                    </a:t>
            </a:r>
            <a:r>
              <a:rPr lang="en-US" sz="2400" b="0" dirty="0">
                <a:solidFill>
                  <a:schemeClr val="bg1"/>
                </a:solidFill>
                <a:latin typeface="Arial Narrow" pitchFamily="34" charset="0"/>
                <a:cs typeface="Corbel"/>
                <a:sym typeface="Symbol" charset="0"/>
              </a:rPr>
              <a:t>(i.e., </a:t>
            </a:r>
            <a:r>
              <a:rPr lang="en-US" sz="2400" b="1" dirty="0" err="1">
                <a:solidFill>
                  <a:srgbClr val="E46C0A"/>
                </a:solidFill>
                <a:latin typeface="Arial Narrow" pitchFamily="34" charset="0"/>
                <a:cs typeface="Corbel"/>
                <a:sym typeface="Symbol" charset="0"/>
              </a:rPr>
              <a:t>bronchopulmonary</a:t>
            </a:r>
            <a:r>
              <a:rPr lang="en-US" sz="2400" b="1" dirty="0">
                <a:solidFill>
                  <a:srgbClr val="E46C0A"/>
                </a:solidFill>
                <a:latin typeface="Arial Narrow" pitchFamily="34" charset="0"/>
                <a:cs typeface="Corbel"/>
                <a:sym typeface="Symbol" charset="0"/>
              </a:rPr>
              <a:t> </a:t>
            </a:r>
            <a:r>
              <a:rPr lang="en-US" sz="2400" b="1" dirty="0">
                <a:solidFill>
                  <a:srgbClr val="E46C0A"/>
                </a:solidFill>
                <a:latin typeface="Arial Narrow" pitchFamily="34" charset="0"/>
                <a:cs typeface="Corbel"/>
                <a:sym typeface="Wingdings" charset="0"/>
              </a:rPr>
              <a:t> </a:t>
            </a:r>
            <a:r>
              <a:rPr lang="en-US" sz="2400" b="1" dirty="0">
                <a:solidFill>
                  <a:srgbClr val="E46C0A"/>
                </a:solidFill>
                <a:latin typeface="Arial Narrow" pitchFamily="34" charset="0"/>
                <a:cs typeface="Corbel"/>
                <a:sym typeface="Symbol" charset="0"/>
              </a:rPr>
              <a:t>ELF</a:t>
            </a:r>
            <a:r>
              <a:rPr lang="en-US" sz="2400" b="0" dirty="0">
                <a:solidFill>
                  <a:schemeClr val="bg1"/>
                </a:solidFill>
                <a:latin typeface="Arial Narrow" pitchFamily="34" charset="0"/>
                <a:cs typeface="Corbel"/>
                <a:sym typeface="Symbol" charset="0"/>
              </a:rPr>
              <a:t>)</a:t>
            </a:r>
          </a:p>
          <a:p>
            <a:endParaRPr lang="en-US" sz="2800" dirty="0">
              <a:latin typeface="Arial Narrow" pitchFamily="34" charset="0"/>
              <a:cs typeface="Corbel"/>
            </a:endParaRPr>
          </a:p>
        </p:txBody>
      </p:sp>
      <p:sp>
        <p:nvSpPr>
          <p:cNvPr id="37" name="Rectangle 36"/>
          <p:cNvSpPr/>
          <p:nvPr/>
        </p:nvSpPr>
        <p:spPr bwMode="auto">
          <a:xfrm>
            <a:off x="168812" y="89795"/>
            <a:ext cx="8806376" cy="1000558"/>
          </a:xfrm>
          <a:prstGeom prst="rect">
            <a:avLst/>
          </a:prstGeom>
          <a:solidFill>
            <a:srgbClr val="376092"/>
          </a:solidFill>
          <a:ln w="12700" cap="flat" cmpd="sng" algn="ctr">
            <a:solidFill>
              <a:schemeClr val="tx1"/>
            </a:solidFill>
            <a:prstDash val="solid"/>
            <a:round/>
            <a:headEnd type="none" w="med" len="med"/>
            <a:tailEnd type="none" w="med" len="med"/>
          </a:ln>
          <a:effectLst/>
        </p:spPr>
        <p:txBody>
          <a:bodyPr/>
          <a:lstStyle/>
          <a:p>
            <a:pPr marL="1025525" lvl="2" indent="-222250" algn="ctr">
              <a:spcBef>
                <a:spcPts val="600"/>
              </a:spcBef>
            </a:pPr>
            <a:r>
              <a:rPr lang="en-US" sz="4000" b="1" dirty="0">
                <a:solidFill>
                  <a:srgbClr val="E46C0A"/>
                </a:solidFill>
                <a:latin typeface="Arial Narrow" pitchFamily="34" charset="0"/>
                <a:cs typeface="Corbel"/>
                <a:sym typeface="Symbol" charset="0"/>
              </a:rPr>
              <a:t>When </a:t>
            </a:r>
            <a:r>
              <a:rPr lang="ja-JP" altLang="en-US" sz="4000" b="1" dirty="0">
                <a:solidFill>
                  <a:srgbClr val="E46C0A"/>
                </a:solidFill>
                <a:latin typeface="Arial Narrow" pitchFamily="34" charset="0"/>
                <a:cs typeface="Corbel"/>
                <a:sym typeface="Symbol" charset="0"/>
              </a:rPr>
              <a:t>“</a:t>
            </a:r>
            <a:r>
              <a:rPr lang="en-US" sz="4000" b="1" dirty="0">
                <a:solidFill>
                  <a:srgbClr val="E46C0A"/>
                </a:solidFill>
                <a:latin typeface="Arial Narrow" pitchFamily="34" charset="0"/>
                <a:cs typeface="Corbel"/>
                <a:sym typeface="Symbol" charset="0"/>
              </a:rPr>
              <a:t>S</a:t>
            </a:r>
            <a:r>
              <a:rPr lang="ja-JP" altLang="en-US" sz="4000" b="1" dirty="0">
                <a:solidFill>
                  <a:srgbClr val="E46C0A"/>
                </a:solidFill>
                <a:latin typeface="Arial Narrow" pitchFamily="34" charset="0"/>
                <a:cs typeface="Corbel"/>
                <a:sym typeface="Symbol" charset="0"/>
              </a:rPr>
              <a:t>”</a:t>
            </a:r>
            <a:r>
              <a:rPr lang="en-US" sz="4000" b="1" dirty="0">
                <a:solidFill>
                  <a:srgbClr val="E46C0A"/>
                </a:solidFill>
                <a:latin typeface="Arial Narrow" pitchFamily="34" charset="0"/>
                <a:cs typeface="Corbel"/>
                <a:sym typeface="Symbol" charset="0"/>
              </a:rPr>
              <a:t> Does NOT = Success</a:t>
            </a:r>
            <a:endParaRPr lang="en-US" sz="4000" b="1" dirty="0">
              <a:solidFill>
                <a:srgbClr val="E46C0A"/>
              </a:solidFill>
              <a:latin typeface="Arial Narrow" pitchFamily="34" charset="0"/>
              <a:cs typeface="Corbel"/>
            </a:endParaRPr>
          </a:p>
        </p:txBody>
      </p:sp>
    </p:spTree>
    <p:extLst>
      <p:ext uri="{BB962C8B-B14F-4D97-AF65-F5344CB8AC3E}">
        <p14:creationId xmlns:p14="http://schemas.microsoft.com/office/powerpoint/2010/main" val="42632589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57123"/>
                                        </p:tgtEl>
                                        <p:attrNameLst>
                                          <p:attrName>style.visibility</p:attrName>
                                        </p:attrNameLst>
                                      </p:cBhvr>
                                      <p:to>
                                        <p:strVal val="visible"/>
                                      </p:to>
                                    </p:set>
                                    <p:animEffect transition="in" filter="wedge">
                                      <p:cBhvr>
                                        <p:cTn id="12" dur="2000"/>
                                        <p:tgtEl>
                                          <p:spTgt spid="857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3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123" grpId="0"/>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56" y="90364"/>
            <a:ext cx="7853362" cy="1143000"/>
          </a:xfrm>
        </p:spPr>
        <p:txBody>
          <a:bodyPr/>
          <a:lstStyle/>
          <a:p>
            <a:r>
              <a:rPr lang="en-US" dirty="0" smtClean="0"/>
              <a:t>Agenda</a:t>
            </a:r>
            <a:endParaRPr lang="en-US" dirty="0"/>
          </a:p>
        </p:txBody>
      </p:sp>
      <p:grpSp>
        <p:nvGrpSpPr>
          <p:cNvPr id="4" name="Group 3"/>
          <p:cNvGrpSpPr/>
          <p:nvPr/>
        </p:nvGrpSpPr>
        <p:grpSpPr>
          <a:xfrm>
            <a:off x="568096" y="1425426"/>
            <a:ext cx="7984769" cy="4495800"/>
            <a:chOff x="568096" y="1425426"/>
            <a:chExt cx="7984769" cy="4495800"/>
          </a:xfrm>
        </p:grpSpPr>
        <p:grpSp>
          <p:nvGrpSpPr>
            <p:cNvPr id="11" name="Group 10"/>
            <p:cNvGrpSpPr/>
            <p:nvPr/>
          </p:nvGrpSpPr>
          <p:grpSpPr>
            <a:xfrm>
              <a:off x="568096" y="1425426"/>
              <a:ext cx="7944234" cy="1340556"/>
              <a:chOff x="550334" y="1905000"/>
              <a:chExt cx="7944234" cy="1340556"/>
            </a:xfrm>
          </p:grpSpPr>
          <p:sp>
            <p:nvSpPr>
              <p:cNvPr id="6" name="Rectangle 5"/>
              <p:cNvSpPr/>
              <p:nvPr/>
            </p:nvSpPr>
            <p:spPr>
              <a:xfrm>
                <a:off x="2292727" y="2017890"/>
                <a:ext cx="6201841" cy="1069109"/>
              </a:xfrm>
              <a:prstGeom prst="rect">
                <a:avLst/>
              </a:prstGeom>
              <a:gradFill>
                <a:gsLst>
                  <a:gs pos="0">
                    <a:schemeClr val="accent1">
                      <a:tint val="100000"/>
                      <a:shade val="100000"/>
                      <a:satMod val="130000"/>
                      <a:alpha val="59000"/>
                    </a:schemeClr>
                  </a:gs>
                  <a:gs pos="90000">
                    <a:schemeClr val="accent1">
                      <a:tint val="50000"/>
                      <a:shade val="100000"/>
                      <a:satMod val="350000"/>
                      <a:alpha val="37000"/>
                    </a:schemeClr>
                  </a:gs>
                </a:gsLst>
                <a:lin ang="10260000" scaled="0"/>
              </a:gra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640080" rIns="640080" rtlCol="0" anchor="ctr"/>
              <a:lstStyle/>
              <a:p>
                <a:pPr algn="ctr"/>
                <a:r>
                  <a:rPr lang="en-US" sz="2400" b="1" dirty="0">
                    <a:solidFill>
                      <a:schemeClr val="tx1"/>
                    </a:solidFill>
                  </a:rPr>
                  <a:t>Epidemiology and Clinical Impact of Gram-negative Infections</a:t>
                </a:r>
              </a:p>
              <a:p>
                <a:pPr algn="ctr"/>
                <a:r>
                  <a:rPr lang="en-US" b="1" i="1" dirty="0" smtClean="0">
                    <a:solidFill>
                      <a:srgbClr val="000000"/>
                    </a:solidFill>
                  </a:rPr>
                  <a:t>Philip </a:t>
                </a:r>
                <a:r>
                  <a:rPr lang="en-US" b="1" i="1" dirty="0">
                    <a:solidFill>
                      <a:srgbClr val="000000"/>
                    </a:solidFill>
                  </a:rPr>
                  <a:t>S. Barie, MD, </a:t>
                </a:r>
                <a:r>
                  <a:rPr lang="en-US" b="1" i="1" dirty="0" smtClean="0">
                    <a:solidFill>
                      <a:srgbClr val="000000"/>
                    </a:solidFill>
                  </a:rPr>
                  <a:t>MBA</a:t>
                </a:r>
                <a:endParaRPr lang="en-US" b="1" i="1" dirty="0">
                  <a:solidFill>
                    <a:srgbClr val="000000"/>
                  </a:solidFill>
                </a:endParaRPr>
              </a:p>
            </p:txBody>
          </p:sp>
          <p:sp>
            <p:nvSpPr>
              <p:cNvPr id="5" name="Chevron 4"/>
              <p:cNvSpPr/>
              <p:nvPr/>
            </p:nvSpPr>
            <p:spPr>
              <a:xfrm>
                <a:off x="550334" y="1905000"/>
                <a:ext cx="2356556" cy="1340556"/>
              </a:xfrm>
              <a:prstGeom prst="chevron">
                <a:avLst>
                  <a:gd name="adj" fmla="val 3022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n w="3175" cmpd="sng">
                      <a:solidFill>
                        <a:schemeClr val="tx1">
                          <a:alpha val="39000"/>
                        </a:schemeClr>
                      </a:solidFill>
                    </a:ln>
                    <a:solidFill>
                      <a:schemeClr val="bg1"/>
                    </a:solidFill>
                  </a:rPr>
                  <a:t>7:00 am – 7:20 am</a:t>
                </a:r>
                <a:endParaRPr lang="en-US" sz="2400" b="1" dirty="0">
                  <a:ln w="3175" cmpd="sng">
                    <a:solidFill>
                      <a:schemeClr val="tx1">
                        <a:alpha val="39000"/>
                      </a:schemeClr>
                    </a:solidFill>
                  </a:ln>
                  <a:solidFill>
                    <a:schemeClr val="bg1"/>
                  </a:solidFill>
                </a:endParaRPr>
              </a:p>
            </p:txBody>
          </p:sp>
        </p:grpSp>
        <p:grpSp>
          <p:nvGrpSpPr>
            <p:cNvPr id="12" name="Group 11"/>
            <p:cNvGrpSpPr/>
            <p:nvPr/>
          </p:nvGrpSpPr>
          <p:grpSpPr>
            <a:xfrm>
              <a:off x="635830" y="2974827"/>
              <a:ext cx="7903524" cy="1340556"/>
              <a:chOff x="618068" y="3595511"/>
              <a:chExt cx="7903524" cy="1340556"/>
            </a:xfrm>
          </p:grpSpPr>
          <p:sp>
            <p:nvSpPr>
              <p:cNvPr id="7" name="Rectangle 6"/>
              <p:cNvSpPr/>
              <p:nvPr/>
            </p:nvSpPr>
            <p:spPr>
              <a:xfrm>
                <a:off x="2452512" y="3708401"/>
                <a:ext cx="6069080" cy="1157110"/>
              </a:xfrm>
              <a:prstGeom prst="rect">
                <a:avLst/>
              </a:prstGeom>
              <a:gradFill>
                <a:gsLst>
                  <a:gs pos="4000">
                    <a:srgbClr val="6A1929">
                      <a:alpha val="54000"/>
                    </a:srgbClr>
                  </a:gs>
                  <a:gs pos="90000">
                    <a:srgbClr val="6A1929">
                      <a:alpha val="87000"/>
                    </a:srgbClr>
                  </a:gs>
                </a:gsLst>
                <a:lin ang="300000" scaled="0"/>
              </a:gradFill>
              <a:ln>
                <a:solidFill>
                  <a:srgbClr val="6A1929"/>
                </a:solidFill>
              </a:ln>
              <a:effectLst/>
            </p:spPr>
            <p:style>
              <a:lnRef idx="1">
                <a:schemeClr val="accent1"/>
              </a:lnRef>
              <a:fillRef idx="3">
                <a:schemeClr val="accent1"/>
              </a:fillRef>
              <a:effectRef idx="2">
                <a:schemeClr val="accent1"/>
              </a:effectRef>
              <a:fontRef idx="minor">
                <a:schemeClr val="lt1"/>
              </a:fontRef>
            </p:style>
            <p:txBody>
              <a:bodyPr lIns="640080" rIns="640080" rtlCol="0" anchor="ctr"/>
              <a:lstStyle/>
              <a:p>
                <a:pPr algn="ctr"/>
                <a:endParaRPr lang="en-US" b="1" i="1" dirty="0">
                  <a:solidFill>
                    <a:srgbClr val="000000"/>
                  </a:solidFill>
                </a:endParaRPr>
              </a:p>
            </p:txBody>
          </p:sp>
          <p:sp>
            <p:nvSpPr>
              <p:cNvPr id="8" name="Chevron 7"/>
              <p:cNvSpPr/>
              <p:nvPr/>
            </p:nvSpPr>
            <p:spPr>
              <a:xfrm>
                <a:off x="618068" y="3595511"/>
                <a:ext cx="2356556" cy="1340556"/>
              </a:xfrm>
              <a:prstGeom prst="chevron">
                <a:avLst>
                  <a:gd name="adj" fmla="val 30220"/>
                </a:avLst>
              </a:prstGeom>
              <a:gradFill>
                <a:gsLst>
                  <a:gs pos="27000">
                    <a:srgbClr val="6A1929"/>
                  </a:gs>
                  <a:gs pos="100000">
                    <a:srgbClr val="6A1929"/>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n w="3175" cmpd="sng">
                      <a:solidFill>
                        <a:schemeClr val="tx1">
                          <a:alpha val="39000"/>
                        </a:schemeClr>
                      </a:solidFill>
                    </a:ln>
                    <a:solidFill>
                      <a:schemeClr val="bg1"/>
                    </a:solidFill>
                  </a:rPr>
                  <a:t>7:20 am – 7:40 am</a:t>
                </a:r>
                <a:endParaRPr lang="en-US" sz="2400" b="1" dirty="0">
                  <a:ln w="3175" cmpd="sng">
                    <a:solidFill>
                      <a:schemeClr val="tx1">
                        <a:alpha val="39000"/>
                      </a:schemeClr>
                    </a:solidFill>
                  </a:ln>
                  <a:solidFill>
                    <a:schemeClr val="bg1"/>
                  </a:solidFill>
                </a:endParaRPr>
              </a:p>
            </p:txBody>
          </p:sp>
        </p:grpSp>
        <p:grpSp>
          <p:nvGrpSpPr>
            <p:cNvPr id="13" name="Group 12"/>
            <p:cNvGrpSpPr/>
            <p:nvPr/>
          </p:nvGrpSpPr>
          <p:grpSpPr>
            <a:xfrm>
              <a:off x="633007" y="4580670"/>
              <a:ext cx="7919858" cy="1340556"/>
              <a:chOff x="615245" y="5060244"/>
              <a:chExt cx="7919858" cy="1340556"/>
            </a:xfrm>
          </p:grpSpPr>
          <p:sp>
            <p:nvSpPr>
              <p:cNvPr id="9" name="Rectangle 8"/>
              <p:cNvSpPr/>
              <p:nvPr/>
            </p:nvSpPr>
            <p:spPr>
              <a:xfrm>
                <a:off x="2449688" y="5173134"/>
                <a:ext cx="6085415" cy="1157110"/>
              </a:xfrm>
              <a:prstGeom prst="rect">
                <a:avLst/>
              </a:prstGeom>
              <a:gradFill>
                <a:gsLst>
                  <a:gs pos="0">
                    <a:srgbClr val="5F376A">
                      <a:alpha val="59000"/>
                    </a:srgbClr>
                  </a:gs>
                  <a:gs pos="90000">
                    <a:srgbClr val="5F376A">
                      <a:alpha val="37000"/>
                    </a:srgbClr>
                  </a:gs>
                </a:gsLst>
                <a:lin ang="9720000" scaled="0"/>
              </a:gra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640080" rIns="640080" rtlCol="0" anchor="ctr"/>
              <a:lstStyle/>
              <a:p>
                <a:pPr lvl="0" algn="ctr"/>
                <a:r>
                  <a:rPr lang="en-US" sz="2400" b="1" dirty="0">
                    <a:solidFill>
                      <a:prstClr val="black"/>
                    </a:solidFill>
                  </a:rPr>
                  <a:t>Update on Treatment Options for Gram-negative Pathogens</a:t>
                </a:r>
              </a:p>
              <a:p>
                <a:pPr lvl="0" algn="ctr"/>
                <a:r>
                  <a:rPr lang="en-US" b="1" i="1" dirty="0">
                    <a:solidFill>
                      <a:srgbClr val="000000"/>
                    </a:solidFill>
                  </a:rPr>
                  <a:t>Joseph </a:t>
                </a:r>
                <a:r>
                  <a:rPr lang="en-US" b="1" i="1" dirty="0" smtClean="0">
                    <a:solidFill>
                      <a:srgbClr val="000000"/>
                    </a:solidFill>
                  </a:rPr>
                  <a:t>Solomkin, MD</a:t>
                </a:r>
                <a:endParaRPr lang="en-US" b="1" i="1" dirty="0">
                  <a:solidFill>
                    <a:srgbClr val="000000"/>
                  </a:solidFill>
                </a:endParaRPr>
              </a:p>
            </p:txBody>
          </p:sp>
          <p:sp>
            <p:nvSpPr>
              <p:cNvPr id="10" name="Chevron 9"/>
              <p:cNvSpPr/>
              <p:nvPr/>
            </p:nvSpPr>
            <p:spPr>
              <a:xfrm>
                <a:off x="615245" y="5060244"/>
                <a:ext cx="2356556" cy="1340556"/>
              </a:xfrm>
              <a:prstGeom prst="chevron">
                <a:avLst>
                  <a:gd name="adj" fmla="val 30220"/>
                </a:avLst>
              </a:prstGeom>
              <a:solidFill>
                <a:srgbClr val="5F37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n w="3175" cmpd="sng">
                      <a:solidFill>
                        <a:schemeClr val="tx1">
                          <a:alpha val="39000"/>
                        </a:schemeClr>
                      </a:solidFill>
                    </a:ln>
                    <a:solidFill>
                      <a:schemeClr val="bg1"/>
                    </a:solidFill>
                  </a:rPr>
                  <a:t>7:40 am – </a:t>
                </a:r>
                <a:r>
                  <a:rPr lang="en-US" sz="2400" b="1" dirty="0">
                    <a:ln w="3175" cmpd="sng">
                      <a:solidFill>
                        <a:schemeClr val="tx1">
                          <a:alpha val="39000"/>
                        </a:schemeClr>
                      </a:solidFill>
                    </a:ln>
                    <a:solidFill>
                      <a:schemeClr val="bg1"/>
                    </a:solidFill>
                  </a:rPr>
                  <a:t>8</a:t>
                </a:r>
                <a:r>
                  <a:rPr lang="en-US" sz="2400" b="1" dirty="0" smtClean="0">
                    <a:ln w="3175" cmpd="sng">
                      <a:solidFill>
                        <a:schemeClr val="tx1">
                          <a:alpha val="39000"/>
                        </a:schemeClr>
                      </a:solidFill>
                    </a:ln>
                    <a:solidFill>
                      <a:schemeClr val="bg1"/>
                    </a:solidFill>
                  </a:rPr>
                  <a:t>:00 am</a:t>
                </a:r>
                <a:endParaRPr lang="en-US" sz="2400" b="1" dirty="0">
                  <a:ln w="3175" cmpd="sng">
                    <a:solidFill>
                      <a:schemeClr val="tx1">
                        <a:alpha val="39000"/>
                      </a:schemeClr>
                    </a:solidFill>
                  </a:ln>
                  <a:solidFill>
                    <a:schemeClr val="bg1"/>
                  </a:solidFill>
                </a:endParaRPr>
              </a:p>
            </p:txBody>
          </p:sp>
        </p:grpSp>
        <p:sp>
          <p:nvSpPr>
            <p:cNvPr id="14" name="Rectangle 13"/>
            <p:cNvSpPr/>
            <p:nvPr/>
          </p:nvSpPr>
          <p:spPr>
            <a:xfrm>
              <a:off x="3067519" y="3127160"/>
              <a:ext cx="4572000" cy="1107996"/>
            </a:xfrm>
            <a:prstGeom prst="rect">
              <a:avLst/>
            </a:prstGeom>
          </p:spPr>
          <p:txBody>
            <a:bodyPr>
              <a:spAutoFit/>
            </a:bodyPr>
            <a:lstStyle/>
            <a:p>
              <a:pPr lvl="0" algn="ctr"/>
              <a:r>
                <a:rPr lang="en-US" sz="2400" b="1" dirty="0" smtClean="0">
                  <a:solidFill>
                    <a:prstClr val="black"/>
                  </a:solidFill>
                </a:rPr>
                <a:t>Approaches to Drug/Dose Optimization</a:t>
              </a:r>
              <a:endParaRPr lang="en-US" sz="2400" b="1" dirty="0">
                <a:solidFill>
                  <a:prstClr val="black"/>
                </a:solidFill>
              </a:endParaRPr>
            </a:p>
            <a:p>
              <a:pPr lvl="0" algn="ctr"/>
              <a:r>
                <a:rPr lang="en-US" b="1" i="1" dirty="0" smtClean="0">
                  <a:solidFill>
                    <a:srgbClr val="000000"/>
                  </a:solidFill>
                </a:rPr>
                <a:t>David P. Nicolau, PharmD, FCCP, FIDSA</a:t>
              </a:r>
              <a:endParaRPr lang="en-US" b="1" i="1" dirty="0">
                <a:solidFill>
                  <a:srgbClr val="000000"/>
                </a:solidFill>
              </a:endParaRPr>
            </a:p>
          </p:txBody>
        </p:sp>
      </p:grpSp>
    </p:spTree>
    <p:extLst>
      <p:ext uri="{BB962C8B-B14F-4D97-AF65-F5344CB8AC3E}">
        <p14:creationId xmlns:p14="http://schemas.microsoft.com/office/powerpoint/2010/main" val="2552589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3087450"/>
            <a:ext cx="8610600" cy="2402306"/>
          </a:xfrm>
          <a:prstGeom prst="rect">
            <a:avLst/>
          </a:prstGeom>
          <a:solidFill>
            <a:srgbClr val="376092"/>
          </a:solidFill>
          <a:ln w="12700">
            <a:solidFill>
              <a:schemeClr val="tx1"/>
            </a:solidFill>
            <a:round/>
            <a:headEnd/>
            <a:tailEnd/>
          </a:ln>
        </p:spPr>
        <p:txBody>
          <a:bodyPr/>
          <a:lstStyle/>
          <a:p>
            <a:endParaRPr lang="en-US">
              <a:latin typeface="Arial Narrow" pitchFamily="34" charset="0"/>
            </a:endParaRPr>
          </a:p>
        </p:txBody>
      </p:sp>
      <p:sp>
        <p:nvSpPr>
          <p:cNvPr id="8197" name="Rectangle 6"/>
          <p:cNvSpPr>
            <a:spLocks noGrp="1" noChangeArrowheads="1"/>
          </p:cNvSpPr>
          <p:nvPr>
            <p:ph type="title"/>
          </p:nvPr>
        </p:nvSpPr>
        <p:spPr/>
        <p:txBody>
          <a:bodyPr>
            <a:normAutofit fontScale="90000"/>
          </a:bodyPr>
          <a:lstStyle/>
          <a:p>
            <a:r>
              <a:rPr lang="en-US" sz="4000" dirty="0" smtClean="0"/>
              <a:t>Do We Deliver Effective Doses in </a:t>
            </a:r>
            <a:br>
              <a:rPr lang="en-US" sz="4000" dirty="0" smtClean="0"/>
            </a:br>
            <a:r>
              <a:rPr lang="en-US" sz="4000" dirty="0" smtClean="0"/>
              <a:t>Critically Ill Patients: Empiric Therapy</a:t>
            </a:r>
            <a:endParaRPr lang="en-US" sz="4000" dirty="0"/>
          </a:p>
        </p:txBody>
      </p:sp>
      <p:sp>
        <p:nvSpPr>
          <p:cNvPr id="8195" name="Rectangle 3"/>
          <p:cNvSpPr>
            <a:spLocks noGrp="1" noChangeArrowheads="1"/>
          </p:cNvSpPr>
          <p:nvPr>
            <p:ph type="body" idx="1"/>
          </p:nvPr>
        </p:nvSpPr>
        <p:spPr>
          <a:xfrm>
            <a:off x="397705" y="1843932"/>
            <a:ext cx="8608381" cy="4525963"/>
          </a:xfrm>
        </p:spPr>
        <p:txBody>
          <a:bodyPr>
            <a:normAutofit/>
          </a:bodyPr>
          <a:lstStyle/>
          <a:p>
            <a:r>
              <a:rPr lang="en-US" sz="2800" b="1" dirty="0" err="1" smtClean="0">
                <a:solidFill>
                  <a:srgbClr val="E46C0A"/>
                </a:solidFill>
              </a:rPr>
              <a:t>Pharmacodynamic</a:t>
            </a:r>
            <a:r>
              <a:rPr lang="en-US" sz="2800" b="1" dirty="0" smtClean="0">
                <a:solidFill>
                  <a:srgbClr val="E46C0A"/>
                </a:solidFill>
              </a:rPr>
              <a:t> goal not achieved in 16/19 (84%)</a:t>
            </a:r>
          </a:p>
          <a:p>
            <a:pPr lvl="1"/>
            <a:r>
              <a:rPr lang="en-US" sz="2600" b="1" dirty="0" smtClean="0"/>
              <a:t>8/16 (50%): organism resistant to empiric therapy</a:t>
            </a:r>
          </a:p>
          <a:p>
            <a:pPr lvl="1"/>
            <a:endParaRPr lang="en-US" sz="2400" b="1" dirty="0" smtClean="0"/>
          </a:p>
          <a:p>
            <a:r>
              <a:rPr lang="en-US" sz="2800" b="1" dirty="0" smtClean="0"/>
              <a:t>8/16 (50%): </a:t>
            </a:r>
            <a:r>
              <a:rPr lang="en-US" sz="2800" b="1" u="sng" dirty="0" smtClean="0">
                <a:solidFill>
                  <a:srgbClr val="E46C0A"/>
                </a:solidFill>
              </a:rPr>
              <a:t>organism </a:t>
            </a:r>
            <a:r>
              <a:rPr lang="en-US" sz="2800" b="1" u="sng" dirty="0" err="1" smtClean="0">
                <a:solidFill>
                  <a:srgbClr val="E46C0A"/>
                </a:solidFill>
              </a:rPr>
              <a:t>susceptible..but</a:t>
            </a:r>
            <a:r>
              <a:rPr lang="en-US" sz="2800" b="1" u="sng" dirty="0" smtClean="0">
                <a:solidFill>
                  <a:srgbClr val="E46C0A"/>
                </a:solidFill>
              </a:rPr>
              <a:t> therapy not optimal</a:t>
            </a:r>
          </a:p>
          <a:p>
            <a:pPr lvl="1"/>
            <a:r>
              <a:rPr lang="en-US" sz="2600" b="1" dirty="0" smtClean="0">
                <a:solidFill>
                  <a:srgbClr val="000000"/>
                </a:solidFill>
              </a:rPr>
              <a:t>6/8 organisms had MIC</a:t>
            </a:r>
            <a:r>
              <a:rPr lang="ja-JP" altLang="en-US" sz="2600" b="1" dirty="0" smtClean="0">
                <a:solidFill>
                  <a:srgbClr val="000000"/>
                </a:solidFill>
              </a:rPr>
              <a:t>’</a:t>
            </a:r>
            <a:r>
              <a:rPr lang="en-US" sz="2600" b="1" dirty="0" smtClean="0">
                <a:solidFill>
                  <a:srgbClr val="000000"/>
                </a:solidFill>
              </a:rPr>
              <a:t>s at the breakpoint</a:t>
            </a:r>
          </a:p>
          <a:p>
            <a:pPr lvl="1"/>
            <a:r>
              <a:rPr lang="en-US" sz="2600" b="1" dirty="0" smtClean="0">
                <a:solidFill>
                  <a:srgbClr val="000000"/>
                </a:solidFill>
              </a:rPr>
              <a:t>2/8 organisms had MIC</a:t>
            </a:r>
            <a:r>
              <a:rPr lang="ja-JP" altLang="en-US" sz="2600" b="1" dirty="0" smtClean="0">
                <a:solidFill>
                  <a:srgbClr val="000000"/>
                </a:solidFill>
              </a:rPr>
              <a:t>’</a:t>
            </a:r>
            <a:r>
              <a:rPr lang="en-US" sz="2600" b="1" dirty="0" smtClean="0">
                <a:solidFill>
                  <a:srgbClr val="000000"/>
                </a:solidFill>
              </a:rPr>
              <a:t>s 1 dilution below the breakpoint</a:t>
            </a:r>
            <a:endParaRPr lang="en-US" sz="2600" b="1" dirty="0">
              <a:solidFill>
                <a:srgbClr val="000000"/>
              </a:solidFill>
            </a:endParaRPr>
          </a:p>
        </p:txBody>
      </p:sp>
      <p:sp>
        <p:nvSpPr>
          <p:cNvPr id="8196" name="Rectangle 4"/>
          <p:cNvSpPr>
            <a:spLocks noChangeArrowheads="1"/>
          </p:cNvSpPr>
          <p:nvPr/>
        </p:nvSpPr>
        <p:spPr bwMode="auto">
          <a:xfrm>
            <a:off x="587375" y="6082906"/>
            <a:ext cx="272761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p>
            <a:pPr eaLnBrk="1" hangingPunct="1"/>
            <a:r>
              <a:rPr lang="en-US" sz="1000" b="0" dirty="0">
                <a:latin typeface="Arial Narrow" pitchFamily="34" charset="0"/>
              </a:rPr>
              <a:t>Mohr JF, et al.  </a:t>
            </a:r>
            <a:r>
              <a:rPr lang="en-US" sz="1000" b="0" dirty="0" err="1">
                <a:latin typeface="Arial Narrow" pitchFamily="34" charset="0"/>
              </a:rPr>
              <a:t>Diagn</a:t>
            </a:r>
            <a:r>
              <a:rPr lang="en-US" sz="1000" b="0" dirty="0">
                <a:latin typeface="Arial Narrow" pitchFamily="34" charset="0"/>
              </a:rPr>
              <a:t> Micro Infect Dis 2004;48:125-30.</a:t>
            </a:r>
          </a:p>
        </p:txBody>
      </p:sp>
    </p:spTree>
    <p:extLst>
      <p:ext uri="{BB962C8B-B14F-4D97-AF65-F5344CB8AC3E}">
        <p14:creationId xmlns:p14="http://schemas.microsoft.com/office/powerpoint/2010/main" val="35532298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smtClean="0"/>
              <a:t>DALI: Defining Antibiotic Levels in Intensive Care Unit Patients</a:t>
            </a:r>
            <a:endParaRPr lang="en-US" dirty="0"/>
          </a:p>
        </p:txBody>
      </p:sp>
      <p:sp>
        <p:nvSpPr>
          <p:cNvPr id="9219" name="Rectangle 3"/>
          <p:cNvSpPr>
            <a:spLocks noGrp="1" noChangeArrowheads="1"/>
          </p:cNvSpPr>
          <p:nvPr>
            <p:ph idx="1"/>
          </p:nvPr>
        </p:nvSpPr>
        <p:spPr>
          <a:xfrm>
            <a:off x="282241" y="1574545"/>
            <a:ext cx="8685357" cy="4525963"/>
          </a:xfrm>
        </p:spPr>
        <p:txBody>
          <a:bodyPr>
            <a:noAutofit/>
          </a:bodyPr>
          <a:lstStyle/>
          <a:p>
            <a:pPr>
              <a:lnSpc>
                <a:spcPts val="2520"/>
              </a:lnSpc>
              <a:spcBef>
                <a:spcPts val="200"/>
              </a:spcBef>
              <a:spcAft>
                <a:spcPts val="100"/>
              </a:spcAft>
            </a:pPr>
            <a:r>
              <a:rPr lang="en-US" sz="2400" dirty="0" smtClean="0"/>
              <a:t>Prospective, multinational </a:t>
            </a:r>
            <a:r>
              <a:rPr lang="en-US" sz="2400" u="sng" dirty="0" smtClean="0"/>
              <a:t>pharmacokinetic point-prevalence study including 8</a:t>
            </a:r>
            <a:r>
              <a:rPr lang="en-US" sz="2400" b="1" u="sng" dirty="0" smtClean="0"/>
              <a:t> </a:t>
            </a:r>
            <a:r>
              <a:rPr lang="en-US" sz="2400" b="1" u="sng" dirty="0" smtClean="0">
                <a:solidFill>
                  <a:srgbClr val="E46C0A"/>
                </a:solidFill>
              </a:rPr>
              <a:t>β-</a:t>
            </a:r>
            <a:r>
              <a:rPr lang="en-US" sz="2400" b="1" u="sng" dirty="0" err="1" smtClean="0">
                <a:solidFill>
                  <a:srgbClr val="E46C0A"/>
                </a:solidFill>
              </a:rPr>
              <a:t>lactam</a:t>
            </a:r>
            <a:r>
              <a:rPr lang="en-US" sz="2400" b="1" u="sng" dirty="0" smtClean="0">
                <a:solidFill>
                  <a:srgbClr val="E46C0A"/>
                </a:solidFill>
              </a:rPr>
              <a:t> antibiotics</a:t>
            </a:r>
            <a:r>
              <a:rPr lang="en-US" sz="2400" u="sng" baseline="30000" dirty="0" smtClean="0"/>
              <a:t>1</a:t>
            </a:r>
            <a:r>
              <a:rPr lang="en-US" sz="2400" b="1" u="sng" dirty="0" smtClean="0"/>
              <a:t> </a:t>
            </a:r>
          </a:p>
          <a:p>
            <a:pPr lvl="1">
              <a:lnSpc>
                <a:spcPts val="2520"/>
              </a:lnSpc>
              <a:spcBef>
                <a:spcPts val="0"/>
              </a:spcBef>
            </a:pPr>
            <a:r>
              <a:rPr lang="en-US" sz="2200" u="sng" dirty="0" smtClean="0"/>
              <a:t>248 patients treated for infection, 16% did not achieve 50% </a:t>
            </a:r>
            <a:r>
              <a:rPr lang="en-US" sz="2200" u="sng" dirty="0" err="1" smtClean="0"/>
              <a:t>fT</a:t>
            </a:r>
            <a:r>
              <a:rPr lang="en-US" sz="2200" u="sng" dirty="0" smtClean="0"/>
              <a:t>&gt;MIC and these patients were 32% less likely to have </a:t>
            </a:r>
            <a:r>
              <a:rPr lang="en-US" sz="2200" dirty="0" smtClean="0"/>
              <a:t>a positive clinical outcome (odds ratio [OR], 0.68; P = .009). </a:t>
            </a:r>
          </a:p>
          <a:p>
            <a:pPr lvl="1">
              <a:lnSpc>
                <a:spcPts val="2520"/>
              </a:lnSpc>
              <a:spcBef>
                <a:spcPts val="0"/>
              </a:spcBef>
            </a:pPr>
            <a:r>
              <a:rPr lang="en-US" sz="2200" dirty="0" smtClean="0"/>
              <a:t>Positive clinical outcome was associated with increasing </a:t>
            </a:r>
            <a:r>
              <a:rPr lang="en-US" sz="2200" b="1" u="sng" dirty="0" smtClean="0"/>
              <a:t>50% </a:t>
            </a:r>
            <a:r>
              <a:rPr lang="en-US" sz="2200" b="1" u="sng" dirty="0" err="1" smtClean="0"/>
              <a:t>fT</a:t>
            </a:r>
            <a:r>
              <a:rPr lang="en-US" sz="2200" b="1" u="sng" dirty="0" smtClean="0"/>
              <a:t>&gt;MIC </a:t>
            </a:r>
            <a:r>
              <a:rPr lang="en-US" sz="2200" dirty="0" smtClean="0"/>
              <a:t>and </a:t>
            </a:r>
            <a:r>
              <a:rPr lang="en-US" sz="2200" b="1" u="sng" dirty="0" smtClean="0"/>
              <a:t>100% f T&gt;MIC </a:t>
            </a:r>
            <a:r>
              <a:rPr lang="en-US" sz="2200" dirty="0" smtClean="0"/>
              <a:t>ratios</a:t>
            </a:r>
          </a:p>
          <a:p>
            <a:pPr>
              <a:lnSpc>
                <a:spcPts val="2520"/>
              </a:lnSpc>
              <a:spcBef>
                <a:spcPts val="200"/>
              </a:spcBef>
              <a:spcAft>
                <a:spcPts val="100"/>
              </a:spcAft>
            </a:pPr>
            <a:r>
              <a:rPr lang="en-US" sz="2400" dirty="0" smtClean="0"/>
              <a:t>42 patients from 26 ICUs receiving </a:t>
            </a:r>
            <a:r>
              <a:rPr lang="en-US" sz="2400" b="1" dirty="0" smtClean="0">
                <a:solidFill>
                  <a:schemeClr val="accent6">
                    <a:lumMod val="75000"/>
                  </a:schemeClr>
                </a:solidFill>
              </a:rPr>
              <a:t>vancomycin</a:t>
            </a:r>
            <a:r>
              <a:rPr lang="en-US" sz="2400" baseline="30000" dirty="0" smtClean="0"/>
              <a:t>2</a:t>
            </a:r>
          </a:p>
          <a:p>
            <a:pPr lvl="1">
              <a:lnSpc>
                <a:spcPts val="2520"/>
              </a:lnSpc>
              <a:spcBef>
                <a:spcPts val="0"/>
              </a:spcBef>
            </a:pPr>
            <a:r>
              <a:rPr lang="en-US" sz="2200" dirty="0" smtClean="0"/>
              <a:t>Target trough concentrations were achieved in 57% of patients, but more frequently in patients receiving continuous infusion (71% v. 39%; P = 0.038)</a:t>
            </a:r>
          </a:p>
          <a:p>
            <a:pPr>
              <a:lnSpc>
                <a:spcPts val="2520"/>
              </a:lnSpc>
              <a:spcBef>
                <a:spcPts val="200"/>
              </a:spcBef>
              <a:spcAft>
                <a:spcPts val="100"/>
              </a:spcAft>
            </a:pPr>
            <a:r>
              <a:rPr lang="en-US" sz="2400" dirty="0" smtClean="0"/>
              <a:t>PK variability and exposures of </a:t>
            </a:r>
            <a:r>
              <a:rPr lang="en-US" sz="2400" b="1" dirty="0" err="1" smtClean="0">
                <a:solidFill>
                  <a:srgbClr val="E46C0A"/>
                </a:solidFill>
              </a:rPr>
              <a:t>fluconazole</a:t>
            </a:r>
            <a:r>
              <a:rPr lang="en-US" sz="2400" b="1" dirty="0" smtClean="0">
                <a:solidFill>
                  <a:srgbClr val="E46C0A"/>
                </a:solidFill>
              </a:rPr>
              <a:t>, </a:t>
            </a:r>
            <a:r>
              <a:rPr lang="en-US" sz="2400" b="1" dirty="0" err="1" smtClean="0">
                <a:solidFill>
                  <a:srgbClr val="E46C0A"/>
                </a:solidFill>
              </a:rPr>
              <a:t>anidulafungin</a:t>
            </a:r>
            <a:r>
              <a:rPr lang="en-US" sz="2400" dirty="0" smtClean="0"/>
              <a:t>, </a:t>
            </a:r>
            <a:r>
              <a:rPr lang="en-US" sz="2400" b="1" dirty="0" smtClean="0"/>
              <a:t>and </a:t>
            </a:r>
            <a:r>
              <a:rPr lang="en-US" sz="2400" b="1" dirty="0" smtClean="0">
                <a:solidFill>
                  <a:srgbClr val="E46C0A"/>
                </a:solidFill>
              </a:rPr>
              <a:t>caspofungin</a:t>
            </a:r>
            <a:r>
              <a:rPr lang="en-US" sz="2400" baseline="30000" dirty="0" smtClean="0"/>
              <a:t>3</a:t>
            </a:r>
          </a:p>
          <a:p>
            <a:pPr lvl="1">
              <a:lnSpc>
                <a:spcPts val="2520"/>
              </a:lnSpc>
              <a:spcBef>
                <a:spcPts val="200"/>
              </a:spcBef>
              <a:spcAft>
                <a:spcPts val="100"/>
              </a:spcAft>
            </a:pPr>
            <a:r>
              <a:rPr lang="en-US" sz="2200" dirty="0" smtClean="0"/>
              <a:t>33% receiving </a:t>
            </a:r>
            <a:r>
              <a:rPr lang="en-US" sz="2200" dirty="0" err="1" smtClean="0"/>
              <a:t>fluconazole</a:t>
            </a:r>
            <a:r>
              <a:rPr lang="en-US" sz="2200" dirty="0" smtClean="0"/>
              <a:t> did not attain the PD target of </a:t>
            </a:r>
            <a:r>
              <a:rPr lang="en-US" sz="2200" dirty="0" err="1" smtClean="0"/>
              <a:t>fAUC</a:t>
            </a:r>
            <a:r>
              <a:rPr lang="en-US" sz="2200" dirty="0" smtClean="0"/>
              <a:t>/MIC </a:t>
            </a:r>
            <a:endParaRPr lang="en-US" sz="2200" dirty="0"/>
          </a:p>
        </p:txBody>
      </p:sp>
      <p:sp>
        <p:nvSpPr>
          <p:cNvPr id="4" name="TextBox 3"/>
          <p:cNvSpPr txBox="1"/>
          <p:nvPr/>
        </p:nvSpPr>
        <p:spPr>
          <a:xfrm>
            <a:off x="228157" y="6280919"/>
            <a:ext cx="5943600" cy="577081"/>
          </a:xfrm>
          <a:prstGeom prst="rect">
            <a:avLst/>
          </a:prstGeom>
          <a:noFill/>
        </p:spPr>
        <p:txBody>
          <a:bodyPr anchor="b">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sz="1050" b="0" baseline="30000" dirty="0">
                <a:latin typeface="Arial Narrow" pitchFamily="34" charset="0"/>
              </a:rPr>
              <a:t>1</a:t>
            </a:r>
            <a:r>
              <a:rPr lang="en-US" sz="1050" b="0" dirty="0">
                <a:latin typeface="Arial Narrow" pitchFamily="34" charset="0"/>
              </a:rPr>
              <a:t>Roberts JA et al. C</a:t>
            </a:r>
            <a:r>
              <a:rPr lang="fr-FR" sz="1050" b="0" dirty="0">
                <a:latin typeface="Arial Narrow" pitchFamily="34" charset="0"/>
              </a:rPr>
              <a:t>lin Infect Dis 2014;58(8):1072-83</a:t>
            </a:r>
            <a:endParaRPr lang="en-US" sz="1050" b="0" dirty="0">
              <a:latin typeface="Arial Narrow" pitchFamily="34" charset="0"/>
            </a:endParaRPr>
          </a:p>
          <a:p>
            <a:r>
              <a:rPr lang="en-US" sz="1050" b="0" baseline="30000" dirty="0">
                <a:latin typeface="Arial Narrow" pitchFamily="34" charset="0"/>
              </a:rPr>
              <a:t>2</a:t>
            </a:r>
            <a:r>
              <a:rPr lang="en-US" sz="1050" b="0" dirty="0">
                <a:latin typeface="Arial Narrow" pitchFamily="34" charset="0"/>
              </a:rPr>
              <a:t>Blot S et al. </a:t>
            </a:r>
            <a:r>
              <a:rPr lang="en-US" sz="1050" b="0" dirty="0" err="1">
                <a:latin typeface="Arial Narrow" pitchFamily="34" charset="0"/>
              </a:rPr>
              <a:t>Crit</a:t>
            </a:r>
            <a:r>
              <a:rPr lang="en-US" sz="1050" b="0" dirty="0">
                <a:latin typeface="Arial Narrow" pitchFamily="34" charset="0"/>
              </a:rPr>
              <a:t> Care. 2014;18(3):R99</a:t>
            </a:r>
          </a:p>
          <a:p>
            <a:r>
              <a:rPr lang="en-US" sz="1050" b="0" baseline="30000" dirty="0">
                <a:latin typeface="Arial Narrow" pitchFamily="34" charset="0"/>
              </a:rPr>
              <a:t>3</a:t>
            </a:r>
            <a:r>
              <a:rPr lang="en-US" sz="1050" b="0" dirty="0">
                <a:latin typeface="Arial Narrow" pitchFamily="34" charset="0"/>
              </a:rPr>
              <a:t>Sinnollareddy MG et al. </a:t>
            </a:r>
            <a:r>
              <a:rPr lang="en-US" sz="1050" b="0" dirty="0" err="1">
                <a:latin typeface="Arial Narrow" pitchFamily="34" charset="0"/>
              </a:rPr>
              <a:t>Crit</a:t>
            </a:r>
            <a:r>
              <a:rPr lang="en-US" sz="1050" b="0" dirty="0">
                <a:latin typeface="Arial Narrow" pitchFamily="34" charset="0"/>
              </a:rPr>
              <a:t> Care. 2015;19(1):758</a:t>
            </a:r>
          </a:p>
        </p:txBody>
      </p:sp>
    </p:spTree>
    <p:extLst>
      <p:ext uri="{BB962C8B-B14F-4D97-AF65-F5344CB8AC3E}">
        <p14:creationId xmlns:p14="http://schemas.microsoft.com/office/powerpoint/2010/main" val="86118551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Freeform 4"/>
          <p:cNvSpPr>
            <a:spLocks/>
          </p:cNvSpPr>
          <p:nvPr/>
        </p:nvSpPr>
        <p:spPr bwMode="auto">
          <a:xfrm>
            <a:off x="1795463" y="3924935"/>
            <a:ext cx="2251075" cy="1452563"/>
          </a:xfrm>
          <a:custGeom>
            <a:avLst/>
            <a:gdLst>
              <a:gd name="T0" fmla="*/ 0 w 2384"/>
              <a:gd name="T1" fmla="*/ 2147483647 h 1567"/>
              <a:gd name="T2" fmla="*/ 2147483647 w 2384"/>
              <a:gd name="T3" fmla="*/ 2147483647 h 1567"/>
              <a:gd name="T4" fmla="*/ 2147483647 w 2384"/>
              <a:gd name="T5" fmla="*/ 2147483647 h 1567"/>
              <a:gd name="T6" fmla="*/ 2147483647 w 2384"/>
              <a:gd name="T7" fmla="*/ 2147483647 h 1567"/>
              <a:gd name="T8" fmla="*/ 2147483647 w 2384"/>
              <a:gd name="T9" fmla="*/ 214748364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rgbClr val="339966">
              <a:alpha val="70195"/>
            </a:srgbClr>
          </a:solidFill>
          <a:ln w="57150" cmpd="sng">
            <a:solidFill>
              <a:srgbClr val="00CC99"/>
            </a:solidFill>
            <a:round/>
            <a:headEnd/>
            <a:tailEnd/>
          </a:ln>
        </p:spPr>
        <p:txBody>
          <a:bodyPr/>
          <a:lstStyle/>
          <a:p>
            <a:endParaRPr lang="en-US"/>
          </a:p>
        </p:txBody>
      </p:sp>
      <p:sp>
        <p:nvSpPr>
          <p:cNvPr id="10244" name="Rectangle 6"/>
          <p:cNvSpPr>
            <a:spLocks noChangeArrowheads="1"/>
          </p:cNvSpPr>
          <p:nvPr/>
        </p:nvSpPr>
        <p:spPr bwMode="auto">
          <a:xfrm>
            <a:off x="4516438" y="5800720"/>
            <a:ext cx="12207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Narrow" charset="0"/>
              </a:rPr>
              <a:t>MIC (</a:t>
            </a:r>
            <a:r>
              <a:rPr lang="en-US" sz="2000">
                <a:latin typeface="Arial Narrow" charset="0"/>
                <a:sym typeface="Symbol" charset="0"/>
              </a:rPr>
              <a:t>µ</a:t>
            </a:r>
            <a:r>
              <a:rPr lang="en-US" sz="2000">
                <a:latin typeface="Arial Narrow" charset="0"/>
              </a:rPr>
              <a:t>g/mL)</a:t>
            </a:r>
          </a:p>
        </p:txBody>
      </p:sp>
      <p:sp>
        <p:nvSpPr>
          <p:cNvPr id="10245" name="Rectangle 7"/>
          <p:cNvSpPr>
            <a:spLocks noChangeArrowheads="1"/>
          </p:cNvSpPr>
          <p:nvPr/>
        </p:nvSpPr>
        <p:spPr bwMode="auto">
          <a:xfrm>
            <a:off x="4046538" y="5474335"/>
            <a:ext cx="1698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400">
                <a:latin typeface="Arial Narrow" charset="0"/>
              </a:rPr>
              <a:t>S</a:t>
            </a:r>
          </a:p>
        </p:txBody>
      </p:sp>
      <p:sp>
        <p:nvSpPr>
          <p:cNvPr id="10246" name="Rectangle 8"/>
          <p:cNvSpPr>
            <a:spLocks noChangeArrowheads="1"/>
          </p:cNvSpPr>
          <p:nvPr/>
        </p:nvSpPr>
        <p:spPr bwMode="auto">
          <a:xfrm>
            <a:off x="5181600" y="5474335"/>
            <a:ext cx="69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400">
                <a:latin typeface="Arial Narrow" charset="0"/>
              </a:rPr>
              <a:t>I</a:t>
            </a:r>
          </a:p>
        </p:txBody>
      </p:sp>
      <p:sp>
        <p:nvSpPr>
          <p:cNvPr id="10247" name="Rectangle 9"/>
          <p:cNvSpPr>
            <a:spLocks noChangeArrowheads="1"/>
          </p:cNvSpPr>
          <p:nvPr/>
        </p:nvSpPr>
        <p:spPr bwMode="auto">
          <a:xfrm>
            <a:off x="5867400" y="5474335"/>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400">
                <a:latin typeface="Arial Narrow" charset="0"/>
              </a:rPr>
              <a:t>R</a:t>
            </a:r>
          </a:p>
        </p:txBody>
      </p:sp>
      <p:sp>
        <p:nvSpPr>
          <p:cNvPr id="23560" name="Line 10"/>
          <p:cNvSpPr>
            <a:spLocks noChangeShapeType="1"/>
          </p:cNvSpPr>
          <p:nvPr/>
        </p:nvSpPr>
        <p:spPr bwMode="auto">
          <a:xfrm>
            <a:off x="4143375" y="2377123"/>
            <a:ext cx="0" cy="3000375"/>
          </a:xfrm>
          <a:prstGeom prst="line">
            <a:avLst/>
          </a:prstGeom>
          <a:noFill/>
          <a:ln w="38100">
            <a:solidFill>
              <a:schemeClr val="tx2">
                <a:lumMod val="40000"/>
                <a:lumOff val="60000"/>
              </a:schemeClr>
            </a:solidFill>
            <a:prstDash val="sysDash"/>
            <a:round/>
            <a:headEnd/>
            <a:tailEnd/>
          </a:ln>
        </p:spPr>
        <p:txBody>
          <a:bodyPr/>
          <a:lstStyle/>
          <a:p>
            <a:pPr>
              <a:defRPr/>
            </a:pPr>
            <a:endParaRPr lang="en-US" dirty="0">
              <a:latin typeface="Times New Roman" pitchFamily="18" charset="0"/>
              <a:ea typeface="+mn-ea"/>
            </a:endParaRPr>
          </a:p>
        </p:txBody>
      </p:sp>
      <p:sp>
        <p:nvSpPr>
          <p:cNvPr id="23561" name="Line 11"/>
          <p:cNvSpPr>
            <a:spLocks noChangeShapeType="1"/>
          </p:cNvSpPr>
          <p:nvPr/>
        </p:nvSpPr>
        <p:spPr bwMode="auto">
          <a:xfrm>
            <a:off x="5935663" y="2356485"/>
            <a:ext cx="0" cy="3000375"/>
          </a:xfrm>
          <a:prstGeom prst="line">
            <a:avLst/>
          </a:prstGeom>
          <a:noFill/>
          <a:ln w="38100">
            <a:solidFill>
              <a:schemeClr val="tx2">
                <a:lumMod val="40000"/>
                <a:lumOff val="60000"/>
              </a:schemeClr>
            </a:solidFill>
            <a:prstDash val="sysDash"/>
            <a:round/>
            <a:headEnd/>
            <a:tailEnd/>
          </a:ln>
        </p:spPr>
        <p:txBody>
          <a:bodyPr/>
          <a:lstStyle/>
          <a:p>
            <a:pPr>
              <a:defRPr/>
            </a:pPr>
            <a:endParaRPr lang="en-US" dirty="0">
              <a:latin typeface="Times New Roman" pitchFamily="18" charset="0"/>
              <a:ea typeface="+mn-ea"/>
            </a:endParaRPr>
          </a:p>
        </p:txBody>
      </p:sp>
      <p:sp>
        <p:nvSpPr>
          <p:cNvPr id="10250" name="Text Box 13"/>
          <p:cNvSpPr txBox="1">
            <a:spLocks noChangeArrowheads="1"/>
          </p:cNvSpPr>
          <p:nvPr/>
        </p:nvSpPr>
        <p:spPr bwMode="auto">
          <a:xfrm>
            <a:off x="0" y="6049677"/>
            <a:ext cx="5849938"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GB" sz="1050" dirty="0">
                <a:latin typeface="Arial Narrow" charset="0"/>
              </a:rPr>
              <a:t>S = Susceptible, I = Intermediate, R = Resistant</a:t>
            </a:r>
          </a:p>
        </p:txBody>
      </p:sp>
      <p:sp>
        <p:nvSpPr>
          <p:cNvPr id="10251" name="Line 14"/>
          <p:cNvSpPr>
            <a:spLocks noChangeShapeType="1"/>
          </p:cNvSpPr>
          <p:nvPr/>
        </p:nvSpPr>
        <p:spPr bwMode="auto">
          <a:xfrm>
            <a:off x="5861050" y="5949945"/>
            <a:ext cx="140811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52" name="Line 15"/>
          <p:cNvSpPr>
            <a:spLocks noChangeShapeType="1"/>
          </p:cNvSpPr>
          <p:nvPr/>
        </p:nvSpPr>
        <p:spPr bwMode="auto">
          <a:xfrm rot="10800000">
            <a:off x="2965450" y="5949945"/>
            <a:ext cx="140811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53" name="Rectangle 16"/>
          <p:cNvSpPr>
            <a:spLocks noChangeArrowheads="1"/>
          </p:cNvSpPr>
          <p:nvPr/>
        </p:nvSpPr>
        <p:spPr bwMode="auto">
          <a:xfrm>
            <a:off x="2438400" y="5797545"/>
            <a:ext cx="4159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Narrow" charset="0"/>
              </a:rPr>
              <a:t>Low</a:t>
            </a:r>
          </a:p>
        </p:txBody>
      </p:sp>
      <p:sp>
        <p:nvSpPr>
          <p:cNvPr id="10254" name="Rectangle 17"/>
          <p:cNvSpPr>
            <a:spLocks noChangeArrowheads="1"/>
          </p:cNvSpPr>
          <p:nvPr/>
        </p:nvSpPr>
        <p:spPr bwMode="auto">
          <a:xfrm>
            <a:off x="7453313" y="5797545"/>
            <a:ext cx="4619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Narrow" charset="0"/>
              </a:rPr>
              <a:t>High</a:t>
            </a:r>
          </a:p>
        </p:txBody>
      </p:sp>
      <p:sp>
        <p:nvSpPr>
          <p:cNvPr id="10255" name="Rectangle 18"/>
          <p:cNvSpPr>
            <a:spLocks noChangeArrowheads="1"/>
          </p:cNvSpPr>
          <p:nvPr/>
        </p:nvSpPr>
        <p:spPr bwMode="auto">
          <a:xfrm rot="-5400000">
            <a:off x="71437" y="3739198"/>
            <a:ext cx="2525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2400">
                <a:latin typeface="Arial Narrow" charset="0"/>
              </a:rPr>
              <a:t>Bacterial Population</a:t>
            </a:r>
            <a:endParaRPr lang="en-US" sz="2400" i="1">
              <a:latin typeface="Arial Narrow" charset="0"/>
            </a:endParaRPr>
          </a:p>
        </p:txBody>
      </p:sp>
      <p:sp>
        <p:nvSpPr>
          <p:cNvPr id="10256" name="Rectangle 19"/>
          <p:cNvSpPr>
            <a:spLocks noGrp="1" noChangeArrowheads="1"/>
          </p:cNvSpPr>
          <p:nvPr>
            <p:ph type="title"/>
          </p:nvPr>
        </p:nvSpPr>
        <p:spPr>
          <a:xfrm>
            <a:off x="846267" y="0"/>
            <a:ext cx="7853362" cy="1143000"/>
          </a:xfrm>
        </p:spPr>
        <p:txBody>
          <a:bodyPr>
            <a:normAutofit fontScale="90000"/>
          </a:bodyPr>
          <a:lstStyle/>
          <a:p>
            <a:r>
              <a:rPr lang="en-US" dirty="0" smtClean="0"/>
              <a:t>Assessment of In Vitro Potency</a:t>
            </a:r>
            <a:br>
              <a:rPr lang="en-US" dirty="0" smtClean="0"/>
            </a:br>
            <a:r>
              <a:rPr lang="en-US" dirty="0" smtClean="0"/>
              <a:t> </a:t>
            </a:r>
            <a:r>
              <a:rPr lang="en-US" sz="3600" dirty="0" smtClean="0"/>
              <a:t>Impact of Mechanism</a:t>
            </a:r>
            <a:endParaRPr lang="en-US" dirty="0"/>
          </a:p>
        </p:txBody>
      </p:sp>
      <p:grpSp>
        <p:nvGrpSpPr>
          <p:cNvPr id="2" name="Group 21"/>
          <p:cNvGrpSpPr>
            <a:grpSpLocks/>
          </p:cNvGrpSpPr>
          <p:nvPr/>
        </p:nvGrpSpPr>
        <p:grpSpPr bwMode="auto">
          <a:xfrm>
            <a:off x="3429000" y="4794885"/>
            <a:ext cx="3962400" cy="565150"/>
            <a:chOff x="3429000" y="4876800"/>
            <a:chExt cx="3962400" cy="564470"/>
          </a:xfrm>
        </p:grpSpPr>
        <p:sp>
          <p:nvSpPr>
            <p:cNvPr id="35" name="Freeform 4"/>
            <p:cNvSpPr>
              <a:spLocks/>
            </p:cNvSpPr>
            <p:nvPr/>
          </p:nvSpPr>
          <p:spPr bwMode="auto">
            <a:xfrm>
              <a:off x="3962400" y="4876800"/>
              <a:ext cx="3429000" cy="533400"/>
            </a:xfrm>
            <a:custGeom>
              <a:avLst/>
              <a:gdLst>
                <a:gd name="T0" fmla="*/ 0 w 2384"/>
                <a:gd name="T1" fmla="*/ 1550 h 1567"/>
                <a:gd name="T2" fmla="*/ 656 w 2384"/>
                <a:gd name="T3" fmla="*/ 1429 h 1567"/>
                <a:gd name="T4" fmla="*/ 1203 w 2384"/>
                <a:gd name="T5" fmla="*/ 1 h 1567"/>
                <a:gd name="T6" fmla="*/ 1728 w 2384"/>
                <a:gd name="T7" fmla="*/ 1435 h 1567"/>
                <a:gd name="T8" fmla="*/ 2384 w 2384"/>
                <a:gd name="T9" fmla="*/ 156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chemeClr val="accent6">
                <a:lumMod val="75000"/>
              </a:schemeClr>
            </a:solidFill>
            <a:ln w="57150" cmpd="sng">
              <a:solidFill>
                <a:schemeClr val="accent6">
                  <a:lumMod val="50000"/>
                </a:schemeClr>
              </a:solidFill>
              <a:round/>
              <a:headEnd/>
              <a:tailEnd/>
            </a:ln>
            <a:effectLst>
              <a:innerShdw blurRad="63500" dist="50800" dir="13500000">
                <a:prstClr val="black">
                  <a:alpha val="50000"/>
                </a:prstClr>
              </a:innerShdw>
            </a:effectLst>
          </p:spPr>
          <p:txBody>
            <a:bodyPr/>
            <a:lstStyle/>
            <a:p>
              <a:pPr>
                <a:defRPr/>
              </a:pPr>
              <a:endParaRPr lang="en-US" dirty="0">
                <a:latin typeface="Times New Roman" pitchFamily="18" charset="0"/>
                <a:ea typeface="+mn-ea"/>
              </a:endParaRPr>
            </a:p>
          </p:txBody>
        </p:sp>
        <p:sp>
          <p:nvSpPr>
            <p:cNvPr id="30" name="Freeform 4"/>
            <p:cNvSpPr>
              <a:spLocks/>
            </p:cNvSpPr>
            <p:nvPr/>
          </p:nvSpPr>
          <p:spPr bwMode="auto">
            <a:xfrm>
              <a:off x="3429000" y="4876800"/>
              <a:ext cx="2702603" cy="564470"/>
            </a:xfrm>
            <a:custGeom>
              <a:avLst/>
              <a:gdLst>
                <a:gd name="T0" fmla="*/ 0 w 2384"/>
                <a:gd name="T1" fmla="*/ 1550 h 1567"/>
                <a:gd name="T2" fmla="*/ 656 w 2384"/>
                <a:gd name="T3" fmla="*/ 1429 h 1567"/>
                <a:gd name="T4" fmla="*/ 1203 w 2384"/>
                <a:gd name="T5" fmla="*/ 1 h 1567"/>
                <a:gd name="T6" fmla="*/ 1728 w 2384"/>
                <a:gd name="T7" fmla="*/ 1435 h 1567"/>
                <a:gd name="T8" fmla="*/ 2384 w 2384"/>
                <a:gd name="T9" fmla="*/ 156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chemeClr val="accent6">
                <a:lumMod val="75000"/>
              </a:schemeClr>
            </a:solidFill>
            <a:ln w="57150" cmpd="sng">
              <a:solidFill>
                <a:schemeClr val="accent6">
                  <a:lumMod val="50000"/>
                </a:schemeClr>
              </a:solidFill>
              <a:round/>
              <a:headEnd/>
              <a:tailEnd/>
            </a:ln>
            <a:effectLst>
              <a:innerShdw blurRad="63500" dist="50800" dir="13500000">
                <a:prstClr val="black">
                  <a:alpha val="50000"/>
                </a:prstClr>
              </a:innerShdw>
            </a:effectLst>
          </p:spPr>
          <p:txBody>
            <a:bodyPr/>
            <a:lstStyle/>
            <a:p>
              <a:pPr>
                <a:defRPr/>
              </a:pPr>
              <a:endParaRPr lang="en-US" dirty="0">
                <a:latin typeface="Times New Roman" pitchFamily="18" charset="0"/>
                <a:ea typeface="+mn-ea"/>
              </a:endParaRPr>
            </a:p>
          </p:txBody>
        </p:sp>
      </p:grpSp>
      <p:sp>
        <p:nvSpPr>
          <p:cNvPr id="23" name="Text Box 13"/>
          <p:cNvSpPr txBox="1">
            <a:spLocks noChangeArrowheads="1"/>
          </p:cNvSpPr>
          <p:nvPr/>
        </p:nvSpPr>
        <p:spPr bwMode="auto">
          <a:xfrm>
            <a:off x="4191000" y="2432685"/>
            <a:ext cx="4392549" cy="830997"/>
          </a:xfrm>
          <a:prstGeom prst="rect">
            <a:avLst/>
          </a:prstGeom>
          <a:solidFill>
            <a:schemeClr val="bg1">
              <a:lumMod val="75000"/>
            </a:schemeClr>
          </a:solidFill>
          <a:ln w="9525">
            <a:solidFill>
              <a:schemeClr val="bg1"/>
            </a:solidFill>
            <a:miter lim="800000"/>
            <a:headEnd/>
            <a:tailEnd/>
          </a:ln>
        </p:spPr>
        <p:txBody>
          <a:bodyPr wrap="none">
            <a:spAutoFit/>
          </a:bodyPr>
          <a:lstStyle/>
          <a:p>
            <a:pPr>
              <a:defRPr/>
            </a:pPr>
            <a:r>
              <a:rPr lang="en-GB" sz="2400" dirty="0">
                <a:latin typeface="Arial Narrow" pitchFamily="34" charset="0"/>
                <a:ea typeface="+mn-ea"/>
              </a:rPr>
              <a:t>Pharmacodynamic dose optimization </a:t>
            </a:r>
          </a:p>
          <a:p>
            <a:pPr>
              <a:defRPr/>
            </a:pPr>
            <a:r>
              <a:rPr lang="en-GB" sz="2400" b="1" dirty="0">
                <a:solidFill>
                  <a:srgbClr val="FF6600"/>
                </a:solidFill>
                <a:latin typeface="Arial Narrow" pitchFamily="34" charset="0"/>
                <a:ea typeface="+mn-ea"/>
              </a:rPr>
              <a:t>CAN</a:t>
            </a:r>
            <a:r>
              <a:rPr lang="en-GB" sz="2400" dirty="0">
                <a:latin typeface="Arial Narrow" pitchFamily="34" charset="0"/>
                <a:ea typeface="+mn-ea"/>
              </a:rPr>
              <a:t> overcome higher MICs</a:t>
            </a:r>
          </a:p>
        </p:txBody>
      </p:sp>
      <p:sp>
        <p:nvSpPr>
          <p:cNvPr id="21" name="TextBox 20"/>
          <p:cNvSpPr txBox="1"/>
          <p:nvPr/>
        </p:nvSpPr>
        <p:spPr>
          <a:xfrm>
            <a:off x="3091834" y="1312361"/>
            <a:ext cx="3284271" cy="954107"/>
          </a:xfrm>
          <a:prstGeom prst="rect">
            <a:avLst/>
          </a:prstGeom>
          <a:solidFill>
            <a:srgbClr val="376092"/>
          </a:solidFill>
        </p:spPr>
        <p:txBody>
          <a:bodyPr wrap="square">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sz="2800" dirty="0">
                <a:solidFill>
                  <a:schemeClr val="bg1"/>
                </a:solidFill>
                <a:latin typeface="Arial Narrow" pitchFamily="34" charset="0"/>
              </a:rPr>
              <a:t>Efflux ± Porin; </a:t>
            </a:r>
            <a:r>
              <a:rPr lang="en-US" sz="2800" dirty="0" smtClean="0">
                <a:solidFill>
                  <a:schemeClr val="bg1"/>
                </a:solidFill>
                <a:latin typeface="Arial Narrow" pitchFamily="34" charset="0"/>
              </a:rPr>
              <a:t>  Target </a:t>
            </a:r>
            <a:r>
              <a:rPr lang="en-US" sz="2800" dirty="0">
                <a:solidFill>
                  <a:schemeClr val="bg1"/>
                </a:solidFill>
                <a:latin typeface="Arial Narrow" pitchFamily="34" charset="0"/>
              </a:rPr>
              <a:t>site mutation</a:t>
            </a:r>
          </a:p>
        </p:txBody>
      </p:sp>
      <p:sp>
        <p:nvSpPr>
          <p:cNvPr id="10243" name="Freeform 5"/>
          <p:cNvSpPr>
            <a:spLocks/>
          </p:cNvSpPr>
          <p:nvPr/>
        </p:nvSpPr>
        <p:spPr bwMode="auto">
          <a:xfrm>
            <a:off x="1820863" y="2323148"/>
            <a:ext cx="6561137" cy="3044825"/>
          </a:xfrm>
          <a:custGeom>
            <a:avLst/>
            <a:gdLst>
              <a:gd name="T0" fmla="*/ 0 w 3876"/>
              <a:gd name="T1" fmla="*/ 0 h 1918"/>
              <a:gd name="T2" fmla="*/ 0 w 3876"/>
              <a:gd name="T3" fmla="*/ 2147483647 h 1918"/>
              <a:gd name="T4" fmla="*/ 2147483647 w 3876"/>
              <a:gd name="T5" fmla="*/ 2147483647 h 1918"/>
              <a:gd name="T6" fmla="*/ 0 60000 65536"/>
              <a:gd name="T7" fmla="*/ 0 60000 65536"/>
              <a:gd name="T8" fmla="*/ 0 60000 65536"/>
              <a:gd name="T9" fmla="*/ 0 w 3876"/>
              <a:gd name="T10" fmla="*/ 0 h 1918"/>
              <a:gd name="T11" fmla="*/ 3876 w 3876"/>
              <a:gd name="T12" fmla="*/ 1918 h 1918"/>
            </a:gdLst>
            <a:ahLst/>
            <a:cxnLst>
              <a:cxn ang="T6">
                <a:pos x="T0" y="T1"/>
              </a:cxn>
              <a:cxn ang="T7">
                <a:pos x="T2" y="T3"/>
              </a:cxn>
              <a:cxn ang="T8">
                <a:pos x="T4" y="T5"/>
              </a:cxn>
            </a:cxnLst>
            <a:rect l="T9" t="T10" r="T11" b="T12"/>
            <a:pathLst>
              <a:path w="3876" h="1918">
                <a:moveTo>
                  <a:pt x="0" y="0"/>
                </a:moveTo>
                <a:lnTo>
                  <a:pt x="0" y="1918"/>
                </a:lnTo>
                <a:lnTo>
                  <a:pt x="3876" y="1918"/>
                </a:lnTo>
              </a:path>
            </a:pathLst>
          </a:custGeom>
          <a:noFill/>
          <a:ln w="76200" cmpd="sng">
            <a:solidFill>
              <a:schemeClr val="accent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Tree>
    <p:extLst>
      <p:ext uri="{BB962C8B-B14F-4D97-AF65-F5344CB8AC3E}">
        <p14:creationId xmlns:p14="http://schemas.microsoft.com/office/powerpoint/2010/main" val="27223088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2"/>
                                        </p:tgtEl>
                                        <p:attrNameLst>
                                          <p:attrName>style.visibility</p:attrName>
                                        </p:attrNameLst>
                                      </p:cBhvr>
                                      <p:to>
                                        <p:strVal val="visible"/>
                                      </p:to>
                                    </p:set>
                                    <p:animEffect transition="in" filter="wipe(left)">
                                      <p:cBhvr>
                                        <p:cTn id="7" dur="500"/>
                                        <p:tgtEl>
                                          <p:spTgt spid="462852"/>
                                        </p:tgtEl>
                                      </p:cBhvr>
                                    </p:animEffect>
                                  </p:childTnLst>
                                  <p:subTnLst>
                                    <p:set>
                                      <p:cBhvr override="childStyle">
                                        <p:cTn dur="1" fill="hold" display="0" masterRel="nextClick" afterEffect="1"/>
                                        <p:tgtEl>
                                          <p:spTgt spid="46285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46267" y="197672"/>
            <a:ext cx="7853362" cy="1143000"/>
          </a:xfrm>
        </p:spPr>
        <p:txBody>
          <a:bodyPr>
            <a:normAutofit fontScale="90000"/>
          </a:bodyPr>
          <a:lstStyle/>
          <a:p>
            <a:r>
              <a:rPr lang="en-US" dirty="0" smtClean="0">
                <a:sym typeface="Wingdings" charset="0"/>
              </a:rPr>
              <a:t>β-Lactam Antimicrobials: </a:t>
            </a:r>
            <a:br>
              <a:rPr lang="en-US" dirty="0" smtClean="0">
                <a:sym typeface="Wingdings" charset="0"/>
              </a:rPr>
            </a:br>
            <a:r>
              <a:rPr lang="en-US" dirty="0" smtClean="0">
                <a:sym typeface="Wingdings" charset="0"/>
              </a:rPr>
              <a:t>The Backbone of Therapy</a:t>
            </a:r>
            <a:endParaRPr lang="en-US" dirty="0"/>
          </a:p>
        </p:txBody>
      </p:sp>
      <p:sp>
        <p:nvSpPr>
          <p:cNvPr id="7171" name="Rectangle 3"/>
          <p:cNvSpPr>
            <a:spLocks noGrp="1" noChangeArrowheads="1"/>
          </p:cNvSpPr>
          <p:nvPr>
            <p:ph type="body" idx="1"/>
          </p:nvPr>
        </p:nvSpPr>
        <p:spPr>
          <a:xfrm>
            <a:off x="833438" y="1523232"/>
            <a:ext cx="7853362" cy="4711020"/>
          </a:xfrm>
        </p:spPr>
        <p:txBody>
          <a:bodyPr>
            <a:normAutofit fontScale="92500" lnSpcReduction="20000"/>
          </a:bodyPr>
          <a:lstStyle/>
          <a:p>
            <a:pPr>
              <a:spcAft>
                <a:spcPts val="200"/>
              </a:spcAft>
            </a:pPr>
            <a:r>
              <a:rPr lang="en-US" b="1" dirty="0" err="1" smtClean="0">
                <a:solidFill>
                  <a:schemeClr val="accent6">
                    <a:lumMod val="75000"/>
                  </a:schemeClr>
                </a:solidFill>
              </a:rPr>
              <a:t>Penicillins</a:t>
            </a:r>
            <a:r>
              <a:rPr lang="en-US" b="1" dirty="0" smtClean="0">
                <a:solidFill>
                  <a:schemeClr val="accent6">
                    <a:lumMod val="75000"/>
                  </a:schemeClr>
                </a:solidFill>
              </a:rPr>
              <a:t>, </a:t>
            </a:r>
            <a:r>
              <a:rPr lang="en-US" b="1" dirty="0" err="1" smtClean="0">
                <a:solidFill>
                  <a:schemeClr val="accent6">
                    <a:lumMod val="75000"/>
                  </a:schemeClr>
                </a:solidFill>
              </a:rPr>
              <a:t>Cephalosporins</a:t>
            </a:r>
            <a:r>
              <a:rPr lang="en-US" b="1" dirty="0" smtClean="0">
                <a:solidFill>
                  <a:schemeClr val="accent6">
                    <a:lumMod val="75000"/>
                  </a:schemeClr>
                </a:solidFill>
              </a:rPr>
              <a:t>, </a:t>
            </a:r>
            <a:r>
              <a:rPr lang="en-US" b="1" dirty="0" err="1" smtClean="0">
                <a:solidFill>
                  <a:schemeClr val="accent6">
                    <a:lumMod val="75000"/>
                  </a:schemeClr>
                </a:solidFill>
              </a:rPr>
              <a:t>Carbapenems</a:t>
            </a:r>
            <a:r>
              <a:rPr lang="en-US" b="1" dirty="0" smtClean="0">
                <a:solidFill>
                  <a:schemeClr val="accent6">
                    <a:lumMod val="75000"/>
                  </a:schemeClr>
                </a:solidFill>
              </a:rPr>
              <a:t>      </a:t>
            </a:r>
            <a:r>
              <a:rPr lang="en-US" dirty="0" smtClean="0"/>
              <a:t/>
            </a:r>
            <a:br>
              <a:rPr lang="en-US" dirty="0" smtClean="0"/>
            </a:br>
            <a:r>
              <a:rPr lang="en-US" dirty="0" smtClean="0">
                <a:solidFill>
                  <a:srgbClr val="5F376A"/>
                </a:solidFill>
              </a:rPr>
              <a:t>± </a:t>
            </a:r>
            <a:r>
              <a:rPr lang="en-US" dirty="0" smtClean="0">
                <a:solidFill>
                  <a:srgbClr val="5F376A"/>
                </a:solidFill>
                <a:sym typeface="Wingdings" charset="0"/>
              </a:rPr>
              <a:t>β-</a:t>
            </a:r>
            <a:r>
              <a:rPr lang="en-US" dirty="0" err="1" smtClean="0">
                <a:solidFill>
                  <a:srgbClr val="5F376A"/>
                </a:solidFill>
                <a:sym typeface="Wingdings" charset="0"/>
              </a:rPr>
              <a:t>Lactamase</a:t>
            </a:r>
            <a:r>
              <a:rPr lang="en-US" dirty="0" smtClean="0">
                <a:solidFill>
                  <a:srgbClr val="5F376A"/>
                </a:solidFill>
                <a:sym typeface="Wingdings" charset="0"/>
              </a:rPr>
              <a:t> inhibitor combinations</a:t>
            </a:r>
          </a:p>
          <a:p>
            <a:pPr>
              <a:spcAft>
                <a:spcPts val="200"/>
              </a:spcAft>
            </a:pPr>
            <a:r>
              <a:rPr lang="en-US" b="1" dirty="0" smtClean="0">
                <a:solidFill>
                  <a:schemeClr val="accent6">
                    <a:lumMod val="75000"/>
                  </a:schemeClr>
                </a:solidFill>
              </a:rPr>
              <a:t>Most frequently used agents in hospital</a:t>
            </a:r>
          </a:p>
          <a:p>
            <a:pPr>
              <a:spcAft>
                <a:spcPts val="200"/>
              </a:spcAft>
            </a:pPr>
            <a:r>
              <a:rPr lang="en-US" b="1" dirty="0" smtClean="0">
                <a:solidFill>
                  <a:schemeClr val="accent6">
                    <a:lumMod val="75000"/>
                  </a:schemeClr>
                </a:solidFill>
              </a:rPr>
              <a:t>Used to treat wide range of severity of illness: </a:t>
            </a:r>
            <a:r>
              <a:rPr lang="en-US" dirty="0" smtClean="0"/>
              <a:t>Sepsis </a:t>
            </a:r>
            <a:r>
              <a:rPr lang="en-US" dirty="0" smtClean="0">
                <a:sym typeface="Wingdings" charset="0"/>
              </a:rPr>
              <a:t> Urinary tract infections</a:t>
            </a:r>
          </a:p>
          <a:p>
            <a:pPr>
              <a:spcAft>
                <a:spcPts val="200"/>
              </a:spcAft>
            </a:pPr>
            <a:r>
              <a:rPr lang="en-US" b="1" dirty="0" smtClean="0">
                <a:solidFill>
                  <a:schemeClr val="accent6">
                    <a:lumMod val="75000"/>
                  </a:schemeClr>
                </a:solidFill>
              </a:rPr>
              <a:t>Considerations for use:</a:t>
            </a:r>
          </a:p>
          <a:p>
            <a:pPr lvl="1">
              <a:spcAft>
                <a:spcPts val="200"/>
              </a:spcAft>
            </a:pPr>
            <a:r>
              <a:rPr lang="en-US" b="1" i="1" dirty="0" smtClean="0">
                <a:solidFill>
                  <a:srgbClr val="5F376A"/>
                </a:solidFill>
                <a:sym typeface="Symbol" charset="0"/>
              </a:rPr>
              <a:t>In vitro potency</a:t>
            </a:r>
            <a:r>
              <a:rPr lang="en-US" i="1" dirty="0" smtClean="0">
                <a:solidFill>
                  <a:srgbClr val="5F376A"/>
                </a:solidFill>
                <a:sym typeface="Symbol" charset="0"/>
              </a:rPr>
              <a:t> </a:t>
            </a:r>
            <a:r>
              <a:rPr lang="en-US" i="1" dirty="0" smtClean="0">
                <a:sym typeface="Wingdings" charset="0"/>
              </a:rPr>
              <a:t> </a:t>
            </a:r>
            <a:r>
              <a:rPr lang="en-US" i="1" dirty="0" smtClean="0">
                <a:sym typeface="Symbol" charset="0"/>
              </a:rPr>
              <a:t>Gram+, Gram- and anaerobic</a:t>
            </a:r>
          </a:p>
          <a:p>
            <a:pPr lvl="1">
              <a:spcAft>
                <a:spcPts val="200"/>
              </a:spcAft>
            </a:pPr>
            <a:r>
              <a:rPr lang="en-US" b="1" i="1" dirty="0" smtClean="0">
                <a:solidFill>
                  <a:srgbClr val="5F376A"/>
                </a:solidFill>
                <a:sym typeface="Symbol" charset="0"/>
              </a:rPr>
              <a:t>Clinical efficacy </a:t>
            </a:r>
            <a:r>
              <a:rPr lang="en-US" i="1" dirty="0" smtClean="0">
                <a:sym typeface="Wingdings" charset="0"/>
              </a:rPr>
              <a:t> Sepsis, Pneumonia, Urinary, …</a:t>
            </a:r>
            <a:endParaRPr lang="en-US" i="1" dirty="0" smtClean="0">
              <a:sym typeface="Symbol" charset="0"/>
            </a:endParaRPr>
          </a:p>
          <a:p>
            <a:pPr lvl="1">
              <a:spcAft>
                <a:spcPts val="200"/>
              </a:spcAft>
            </a:pPr>
            <a:r>
              <a:rPr lang="en-US" b="1" i="1" dirty="0" smtClean="0">
                <a:solidFill>
                  <a:srgbClr val="5F376A"/>
                </a:solidFill>
                <a:sym typeface="Symbol" charset="0"/>
              </a:rPr>
              <a:t>Safety profile </a:t>
            </a:r>
            <a:r>
              <a:rPr lang="en-US" i="1" dirty="0" smtClean="0">
                <a:sym typeface="Wingdings" charset="0"/>
              </a:rPr>
              <a:t> W</a:t>
            </a:r>
            <a:r>
              <a:rPr lang="en-US" i="1" dirty="0" smtClean="0">
                <a:sym typeface="Symbol" charset="0"/>
              </a:rPr>
              <a:t>ell established</a:t>
            </a:r>
          </a:p>
          <a:p>
            <a:pPr lvl="1">
              <a:spcAft>
                <a:spcPts val="200"/>
              </a:spcAft>
            </a:pPr>
            <a:r>
              <a:rPr lang="en-US" b="1" i="1" dirty="0" smtClean="0">
                <a:solidFill>
                  <a:srgbClr val="5F376A"/>
                </a:solidFill>
                <a:sym typeface="Symbol" charset="0"/>
              </a:rPr>
              <a:t>Flexibility in dosing </a:t>
            </a:r>
            <a:r>
              <a:rPr lang="en-US" i="1" dirty="0" smtClean="0">
                <a:sym typeface="Wingdings" charset="0"/>
              </a:rPr>
              <a:t></a:t>
            </a:r>
            <a:r>
              <a:rPr lang="en-US" dirty="0" smtClean="0">
                <a:sym typeface="Symbol" charset="0"/>
              </a:rPr>
              <a:t> Dose, Dosing Interval, Duration of Administration</a:t>
            </a:r>
            <a:endParaRPr lang="en-US" dirty="0"/>
          </a:p>
        </p:txBody>
      </p:sp>
    </p:spTree>
    <p:extLst>
      <p:ext uri="{BB962C8B-B14F-4D97-AF65-F5344CB8AC3E}">
        <p14:creationId xmlns:p14="http://schemas.microsoft.com/office/powerpoint/2010/main" val="198853339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reeform 3"/>
          <p:cNvSpPr>
            <a:spLocks/>
          </p:cNvSpPr>
          <p:nvPr/>
        </p:nvSpPr>
        <p:spPr bwMode="auto">
          <a:xfrm>
            <a:off x="1482725" y="2026655"/>
            <a:ext cx="5764213" cy="3316288"/>
          </a:xfrm>
          <a:custGeom>
            <a:avLst/>
            <a:gdLst>
              <a:gd name="T0" fmla="*/ 0 w 3631"/>
              <a:gd name="T1" fmla="*/ 2147483647 h 2089"/>
              <a:gd name="T2" fmla="*/ 836692119 w 3631"/>
              <a:gd name="T3" fmla="*/ 0 h 2089"/>
              <a:gd name="T4" fmla="*/ 2147483647 w 3631"/>
              <a:gd name="T5" fmla="*/ 2147483647 h 2089"/>
              <a:gd name="T6" fmla="*/ 0 60000 65536"/>
              <a:gd name="T7" fmla="*/ 0 60000 65536"/>
              <a:gd name="T8" fmla="*/ 0 60000 65536"/>
              <a:gd name="T9" fmla="*/ 0 w 3631"/>
              <a:gd name="T10" fmla="*/ 0 h 2089"/>
              <a:gd name="T11" fmla="*/ 3631 w 3631"/>
              <a:gd name="T12" fmla="*/ 2089 h 2089"/>
            </a:gdLst>
            <a:ahLst/>
            <a:cxnLst>
              <a:cxn ang="T6">
                <a:pos x="T0" y="T1"/>
              </a:cxn>
              <a:cxn ang="T7">
                <a:pos x="T2" y="T3"/>
              </a:cxn>
              <a:cxn ang="T8">
                <a:pos x="T4" y="T5"/>
              </a:cxn>
            </a:cxnLst>
            <a:rect l="T9" t="T10" r="T11" b="T12"/>
            <a:pathLst>
              <a:path w="3631" h="2089">
                <a:moveTo>
                  <a:pt x="0" y="2077"/>
                </a:moveTo>
                <a:cubicBezTo>
                  <a:pt x="140" y="1844"/>
                  <a:pt x="367" y="983"/>
                  <a:pt x="332" y="0"/>
                </a:cubicBezTo>
                <a:cubicBezTo>
                  <a:pt x="524" y="1699"/>
                  <a:pt x="3631" y="2089"/>
                  <a:pt x="3631" y="2089"/>
                </a:cubicBezTo>
              </a:path>
            </a:pathLst>
          </a:custGeom>
          <a:gradFill flip="none" rotWithShape="1">
            <a:gsLst>
              <a:gs pos="50000">
                <a:srgbClr val="376092"/>
              </a:gs>
              <a:gs pos="82000">
                <a:srgbClr val="376092">
                  <a:alpha val="14000"/>
                </a:srgbClr>
              </a:gs>
            </a:gsLst>
            <a:lin ang="16200000" scaled="1"/>
            <a:tileRect/>
          </a:gradFill>
          <a:ln w="57150" cmpd="sng">
            <a:solidFill>
              <a:srgbClr val="9FBBED"/>
            </a:solidFill>
            <a:round/>
            <a:headEnd/>
            <a:tailEnd/>
          </a:ln>
        </p:spPr>
        <p:txBody>
          <a:bodyPr/>
          <a:lstStyle/>
          <a:p>
            <a:pPr>
              <a:defRPr/>
            </a:pPr>
            <a:endParaRPr lang="en-US">
              <a:latin typeface="Times New Roman" pitchFamily="18" charset="0"/>
              <a:ea typeface="+mn-ea"/>
            </a:endParaRPr>
          </a:p>
        </p:txBody>
      </p:sp>
      <p:sp>
        <p:nvSpPr>
          <p:cNvPr id="12291" name="Rectangle 4"/>
          <p:cNvSpPr>
            <a:spLocks noChangeArrowheads="1"/>
          </p:cNvSpPr>
          <p:nvPr/>
        </p:nvSpPr>
        <p:spPr bwMode="auto">
          <a:xfrm>
            <a:off x="1187450" y="5212768"/>
            <a:ext cx="1412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latin typeface="Arial" charset="0"/>
              </a:rPr>
              <a:t>0</a:t>
            </a:r>
          </a:p>
        </p:txBody>
      </p:sp>
      <p:sp>
        <p:nvSpPr>
          <p:cNvPr id="12292" name="Rectangle 5"/>
          <p:cNvSpPr>
            <a:spLocks noChangeArrowheads="1"/>
          </p:cNvSpPr>
          <p:nvPr/>
        </p:nvSpPr>
        <p:spPr bwMode="auto">
          <a:xfrm>
            <a:off x="7478713" y="4439655"/>
            <a:ext cx="465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charset="0"/>
              </a:rPr>
              <a:t>MIC</a:t>
            </a:r>
          </a:p>
        </p:txBody>
      </p:sp>
      <p:grpSp>
        <p:nvGrpSpPr>
          <p:cNvPr id="2" name="Group 9"/>
          <p:cNvGrpSpPr>
            <a:grpSpLocks/>
          </p:cNvGrpSpPr>
          <p:nvPr/>
        </p:nvGrpSpPr>
        <p:grpSpPr bwMode="auto">
          <a:xfrm>
            <a:off x="1870075" y="3982455"/>
            <a:ext cx="2397125" cy="652463"/>
            <a:chOff x="1162" y="2736"/>
            <a:chExt cx="1439" cy="411"/>
          </a:xfrm>
        </p:grpSpPr>
        <p:sp>
          <p:nvSpPr>
            <p:cNvPr id="12302" name="Rectangle 10"/>
            <p:cNvSpPr>
              <a:spLocks noChangeArrowheads="1"/>
            </p:cNvSpPr>
            <p:nvPr/>
          </p:nvSpPr>
          <p:spPr bwMode="auto">
            <a:xfrm>
              <a:off x="1554" y="2876"/>
              <a:ext cx="653"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800" b="1" dirty="0">
                  <a:solidFill>
                    <a:schemeClr val="bg1"/>
                  </a:solidFill>
                  <a:latin typeface="Arial" charset="0"/>
                </a:rPr>
                <a:t>T&gt;MIC</a:t>
              </a:r>
            </a:p>
          </p:txBody>
        </p:sp>
        <p:sp>
          <p:nvSpPr>
            <p:cNvPr id="12303" name="AutoShape 11"/>
            <p:cNvSpPr>
              <a:spLocks noChangeArrowheads="1"/>
            </p:cNvSpPr>
            <p:nvPr/>
          </p:nvSpPr>
          <p:spPr bwMode="auto">
            <a:xfrm rot="5400000">
              <a:off x="1780" y="2118"/>
              <a:ext cx="203" cy="1439"/>
            </a:xfrm>
            <a:prstGeom prst="upDownArrow">
              <a:avLst>
                <a:gd name="adj1" fmla="val 833"/>
                <a:gd name="adj2" fmla="val 0"/>
              </a:avLst>
            </a:prstGeom>
            <a:solidFill>
              <a:srgbClr val="FFFFFF"/>
            </a:solidFill>
            <a:ln w="57150">
              <a:solidFill>
                <a:schemeClr val="tx1"/>
              </a:solidFill>
              <a:miter lim="800000"/>
              <a:headEnd/>
              <a:tailEnd/>
            </a:ln>
          </p:spPr>
          <p:txBody>
            <a:bodyPr wrap="none" anchor="ctr"/>
            <a:lstStyle/>
            <a:p>
              <a:endParaRPr lang="en-US"/>
            </a:p>
          </p:txBody>
        </p:sp>
      </p:grpSp>
      <p:sp>
        <p:nvSpPr>
          <p:cNvPr id="12294" name="Rectangle 16"/>
          <p:cNvSpPr>
            <a:spLocks noChangeArrowheads="1"/>
          </p:cNvSpPr>
          <p:nvPr/>
        </p:nvSpPr>
        <p:spPr bwMode="auto">
          <a:xfrm>
            <a:off x="563563" y="1539293"/>
            <a:ext cx="17224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charset="0"/>
              </a:rPr>
              <a:t>Concentration</a:t>
            </a:r>
          </a:p>
        </p:txBody>
      </p:sp>
      <p:sp>
        <p:nvSpPr>
          <p:cNvPr id="12295" name="Freeform 17"/>
          <p:cNvSpPr>
            <a:spLocks/>
          </p:cNvSpPr>
          <p:nvPr/>
        </p:nvSpPr>
        <p:spPr bwMode="auto">
          <a:xfrm>
            <a:off x="1379538" y="1872668"/>
            <a:ext cx="6535737" cy="3484562"/>
          </a:xfrm>
          <a:custGeom>
            <a:avLst/>
            <a:gdLst>
              <a:gd name="T0" fmla="*/ 0 w 3876"/>
              <a:gd name="T1" fmla="*/ 0 h 1918"/>
              <a:gd name="T2" fmla="*/ 0 w 3876"/>
              <a:gd name="T3" fmla="*/ 2147483647 h 1918"/>
              <a:gd name="T4" fmla="*/ 2147483647 w 3876"/>
              <a:gd name="T5" fmla="*/ 2147483647 h 1918"/>
              <a:gd name="T6" fmla="*/ 0 60000 65536"/>
              <a:gd name="T7" fmla="*/ 0 60000 65536"/>
              <a:gd name="T8" fmla="*/ 0 60000 65536"/>
              <a:gd name="T9" fmla="*/ 0 w 3876"/>
              <a:gd name="T10" fmla="*/ 0 h 1918"/>
              <a:gd name="T11" fmla="*/ 3876 w 3876"/>
              <a:gd name="T12" fmla="*/ 1918 h 1918"/>
            </a:gdLst>
            <a:ahLst/>
            <a:cxnLst>
              <a:cxn ang="T6">
                <a:pos x="T0" y="T1"/>
              </a:cxn>
              <a:cxn ang="T7">
                <a:pos x="T2" y="T3"/>
              </a:cxn>
              <a:cxn ang="T8">
                <a:pos x="T4" y="T5"/>
              </a:cxn>
            </a:cxnLst>
            <a:rect l="T9" t="T10" r="T11" b="T12"/>
            <a:pathLst>
              <a:path w="3876" h="1918">
                <a:moveTo>
                  <a:pt x="0" y="0"/>
                </a:moveTo>
                <a:lnTo>
                  <a:pt x="0" y="1918"/>
                </a:lnTo>
                <a:lnTo>
                  <a:pt x="3876" y="1918"/>
                </a:lnTo>
              </a:path>
            </a:pathLst>
          </a:custGeom>
          <a:noFill/>
          <a:ln w="38100" cmpd="sng">
            <a:solidFill>
              <a:srgbClr val="5F376A"/>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296" name="Rectangle 18"/>
          <p:cNvSpPr>
            <a:spLocks noChangeArrowheads="1"/>
          </p:cNvSpPr>
          <p:nvPr/>
        </p:nvSpPr>
        <p:spPr bwMode="auto">
          <a:xfrm>
            <a:off x="3603625" y="5535030"/>
            <a:ext cx="15367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charset="0"/>
              </a:rPr>
              <a:t>Time (hours)</a:t>
            </a:r>
          </a:p>
        </p:txBody>
      </p:sp>
      <p:sp>
        <p:nvSpPr>
          <p:cNvPr id="12297" name="Line 19"/>
          <p:cNvSpPr>
            <a:spLocks noChangeShapeType="1"/>
          </p:cNvSpPr>
          <p:nvPr/>
        </p:nvSpPr>
        <p:spPr bwMode="auto">
          <a:xfrm>
            <a:off x="1379538" y="4668255"/>
            <a:ext cx="6051550" cy="0"/>
          </a:xfrm>
          <a:prstGeom prst="line">
            <a:avLst/>
          </a:prstGeom>
          <a:noFill/>
          <a:ln w="76200" cap="rnd">
            <a:solidFill>
              <a:srgbClr val="FF9933"/>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8" name="Rectangle 20"/>
          <p:cNvSpPr>
            <a:spLocks noChangeArrowheads="1"/>
          </p:cNvSpPr>
          <p:nvPr/>
        </p:nvSpPr>
        <p:spPr bwMode="auto">
          <a:xfrm>
            <a:off x="7712075" y="4903205"/>
            <a:ext cx="15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endParaRPr lang="en-US" sz="2000">
              <a:latin typeface="Arial" charset="0"/>
            </a:endParaRPr>
          </a:p>
        </p:txBody>
      </p:sp>
      <p:sp>
        <p:nvSpPr>
          <p:cNvPr id="12299" name="Text Box 21"/>
          <p:cNvSpPr txBox="1">
            <a:spLocks noChangeArrowheads="1"/>
          </p:cNvSpPr>
          <p:nvPr/>
        </p:nvSpPr>
        <p:spPr bwMode="auto">
          <a:xfrm>
            <a:off x="582612" y="5970670"/>
            <a:ext cx="85613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eaLnBrk="1" hangingPunct="1">
              <a:spcBef>
                <a:spcPct val="50000"/>
              </a:spcBef>
            </a:pPr>
            <a:r>
              <a:rPr lang="en-GB" sz="1600" b="0" dirty="0">
                <a:latin typeface="Arial Narrow" pitchFamily="34" charset="0"/>
              </a:rPr>
              <a:t>MIC = minimum inhibitory concentration; AUC = area under the curve; T = time</a:t>
            </a:r>
          </a:p>
        </p:txBody>
      </p:sp>
      <p:sp>
        <p:nvSpPr>
          <p:cNvPr id="24" name="Rectangle 22"/>
          <p:cNvSpPr>
            <a:spLocks noGrp="1" noChangeArrowheads="1"/>
          </p:cNvSpPr>
          <p:nvPr>
            <p:ph type="title"/>
          </p:nvPr>
        </p:nvSpPr>
        <p:spPr>
          <a:xfrm>
            <a:off x="833438" y="159186"/>
            <a:ext cx="7853362" cy="1143000"/>
          </a:xfrm>
        </p:spPr>
        <p:txBody>
          <a:bodyPr>
            <a:normAutofit fontScale="90000"/>
          </a:bodyPr>
          <a:lstStyle/>
          <a:p>
            <a:r>
              <a:rPr lang="en-US" sz="4000" dirty="0" smtClean="0"/>
              <a:t>Tying in Drug Potency to Antimicrobial Exposure = </a:t>
            </a:r>
            <a:r>
              <a:rPr lang="en-US" sz="4000" dirty="0" err="1" smtClean="0"/>
              <a:t>Pharmacodynamics</a:t>
            </a:r>
            <a:endParaRPr lang="en-US" sz="4000" dirty="0"/>
          </a:p>
        </p:txBody>
      </p:sp>
      <p:sp>
        <p:nvSpPr>
          <p:cNvPr id="25" name="Rectangle 24"/>
          <p:cNvSpPr/>
          <p:nvPr/>
        </p:nvSpPr>
        <p:spPr>
          <a:xfrm>
            <a:off x="3429000" y="3220455"/>
            <a:ext cx="2492375" cy="646113"/>
          </a:xfrm>
          <a:prstGeom prst="rect">
            <a:avLst/>
          </a:prstGeom>
        </p:spPr>
        <p:txBody>
          <a:bodyPr wrap="none">
            <a:spAutoFit/>
          </a:bodyPr>
          <a:lstStyle/>
          <a:p>
            <a:r>
              <a:rPr lang="en-US" sz="3600" b="1" dirty="0">
                <a:solidFill>
                  <a:srgbClr val="FF6600"/>
                </a:solidFill>
                <a:latin typeface="Arial" charset="0"/>
                <a:sym typeface="Wingdings" charset="0"/>
              </a:rPr>
              <a:t>β-</a:t>
            </a:r>
            <a:r>
              <a:rPr lang="en-US" sz="3600" b="1" dirty="0" err="1">
                <a:solidFill>
                  <a:srgbClr val="FF6600"/>
                </a:solidFill>
                <a:latin typeface="Arial" charset="0"/>
                <a:sym typeface="Wingdings" charset="0"/>
              </a:rPr>
              <a:t>Lactams</a:t>
            </a:r>
            <a:endParaRPr lang="en-US" sz="3600" b="1" dirty="0">
              <a:solidFill>
                <a:srgbClr val="FF6600"/>
              </a:solidFill>
              <a:latin typeface="Arial" charset="0"/>
            </a:endParaRPr>
          </a:p>
        </p:txBody>
      </p:sp>
    </p:spTree>
    <p:extLst>
      <p:ext uri="{BB962C8B-B14F-4D97-AF65-F5344CB8AC3E}">
        <p14:creationId xmlns:p14="http://schemas.microsoft.com/office/powerpoint/2010/main" val="9250788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62000" y="533400"/>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algn="ctr">
              <a:lnSpc>
                <a:spcPct val="90000"/>
              </a:lnSpc>
            </a:pPr>
            <a:endParaRPr lang="zh-CN" altLang="en-US" sz="4500">
              <a:solidFill>
                <a:schemeClr val="tx2"/>
              </a:solidFill>
              <a:latin typeface="Arial" charset="0"/>
              <a:ea typeface="SimSun" charset="0"/>
              <a:cs typeface="SimSun" charset="0"/>
            </a:endParaRPr>
          </a:p>
        </p:txBody>
      </p:sp>
      <p:sp>
        <p:nvSpPr>
          <p:cNvPr id="13315" name="Rectangle 3"/>
          <p:cNvSpPr>
            <a:spLocks noGrp="1" noChangeArrowheads="1"/>
          </p:cNvSpPr>
          <p:nvPr>
            <p:ph type="title"/>
          </p:nvPr>
        </p:nvSpPr>
        <p:spPr/>
        <p:txBody>
          <a:bodyPr>
            <a:normAutofit fontScale="90000"/>
          </a:bodyPr>
          <a:lstStyle/>
          <a:p>
            <a:r>
              <a:rPr lang="en-US" altLang="zh-CN" dirty="0" smtClean="0"/>
              <a:t>Optimizing </a:t>
            </a:r>
            <a:r>
              <a:rPr lang="en-US" altLang="zh-CN" dirty="0" smtClean="0">
                <a:sym typeface="Symbol" charset="0"/>
              </a:rPr>
              <a:t>-</a:t>
            </a:r>
            <a:r>
              <a:rPr lang="en-US" altLang="zh-CN" dirty="0" err="1" smtClean="0">
                <a:sym typeface="Symbol" charset="0"/>
              </a:rPr>
              <a:t>lactam</a:t>
            </a:r>
            <a:r>
              <a:rPr lang="en-US" altLang="zh-CN" dirty="0" smtClean="0">
                <a:sym typeface="Symbol" charset="0"/>
              </a:rPr>
              <a:t> Therapy: </a:t>
            </a:r>
            <a:r>
              <a:rPr lang="en-US" altLang="zh-CN" dirty="0" smtClean="0"/>
              <a:t>Maximizing Percent T&gt;MIC</a:t>
            </a:r>
            <a:endParaRPr lang="en-GB" altLang="zh-CN" dirty="0"/>
          </a:p>
        </p:txBody>
      </p:sp>
      <p:sp>
        <p:nvSpPr>
          <p:cNvPr id="13316" name="Rectangle 4"/>
          <p:cNvSpPr>
            <a:spLocks noGrp="1" noChangeArrowheads="1"/>
          </p:cNvSpPr>
          <p:nvPr>
            <p:ph idx="1"/>
          </p:nvPr>
        </p:nvSpPr>
        <p:spPr/>
        <p:txBody>
          <a:bodyPr/>
          <a:lstStyle/>
          <a:p>
            <a:pPr>
              <a:buNone/>
            </a:pPr>
            <a:r>
              <a:rPr lang="en-US" altLang="zh-CN" b="1" dirty="0" smtClean="0"/>
              <a:t>Other dosing strategies to improve T&gt; MIC </a:t>
            </a:r>
          </a:p>
          <a:p>
            <a:r>
              <a:rPr lang="en-US" altLang="zh-CN" u="sng" dirty="0" smtClean="0"/>
              <a:t>Increased duration of infusion</a:t>
            </a:r>
          </a:p>
          <a:p>
            <a:pPr lvl="1"/>
            <a:r>
              <a:rPr lang="en-US" altLang="zh-CN" b="1" dirty="0" smtClean="0">
                <a:solidFill>
                  <a:schemeClr val="accent6">
                    <a:lumMod val="75000"/>
                  </a:schemeClr>
                </a:solidFill>
              </a:rPr>
              <a:t>Continuous infusion</a:t>
            </a:r>
          </a:p>
          <a:p>
            <a:pPr lvl="2"/>
            <a:r>
              <a:rPr lang="en-GB" altLang="zh-CN" dirty="0" smtClean="0"/>
              <a:t>Administer loading dose, then use pump to give total daily dose IV over 24 hr period</a:t>
            </a:r>
          </a:p>
          <a:p>
            <a:pPr lvl="1"/>
            <a:r>
              <a:rPr lang="en-US" altLang="zh-CN" b="1" dirty="0" smtClean="0">
                <a:solidFill>
                  <a:schemeClr val="accent6">
                    <a:lumMod val="75000"/>
                  </a:schemeClr>
                </a:solidFill>
              </a:rPr>
              <a:t>Prolonged infusion</a:t>
            </a:r>
          </a:p>
          <a:p>
            <a:pPr lvl="2"/>
            <a:r>
              <a:rPr lang="en-US" altLang="zh-CN" dirty="0" smtClean="0"/>
              <a:t>Same dose and dosing interval, however, change duration of infusion (0.5 hr </a:t>
            </a:r>
            <a:r>
              <a:rPr lang="en-US" altLang="zh-CN" dirty="0" smtClean="0">
                <a:sym typeface="Wingdings" charset="0"/>
              </a:rPr>
              <a:t> 3hr)</a:t>
            </a:r>
          </a:p>
          <a:p>
            <a:pPr lvl="1"/>
            <a:r>
              <a:rPr lang="en-US" altLang="zh-CN" b="1" dirty="0" smtClean="0">
                <a:solidFill>
                  <a:srgbClr val="002060"/>
                </a:solidFill>
              </a:rPr>
              <a:t>Infusion Strategies PLUS Higher Doses</a:t>
            </a:r>
            <a:endParaRPr lang="en-US" altLang="zh-CN" b="1" dirty="0">
              <a:solidFill>
                <a:srgbClr val="002060"/>
              </a:solidFill>
            </a:endParaRPr>
          </a:p>
        </p:txBody>
      </p:sp>
    </p:spTree>
    <p:extLst>
      <p:ext uri="{BB962C8B-B14F-4D97-AF65-F5344CB8AC3E}">
        <p14:creationId xmlns:p14="http://schemas.microsoft.com/office/powerpoint/2010/main" val="253808147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0" y="533400"/>
            <a:ext cx="77724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algn="ctr">
              <a:lnSpc>
                <a:spcPct val="90000"/>
              </a:lnSpc>
            </a:pPr>
            <a:endParaRPr lang="zh-CN" altLang="en-US" sz="4500">
              <a:solidFill>
                <a:schemeClr val="tx2"/>
              </a:solidFill>
              <a:ea typeface="SimSun" charset="0"/>
              <a:cs typeface="SimSun" charset="0"/>
            </a:endParaRPr>
          </a:p>
        </p:txBody>
      </p:sp>
      <p:sp>
        <p:nvSpPr>
          <p:cNvPr id="14339" name="Rectangle 3"/>
          <p:cNvSpPr>
            <a:spLocks noGrp="1" noChangeArrowheads="1"/>
          </p:cNvSpPr>
          <p:nvPr>
            <p:ph type="title"/>
          </p:nvPr>
        </p:nvSpPr>
        <p:spPr/>
        <p:txBody>
          <a:bodyPr>
            <a:noAutofit/>
          </a:bodyPr>
          <a:lstStyle/>
          <a:p>
            <a:r>
              <a:rPr lang="en-US" altLang="zh-CN" dirty="0">
                <a:latin typeface="Arial Narrow" pitchFamily="34" charset="0"/>
                <a:ea typeface="SimSun" charset="0"/>
                <a:cs typeface="SimSun" charset="0"/>
              </a:rPr>
              <a:t>Optimizing </a:t>
            </a:r>
            <a:r>
              <a:rPr lang="en-US" altLang="zh-CN" dirty="0">
                <a:latin typeface="Arial Narrow" pitchFamily="34" charset="0"/>
                <a:ea typeface="SimSun" charset="0"/>
                <a:cs typeface="SimSun" charset="0"/>
                <a:sym typeface="Symbol" charset="0"/>
              </a:rPr>
              <a:t>-</a:t>
            </a:r>
            <a:r>
              <a:rPr lang="en-US" altLang="zh-CN" dirty="0" err="1">
                <a:latin typeface="Arial Narrow" pitchFamily="34" charset="0"/>
                <a:ea typeface="SimSun" charset="0"/>
                <a:cs typeface="SimSun" charset="0"/>
                <a:sym typeface="Symbol" charset="0"/>
              </a:rPr>
              <a:t>lactam</a:t>
            </a:r>
            <a:r>
              <a:rPr lang="en-US" altLang="zh-CN" dirty="0">
                <a:latin typeface="Arial Narrow" pitchFamily="34" charset="0"/>
                <a:ea typeface="SimSun" charset="0"/>
                <a:cs typeface="SimSun" charset="0"/>
                <a:sym typeface="Symbol" charset="0"/>
              </a:rPr>
              <a:t> Therapy: </a:t>
            </a:r>
            <a:r>
              <a:rPr lang="en-US" altLang="zh-CN" dirty="0" smtClean="0">
                <a:latin typeface="Arial Narrow" pitchFamily="34" charset="0"/>
                <a:ea typeface="SimSun" charset="0"/>
                <a:cs typeface="SimSun" charset="0"/>
                <a:sym typeface="Symbol" charset="0"/>
              </a:rPr>
              <a:t/>
            </a:r>
            <a:br>
              <a:rPr lang="en-US" altLang="zh-CN" dirty="0" smtClean="0">
                <a:latin typeface="Arial Narrow" pitchFamily="34" charset="0"/>
                <a:ea typeface="SimSun" charset="0"/>
                <a:cs typeface="SimSun" charset="0"/>
                <a:sym typeface="Symbol" charset="0"/>
              </a:rPr>
            </a:br>
            <a:r>
              <a:rPr lang="en-US" altLang="zh-CN" dirty="0" smtClean="0">
                <a:latin typeface="Arial Narrow" pitchFamily="34" charset="0"/>
                <a:ea typeface="SimSun" charset="0"/>
                <a:cs typeface="SimSun" charset="0"/>
              </a:rPr>
              <a:t>Maximizing </a:t>
            </a:r>
            <a:r>
              <a:rPr lang="en-US" altLang="zh-CN" dirty="0">
                <a:latin typeface="Arial Narrow" pitchFamily="34" charset="0"/>
                <a:ea typeface="SimSun" charset="0"/>
                <a:cs typeface="SimSun" charset="0"/>
              </a:rPr>
              <a:t>Percent T&gt;MIC</a:t>
            </a:r>
            <a:endParaRPr lang="en-GB" altLang="zh-CN" dirty="0">
              <a:latin typeface="Arial Narrow" pitchFamily="34" charset="0"/>
              <a:ea typeface="SimSun" charset="0"/>
              <a:cs typeface="SimSun" charset="0"/>
            </a:endParaRPr>
          </a:p>
        </p:txBody>
      </p:sp>
      <p:sp>
        <p:nvSpPr>
          <p:cNvPr id="14340" name="Rectangle 4"/>
          <p:cNvSpPr>
            <a:spLocks noGrp="1" noChangeArrowheads="1"/>
          </p:cNvSpPr>
          <p:nvPr>
            <p:ph type="body" idx="4294967295"/>
          </p:nvPr>
        </p:nvSpPr>
        <p:spPr>
          <a:xfrm>
            <a:off x="833438" y="1502241"/>
            <a:ext cx="8066087" cy="1366838"/>
          </a:xfrm>
        </p:spPr>
        <p:txBody>
          <a:bodyPr>
            <a:normAutofit lnSpcReduction="10000"/>
          </a:bodyPr>
          <a:lstStyle/>
          <a:p>
            <a:pPr>
              <a:lnSpc>
                <a:spcPct val="80000"/>
              </a:lnSpc>
              <a:buFontTx/>
              <a:buNone/>
            </a:pPr>
            <a:r>
              <a:rPr lang="en-US" altLang="zh-CN" sz="2800" b="1" dirty="0">
                <a:latin typeface="Arial Narrow" pitchFamily="34" charset="0"/>
                <a:ea typeface="SimSun" charset="0"/>
                <a:cs typeface="SimSun" charset="0"/>
              </a:rPr>
              <a:t>Increased duration of infusion</a:t>
            </a:r>
          </a:p>
          <a:p>
            <a:pPr lvl="1">
              <a:lnSpc>
                <a:spcPct val="80000"/>
              </a:lnSpc>
            </a:pPr>
            <a:r>
              <a:rPr lang="en-US" altLang="zh-CN" sz="2000" b="1" dirty="0">
                <a:solidFill>
                  <a:schemeClr val="accent6">
                    <a:lumMod val="75000"/>
                  </a:schemeClr>
                </a:solidFill>
                <a:latin typeface="Arial Narrow" pitchFamily="34" charset="0"/>
                <a:ea typeface="SimSun" charset="0"/>
                <a:cs typeface="SimSun" charset="0"/>
              </a:rPr>
              <a:t>Prolonged infusion</a:t>
            </a:r>
          </a:p>
          <a:p>
            <a:pPr lvl="2">
              <a:lnSpc>
                <a:spcPct val="95000"/>
              </a:lnSpc>
            </a:pPr>
            <a:r>
              <a:rPr lang="en-US" altLang="zh-CN" sz="2000" dirty="0">
                <a:latin typeface="Arial Narrow" pitchFamily="34" charset="0"/>
                <a:ea typeface="SimSun" charset="0"/>
                <a:cs typeface="SimSun" charset="0"/>
              </a:rPr>
              <a:t>Same dose and dosing interval, 100-250ml, however, change duration of infusion (0.5 hr </a:t>
            </a:r>
            <a:r>
              <a:rPr lang="en-US" altLang="zh-CN" sz="2000" dirty="0">
                <a:latin typeface="Arial Narrow" pitchFamily="34" charset="0"/>
                <a:ea typeface="SimSun" charset="0"/>
                <a:cs typeface="SimSun" charset="0"/>
                <a:sym typeface="Wingdings" charset="0"/>
              </a:rPr>
              <a:t> 3-4hr</a:t>
            </a:r>
            <a:r>
              <a:rPr lang="en-US" altLang="zh-CN" sz="2000" dirty="0" smtClean="0">
                <a:latin typeface="Arial Narrow" pitchFamily="34" charset="0"/>
                <a:ea typeface="SimSun" charset="0"/>
                <a:cs typeface="SimSun" charset="0"/>
                <a:sym typeface="Wingdings" charset="0"/>
              </a:rPr>
              <a:t>)</a:t>
            </a:r>
            <a:endParaRPr lang="en-US" altLang="zh-CN" sz="2000" dirty="0">
              <a:latin typeface="Arial Narrow" pitchFamily="34" charset="0"/>
              <a:ea typeface="SimSun" charset="0"/>
              <a:cs typeface="SimSun" charset="0"/>
            </a:endParaRPr>
          </a:p>
        </p:txBody>
      </p:sp>
      <p:sp>
        <p:nvSpPr>
          <p:cNvPr id="62469" name="Text Box 5"/>
          <p:cNvSpPr txBox="1">
            <a:spLocks noChangeArrowheads="1"/>
          </p:cNvSpPr>
          <p:nvPr/>
        </p:nvSpPr>
        <p:spPr bwMode="gray">
          <a:xfrm rot="16200000">
            <a:off x="-729457" y="3769438"/>
            <a:ext cx="3446463" cy="552450"/>
          </a:xfrm>
          <a:prstGeom prst="rect">
            <a:avLst/>
          </a:prstGeom>
          <a:noFill/>
          <a:ln w="11176" algn="ctr">
            <a:noFill/>
            <a:miter lim="800000"/>
            <a:headEnd/>
            <a:tailEnd/>
          </a:ln>
        </p:spPr>
        <p:txBody>
          <a:bodyPr lIns="0" tIns="0" rIns="0" bIns="0">
            <a:spAutoFit/>
          </a:bodyPr>
          <a:lstStyle/>
          <a:p>
            <a:pPr algn="ctr">
              <a:defRPr/>
            </a:pPr>
            <a:r>
              <a:rPr lang="en-US" dirty="0">
                <a:latin typeface="Arial Narrow" pitchFamily="34" charset="0"/>
              </a:rPr>
              <a:t>Concentration </a:t>
            </a:r>
            <a:br>
              <a:rPr lang="en-US" dirty="0">
                <a:latin typeface="Arial Narrow" pitchFamily="34" charset="0"/>
              </a:rPr>
            </a:br>
            <a:r>
              <a:rPr lang="en-US" dirty="0">
                <a:latin typeface="Arial Narrow" pitchFamily="34" charset="0"/>
              </a:rPr>
              <a:t>(mg/L)</a:t>
            </a:r>
          </a:p>
        </p:txBody>
      </p:sp>
      <p:sp>
        <p:nvSpPr>
          <p:cNvPr id="14342" name="Line 6"/>
          <p:cNvSpPr>
            <a:spLocks noChangeShapeType="1"/>
          </p:cNvSpPr>
          <p:nvPr/>
        </p:nvSpPr>
        <p:spPr bwMode="gray">
          <a:xfrm>
            <a:off x="1795463" y="4371894"/>
            <a:ext cx="6143625" cy="9525"/>
          </a:xfrm>
          <a:prstGeom prst="line">
            <a:avLst/>
          </a:prstGeom>
          <a:noFill/>
          <a:ln w="19050">
            <a:solidFill>
              <a:schemeClr val="bg1">
                <a:lumMod val="75000"/>
              </a:schemeClr>
            </a:solidFill>
            <a:prstDash val="lgDash"/>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62471" name="Text Box 7"/>
          <p:cNvSpPr txBox="1">
            <a:spLocks noChangeArrowheads="1"/>
          </p:cNvSpPr>
          <p:nvPr/>
        </p:nvSpPr>
        <p:spPr bwMode="gray">
          <a:xfrm>
            <a:off x="3610529" y="5895477"/>
            <a:ext cx="2610330" cy="276999"/>
          </a:xfrm>
          <a:prstGeom prst="rect">
            <a:avLst/>
          </a:prstGeom>
          <a:noFill/>
          <a:ln w="11176" algn="ctr">
            <a:noFill/>
            <a:miter lim="800000"/>
            <a:headEnd/>
            <a:tailEnd/>
          </a:ln>
        </p:spPr>
        <p:txBody>
          <a:bodyPr wrap="none" lIns="0" tIns="0" rIns="0" bIns="0">
            <a:spAutoFit/>
          </a:bodyPr>
          <a:lstStyle/>
          <a:p>
            <a:pPr algn="ctr">
              <a:defRPr/>
            </a:pPr>
            <a:r>
              <a:rPr lang="en-US" dirty="0">
                <a:latin typeface="Arial Narrow" pitchFamily="34" charset="0"/>
              </a:rPr>
              <a:t>Time Since Start of Infusion (h)</a:t>
            </a:r>
          </a:p>
        </p:txBody>
      </p:sp>
      <p:sp>
        <p:nvSpPr>
          <p:cNvPr id="14344" name="Text Box 8"/>
          <p:cNvSpPr txBox="1">
            <a:spLocks noChangeArrowheads="1"/>
          </p:cNvSpPr>
          <p:nvPr/>
        </p:nvSpPr>
        <p:spPr bwMode="gray">
          <a:xfrm>
            <a:off x="7896225" y="4168694"/>
            <a:ext cx="4924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sz="1600">
                <a:latin typeface="Arial Narrow" pitchFamily="34" charset="0"/>
              </a:rPr>
              <a:t>MIC</a:t>
            </a:r>
          </a:p>
        </p:txBody>
      </p:sp>
      <p:sp>
        <p:nvSpPr>
          <p:cNvPr id="14345" name="Freeform 9"/>
          <p:cNvSpPr>
            <a:spLocks/>
          </p:cNvSpPr>
          <p:nvPr/>
        </p:nvSpPr>
        <p:spPr bwMode="gray">
          <a:xfrm>
            <a:off x="2022475" y="3155869"/>
            <a:ext cx="2312988" cy="2376487"/>
          </a:xfrm>
          <a:custGeom>
            <a:avLst/>
            <a:gdLst>
              <a:gd name="T0" fmla="*/ 0 w 1588"/>
              <a:gd name="T1" fmla="*/ 2147483647 h 1244"/>
              <a:gd name="T2" fmla="*/ 2147483647 w 1588"/>
              <a:gd name="T3" fmla="*/ 2147483647 h 1244"/>
              <a:gd name="T4" fmla="*/ 2147483647 w 1588"/>
              <a:gd name="T5" fmla="*/ 2147483647 h 1244"/>
              <a:gd name="T6" fmla="*/ 2147483647 w 1588"/>
              <a:gd name="T7" fmla="*/ 2147483647 h 1244"/>
              <a:gd name="T8" fmla="*/ 2147483647 w 1588"/>
              <a:gd name="T9" fmla="*/ 2147483647 h 1244"/>
              <a:gd name="T10" fmla="*/ 2147483647 w 1588"/>
              <a:gd name="T11" fmla="*/ 2147483647 h 1244"/>
              <a:gd name="T12" fmla="*/ 2147483647 w 1588"/>
              <a:gd name="T13" fmla="*/ 0 h 1244"/>
              <a:gd name="T14" fmla="*/ 2147483647 w 1588"/>
              <a:gd name="T15" fmla="*/ 2147483647 h 1244"/>
              <a:gd name="T16" fmla="*/ 2147483647 w 1588"/>
              <a:gd name="T17" fmla="*/ 2147483647 h 1244"/>
              <a:gd name="T18" fmla="*/ 2147483647 w 1588"/>
              <a:gd name="T19" fmla="*/ 2147483647 h 1244"/>
              <a:gd name="T20" fmla="*/ 2147483647 w 1588"/>
              <a:gd name="T21" fmla="*/ 2147483647 h 1244"/>
              <a:gd name="T22" fmla="*/ 2147483647 w 1588"/>
              <a:gd name="T23" fmla="*/ 2147483647 h 1244"/>
              <a:gd name="T24" fmla="*/ 2147483647 w 1588"/>
              <a:gd name="T25" fmla="*/ 2147483647 h 1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8"/>
              <a:gd name="T40" fmla="*/ 0 h 1244"/>
              <a:gd name="T41" fmla="*/ 1588 w 1588"/>
              <a:gd name="T42" fmla="*/ 1244 h 1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8" h="1244">
                <a:moveTo>
                  <a:pt x="0" y="456"/>
                </a:moveTo>
                <a:lnTo>
                  <a:pt x="44" y="352"/>
                </a:lnTo>
                <a:lnTo>
                  <a:pt x="72" y="248"/>
                </a:lnTo>
                <a:lnTo>
                  <a:pt x="92" y="208"/>
                </a:lnTo>
                <a:lnTo>
                  <a:pt x="144" y="128"/>
                </a:lnTo>
                <a:lnTo>
                  <a:pt x="216" y="40"/>
                </a:lnTo>
                <a:lnTo>
                  <a:pt x="264" y="0"/>
                </a:lnTo>
                <a:lnTo>
                  <a:pt x="340" y="108"/>
                </a:lnTo>
                <a:lnTo>
                  <a:pt x="516" y="328"/>
                </a:lnTo>
                <a:lnTo>
                  <a:pt x="788" y="628"/>
                </a:lnTo>
                <a:lnTo>
                  <a:pt x="1060" y="888"/>
                </a:lnTo>
                <a:lnTo>
                  <a:pt x="1352" y="1104"/>
                </a:lnTo>
                <a:lnTo>
                  <a:pt x="1588" y="1244"/>
                </a:lnTo>
              </a:path>
            </a:pathLst>
          </a:custGeom>
          <a:noFill/>
          <a:ln w="63500">
            <a:solidFill>
              <a:schemeClr val="accent6">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Narrow" pitchFamily="34" charset="0"/>
            </a:endParaRPr>
          </a:p>
        </p:txBody>
      </p:sp>
      <p:sp>
        <p:nvSpPr>
          <p:cNvPr id="14346" name="Text Box 10"/>
          <p:cNvSpPr txBox="1">
            <a:spLocks noChangeArrowheads="1"/>
          </p:cNvSpPr>
          <p:nvPr/>
        </p:nvSpPr>
        <p:spPr bwMode="gray">
          <a:xfrm>
            <a:off x="1481138" y="2487531"/>
            <a:ext cx="2095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32</a:t>
            </a:r>
          </a:p>
        </p:txBody>
      </p:sp>
      <p:sp>
        <p:nvSpPr>
          <p:cNvPr id="14347" name="Text Box 11"/>
          <p:cNvSpPr txBox="1">
            <a:spLocks noChangeArrowheads="1"/>
          </p:cNvSpPr>
          <p:nvPr/>
        </p:nvSpPr>
        <p:spPr bwMode="gray">
          <a:xfrm>
            <a:off x="1481138" y="3057444"/>
            <a:ext cx="2095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16</a:t>
            </a:r>
          </a:p>
        </p:txBody>
      </p:sp>
      <p:sp>
        <p:nvSpPr>
          <p:cNvPr id="14348" name="Text Box 12"/>
          <p:cNvSpPr txBox="1">
            <a:spLocks noChangeArrowheads="1"/>
          </p:cNvSpPr>
          <p:nvPr/>
        </p:nvSpPr>
        <p:spPr bwMode="gray">
          <a:xfrm>
            <a:off x="1600200" y="3636881"/>
            <a:ext cx="1047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13">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8</a:t>
            </a:r>
          </a:p>
        </p:txBody>
      </p:sp>
      <p:sp>
        <p:nvSpPr>
          <p:cNvPr id="14349" name="Text Box 13"/>
          <p:cNvSpPr txBox="1">
            <a:spLocks noChangeArrowheads="1"/>
          </p:cNvSpPr>
          <p:nvPr/>
        </p:nvSpPr>
        <p:spPr bwMode="gray">
          <a:xfrm>
            <a:off x="1600200" y="4202031"/>
            <a:ext cx="1047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4</a:t>
            </a:r>
          </a:p>
        </p:txBody>
      </p:sp>
      <p:sp>
        <p:nvSpPr>
          <p:cNvPr id="14350" name="Text Box 14"/>
          <p:cNvSpPr txBox="1">
            <a:spLocks noChangeArrowheads="1"/>
          </p:cNvSpPr>
          <p:nvPr/>
        </p:nvSpPr>
        <p:spPr bwMode="gray">
          <a:xfrm>
            <a:off x="1600200" y="4770356"/>
            <a:ext cx="1047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2</a:t>
            </a:r>
          </a:p>
        </p:txBody>
      </p:sp>
      <p:sp>
        <p:nvSpPr>
          <p:cNvPr id="14351" name="Text Box 15"/>
          <p:cNvSpPr txBox="1">
            <a:spLocks noChangeArrowheads="1"/>
          </p:cNvSpPr>
          <p:nvPr/>
        </p:nvSpPr>
        <p:spPr bwMode="gray">
          <a:xfrm>
            <a:off x="1600200" y="5341856"/>
            <a:ext cx="1047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1</a:t>
            </a:r>
          </a:p>
        </p:txBody>
      </p:sp>
      <p:sp>
        <p:nvSpPr>
          <p:cNvPr id="14352" name="Text Box 16"/>
          <p:cNvSpPr txBox="1">
            <a:spLocks noChangeArrowheads="1"/>
          </p:cNvSpPr>
          <p:nvPr/>
        </p:nvSpPr>
        <p:spPr bwMode="gray">
          <a:xfrm>
            <a:off x="1852613" y="5645069"/>
            <a:ext cx="1047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0</a:t>
            </a:r>
          </a:p>
        </p:txBody>
      </p:sp>
      <p:sp>
        <p:nvSpPr>
          <p:cNvPr id="14353" name="Text Box 17"/>
          <p:cNvSpPr txBox="1">
            <a:spLocks noChangeArrowheads="1"/>
          </p:cNvSpPr>
          <p:nvPr/>
        </p:nvSpPr>
        <p:spPr bwMode="gray">
          <a:xfrm>
            <a:off x="4865688" y="5645069"/>
            <a:ext cx="1047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13">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6</a:t>
            </a:r>
          </a:p>
        </p:txBody>
      </p:sp>
      <p:sp>
        <p:nvSpPr>
          <p:cNvPr id="14354" name="Text Box 18"/>
          <p:cNvSpPr txBox="1">
            <a:spLocks noChangeArrowheads="1"/>
          </p:cNvSpPr>
          <p:nvPr/>
        </p:nvSpPr>
        <p:spPr bwMode="gray">
          <a:xfrm>
            <a:off x="3849688" y="5645069"/>
            <a:ext cx="1047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4</a:t>
            </a:r>
          </a:p>
        </p:txBody>
      </p:sp>
      <p:sp>
        <p:nvSpPr>
          <p:cNvPr id="14355" name="Text Box 19"/>
          <p:cNvSpPr txBox="1">
            <a:spLocks noChangeArrowheads="1"/>
          </p:cNvSpPr>
          <p:nvPr/>
        </p:nvSpPr>
        <p:spPr bwMode="gray">
          <a:xfrm>
            <a:off x="2844800" y="5645069"/>
            <a:ext cx="1047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76">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2</a:t>
            </a:r>
          </a:p>
        </p:txBody>
      </p:sp>
      <p:sp>
        <p:nvSpPr>
          <p:cNvPr id="14356" name="Text Box 20"/>
          <p:cNvSpPr txBox="1">
            <a:spLocks noChangeArrowheads="1"/>
          </p:cNvSpPr>
          <p:nvPr/>
        </p:nvSpPr>
        <p:spPr bwMode="gray">
          <a:xfrm>
            <a:off x="5862638" y="5645069"/>
            <a:ext cx="1047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13">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8</a:t>
            </a:r>
          </a:p>
        </p:txBody>
      </p:sp>
      <p:sp>
        <p:nvSpPr>
          <p:cNvPr id="14357" name="Text Box 21"/>
          <p:cNvSpPr txBox="1">
            <a:spLocks noChangeArrowheads="1"/>
          </p:cNvSpPr>
          <p:nvPr/>
        </p:nvSpPr>
        <p:spPr bwMode="gray">
          <a:xfrm>
            <a:off x="6807200" y="5645069"/>
            <a:ext cx="2095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13">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10</a:t>
            </a:r>
          </a:p>
        </p:txBody>
      </p:sp>
      <p:sp>
        <p:nvSpPr>
          <p:cNvPr id="14358" name="Text Box 22"/>
          <p:cNvSpPr txBox="1">
            <a:spLocks noChangeArrowheads="1"/>
          </p:cNvSpPr>
          <p:nvPr/>
        </p:nvSpPr>
        <p:spPr bwMode="gray">
          <a:xfrm>
            <a:off x="7816850" y="5645069"/>
            <a:ext cx="2095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13">
                <a:solidFill>
                  <a:srgbClr val="000000"/>
                </a:solidFill>
                <a:miter lim="800000"/>
                <a:headEnd/>
                <a:tailEnd/>
              </a14:hiddenLine>
            </a:ext>
          </a:extLst>
        </p:spPr>
        <p:txBody>
          <a:bodyPr wrap="none" lIns="0" tIns="0" rIns="0" bIns="0">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r>
              <a:rPr lang="en-US">
                <a:latin typeface="Arial Narrow" pitchFamily="34" charset="0"/>
              </a:rPr>
              <a:t>12</a:t>
            </a:r>
          </a:p>
        </p:txBody>
      </p:sp>
      <p:sp>
        <p:nvSpPr>
          <p:cNvPr id="14359" name="Freeform 23"/>
          <p:cNvSpPr>
            <a:spLocks/>
          </p:cNvSpPr>
          <p:nvPr/>
        </p:nvSpPr>
        <p:spPr bwMode="gray">
          <a:xfrm>
            <a:off x="1866900" y="2658981"/>
            <a:ext cx="6051550" cy="2865438"/>
          </a:xfrm>
          <a:custGeom>
            <a:avLst/>
            <a:gdLst>
              <a:gd name="T0" fmla="*/ 0 w 4190"/>
              <a:gd name="T1" fmla="*/ 0 h 1531"/>
              <a:gd name="T2" fmla="*/ 0 w 4190"/>
              <a:gd name="T3" fmla="*/ 2147483647 h 1531"/>
              <a:gd name="T4" fmla="*/ 2147483647 w 4190"/>
              <a:gd name="T5" fmla="*/ 2147483647 h 1531"/>
              <a:gd name="T6" fmla="*/ 0 60000 65536"/>
              <a:gd name="T7" fmla="*/ 0 60000 65536"/>
              <a:gd name="T8" fmla="*/ 0 60000 65536"/>
              <a:gd name="T9" fmla="*/ 0 w 4190"/>
              <a:gd name="T10" fmla="*/ 0 h 1531"/>
              <a:gd name="T11" fmla="*/ 4190 w 4190"/>
              <a:gd name="T12" fmla="*/ 1531 h 1531"/>
            </a:gdLst>
            <a:ahLst/>
            <a:cxnLst>
              <a:cxn ang="T6">
                <a:pos x="T0" y="T1"/>
              </a:cxn>
              <a:cxn ang="T7">
                <a:pos x="T2" y="T3"/>
              </a:cxn>
              <a:cxn ang="T8">
                <a:pos x="T4" y="T5"/>
              </a:cxn>
            </a:cxnLst>
            <a:rect l="T9" t="T10" r="T11" b="T12"/>
            <a:pathLst>
              <a:path w="4190" h="1531">
                <a:moveTo>
                  <a:pt x="0" y="0"/>
                </a:moveTo>
                <a:lnTo>
                  <a:pt x="0" y="1531"/>
                </a:lnTo>
                <a:lnTo>
                  <a:pt x="4190" y="1531"/>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Narrow" pitchFamily="34" charset="0"/>
            </a:endParaRPr>
          </a:p>
        </p:txBody>
      </p:sp>
      <p:grpSp>
        <p:nvGrpSpPr>
          <p:cNvPr id="14360" name="Group 24"/>
          <p:cNvGrpSpPr>
            <a:grpSpLocks/>
          </p:cNvGrpSpPr>
          <p:nvPr/>
        </p:nvGrpSpPr>
        <p:grpSpPr bwMode="auto">
          <a:xfrm>
            <a:off x="1906588" y="5526006"/>
            <a:ext cx="6016625" cy="98425"/>
            <a:chOff x="1035" y="3017"/>
            <a:chExt cx="3596" cy="52"/>
          </a:xfrm>
        </p:grpSpPr>
        <p:sp>
          <p:nvSpPr>
            <p:cNvPr id="14366" name="Line 25"/>
            <p:cNvSpPr>
              <a:spLocks noChangeShapeType="1"/>
            </p:cNvSpPr>
            <p:nvPr/>
          </p:nvSpPr>
          <p:spPr bwMode="gray">
            <a:xfrm rot="-5400000">
              <a:off x="1605" y="3043"/>
              <a:ext cx="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4367" name="Line 26"/>
            <p:cNvSpPr>
              <a:spLocks noChangeShapeType="1"/>
            </p:cNvSpPr>
            <p:nvPr/>
          </p:nvSpPr>
          <p:spPr bwMode="gray">
            <a:xfrm rot="-5400000">
              <a:off x="2205" y="3043"/>
              <a:ext cx="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4368" name="Line 27"/>
            <p:cNvSpPr>
              <a:spLocks noChangeShapeType="1"/>
            </p:cNvSpPr>
            <p:nvPr/>
          </p:nvSpPr>
          <p:spPr bwMode="gray">
            <a:xfrm rot="-5400000">
              <a:off x="3405" y="3043"/>
              <a:ext cx="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4369" name="Line 28"/>
            <p:cNvSpPr>
              <a:spLocks noChangeShapeType="1"/>
            </p:cNvSpPr>
            <p:nvPr/>
          </p:nvSpPr>
          <p:spPr bwMode="gray">
            <a:xfrm rot="-5400000">
              <a:off x="4001" y="3043"/>
              <a:ext cx="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4370" name="Line 29"/>
            <p:cNvSpPr>
              <a:spLocks noChangeShapeType="1"/>
            </p:cNvSpPr>
            <p:nvPr/>
          </p:nvSpPr>
          <p:spPr bwMode="gray">
            <a:xfrm rot="-5400000">
              <a:off x="4605" y="3043"/>
              <a:ext cx="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4371" name="Line 30"/>
            <p:cNvSpPr>
              <a:spLocks noChangeShapeType="1"/>
            </p:cNvSpPr>
            <p:nvPr/>
          </p:nvSpPr>
          <p:spPr bwMode="gray">
            <a:xfrm rot="-5400000">
              <a:off x="2809" y="3043"/>
              <a:ext cx="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4372" name="Line 31"/>
            <p:cNvSpPr>
              <a:spLocks noChangeShapeType="1"/>
            </p:cNvSpPr>
            <p:nvPr/>
          </p:nvSpPr>
          <p:spPr bwMode="gray">
            <a:xfrm rot="-5400000">
              <a:off x="1009" y="3043"/>
              <a:ext cx="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grpSp>
      <p:sp>
        <p:nvSpPr>
          <p:cNvPr id="14361" name="Line 32"/>
          <p:cNvSpPr>
            <a:spLocks noChangeShapeType="1"/>
          </p:cNvSpPr>
          <p:nvPr/>
        </p:nvSpPr>
        <p:spPr bwMode="gray">
          <a:xfrm>
            <a:off x="1979613" y="3714669"/>
            <a:ext cx="1098550" cy="0"/>
          </a:xfrm>
          <a:prstGeom prst="line">
            <a:avLst/>
          </a:prstGeom>
          <a:noFill/>
          <a:ln w="38100">
            <a:solidFill>
              <a:schemeClr val="accent6">
                <a:lumMod val="75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a:latin typeface="Arial Narrow" pitchFamily="34" charset="0"/>
            </a:endParaRPr>
          </a:p>
        </p:txBody>
      </p:sp>
      <p:grpSp>
        <p:nvGrpSpPr>
          <p:cNvPr id="3" name="Group 33"/>
          <p:cNvGrpSpPr>
            <a:grpSpLocks/>
          </p:cNvGrpSpPr>
          <p:nvPr/>
        </p:nvGrpSpPr>
        <p:grpSpPr bwMode="auto">
          <a:xfrm>
            <a:off x="2022475" y="3833731"/>
            <a:ext cx="3292475" cy="1698625"/>
            <a:chOff x="1274" y="1864"/>
            <a:chExt cx="2074" cy="1070"/>
          </a:xfrm>
        </p:grpSpPr>
        <p:sp>
          <p:nvSpPr>
            <p:cNvPr id="14364" name="Freeform 34"/>
            <p:cNvSpPr>
              <a:spLocks/>
            </p:cNvSpPr>
            <p:nvPr/>
          </p:nvSpPr>
          <p:spPr bwMode="gray">
            <a:xfrm>
              <a:off x="1274" y="1899"/>
              <a:ext cx="2074" cy="1035"/>
            </a:xfrm>
            <a:custGeom>
              <a:avLst/>
              <a:gdLst>
                <a:gd name="T0" fmla="*/ 0 w 2260"/>
                <a:gd name="T1" fmla="*/ 198392210 h 860"/>
                <a:gd name="T2" fmla="*/ 6 w 2260"/>
                <a:gd name="T3" fmla="*/ 175759857 h 860"/>
                <a:gd name="T4" fmla="*/ 6 w 2260"/>
                <a:gd name="T5" fmla="*/ 153374325 h 860"/>
                <a:gd name="T6" fmla="*/ 6 w 2260"/>
                <a:gd name="T7" fmla="*/ 129944858 h 860"/>
                <a:gd name="T8" fmla="*/ 6 w 2260"/>
                <a:gd name="T9" fmla="*/ 115652658 h 860"/>
                <a:gd name="T10" fmla="*/ 6 w 2260"/>
                <a:gd name="T11" fmla="*/ 88366484 h 860"/>
                <a:gd name="T12" fmla="*/ 6 w 2260"/>
                <a:gd name="T13" fmla="*/ 75475856 h 860"/>
                <a:gd name="T14" fmla="*/ 6 w 2260"/>
                <a:gd name="T15" fmla="*/ 63897300 h 860"/>
                <a:gd name="T16" fmla="*/ 6 w 2260"/>
                <a:gd name="T17" fmla="*/ 48289851 h 860"/>
                <a:gd name="T18" fmla="*/ 6 w 2260"/>
                <a:gd name="T19" fmla="*/ 40993633 h 860"/>
                <a:gd name="T20" fmla="*/ 6 w 2260"/>
                <a:gd name="T21" fmla="*/ 26117895 h 860"/>
                <a:gd name="T22" fmla="*/ 6 w 2260"/>
                <a:gd name="T23" fmla="*/ 14250555 h 860"/>
                <a:gd name="T24" fmla="*/ 6 w 2260"/>
                <a:gd name="T25" fmla="*/ 8256898 h 860"/>
                <a:gd name="T26" fmla="*/ 6 w 2260"/>
                <a:gd name="T27" fmla="*/ 3404695 h 860"/>
                <a:gd name="T28" fmla="*/ 6 w 2260"/>
                <a:gd name="T29" fmla="*/ 0 h 860"/>
                <a:gd name="T30" fmla="*/ 6 w 2260"/>
                <a:gd name="T31" fmla="*/ 43731347 h 860"/>
                <a:gd name="T32" fmla="*/ 6 w 2260"/>
                <a:gd name="T33" fmla="*/ 83984786 h 860"/>
                <a:gd name="T34" fmla="*/ 6 w 2260"/>
                <a:gd name="T35" fmla="*/ 136039013 h 860"/>
                <a:gd name="T36" fmla="*/ 6 w 2260"/>
                <a:gd name="T37" fmla="*/ 171302368 h 860"/>
                <a:gd name="T38" fmla="*/ 6 w 2260"/>
                <a:gd name="T39" fmla="*/ 198392210 h 860"/>
                <a:gd name="T40" fmla="*/ 6 w 2260"/>
                <a:gd name="T41" fmla="*/ 223098336 h 860"/>
                <a:gd name="T42" fmla="*/ 6 w 2260"/>
                <a:gd name="T43" fmla="*/ 248111632 h 860"/>
                <a:gd name="T44" fmla="*/ 6 w 2260"/>
                <a:gd name="T45" fmla="*/ 253902854 h 8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0"/>
                <a:gd name="T70" fmla="*/ 0 h 860"/>
                <a:gd name="T71" fmla="*/ 2260 w 2260"/>
                <a:gd name="T72" fmla="*/ 860 h 8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0" h="860">
                  <a:moveTo>
                    <a:pt x="0" y="672"/>
                  </a:moveTo>
                  <a:lnTo>
                    <a:pt x="32" y="596"/>
                  </a:lnTo>
                  <a:lnTo>
                    <a:pt x="60" y="520"/>
                  </a:lnTo>
                  <a:lnTo>
                    <a:pt x="84" y="440"/>
                  </a:lnTo>
                  <a:lnTo>
                    <a:pt x="116" y="392"/>
                  </a:lnTo>
                  <a:lnTo>
                    <a:pt x="176" y="300"/>
                  </a:lnTo>
                  <a:lnTo>
                    <a:pt x="216" y="256"/>
                  </a:lnTo>
                  <a:lnTo>
                    <a:pt x="276" y="216"/>
                  </a:lnTo>
                  <a:lnTo>
                    <a:pt x="360" y="164"/>
                  </a:lnTo>
                  <a:lnTo>
                    <a:pt x="428" y="140"/>
                  </a:lnTo>
                  <a:lnTo>
                    <a:pt x="572" y="88"/>
                  </a:lnTo>
                  <a:lnTo>
                    <a:pt x="784" y="48"/>
                  </a:lnTo>
                  <a:lnTo>
                    <a:pt x="1004" y="28"/>
                  </a:lnTo>
                  <a:lnTo>
                    <a:pt x="1188" y="12"/>
                  </a:lnTo>
                  <a:lnTo>
                    <a:pt x="1288" y="0"/>
                  </a:lnTo>
                  <a:lnTo>
                    <a:pt x="1416" y="148"/>
                  </a:lnTo>
                  <a:lnTo>
                    <a:pt x="1540" y="284"/>
                  </a:lnTo>
                  <a:lnTo>
                    <a:pt x="1724" y="460"/>
                  </a:lnTo>
                  <a:lnTo>
                    <a:pt x="1860" y="580"/>
                  </a:lnTo>
                  <a:lnTo>
                    <a:pt x="1968" y="672"/>
                  </a:lnTo>
                  <a:lnTo>
                    <a:pt x="2092" y="756"/>
                  </a:lnTo>
                  <a:lnTo>
                    <a:pt x="2232" y="840"/>
                  </a:lnTo>
                  <a:lnTo>
                    <a:pt x="2260" y="860"/>
                  </a:lnTo>
                </a:path>
              </a:pathLst>
            </a:custGeom>
            <a:noFill/>
            <a:ln w="63500">
              <a:solidFill>
                <a:srgbClr val="8EB4E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Narrow" pitchFamily="34" charset="0"/>
              </a:endParaRPr>
            </a:p>
          </p:txBody>
        </p:sp>
        <p:sp>
          <p:nvSpPr>
            <p:cNvPr id="14365" name="Line 35"/>
            <p:cNvSpPr>
              <a:spLocks noChangeShapeType="1"/>
            </p:cNvSpPr>
            <p:nvPr/>
          </p:nvSpPr>
          <p:spPr bwMode="gray">
            <a:xfrm flipV="1">
              <a:off x="1441" y="1864"/>
              <a:ext cx="1205" cy="9"/>
            </a:xfrm>
            <a:prstGeom prst="line">
              <a:avLst/>
            </a:prstGeom>
            <a:noFill/>
            <a:ln w="38100">
              <a:solidFill>
                <a:srgbClr val="8EB4E3"/>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a:latin typeface="Arial Narrow" pitchFamily="34" charset="0"/>
              </a:endParaRPr>
            </a:p>
          </p:txBody>
        </p:sp>
      </p:grpSp>
      <p:sp>
        <p:nvSpPr>
          <p:cNvPr id="14363" name="Text Box 36"/>
          <p:cNvSpPr txBox="1">
            <a:spLocks noChangeArrowheads="1"/>
          </p:cNvSpPr>
          <p:nvPr/>
        </p:nvSpPr>
        <p:spPr bwMode="gray">
          <a:xfrm>
            <a:off x="3394075" y="3428919"/>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endParaRPr lang="en-US" sz="1600">
              <a:latin typeface="Arial Narrow" pitchFamily="34" charset="0"/>
            </a:endParaRPr>
          </a:p>
        </p:txBody>
      </p:sp>
    </p:spTree>
    <p:extLst>
      <p:ext uri="{BB962C8B-B14F-4D97-AF65-F5344CB8AC3E}">
        <p14:creationId xmlns:p14="http://schemas.microsoft.com/office/powerpoint/2010/main" val="13720011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5372672" y="4647056"/>
            <a:ext cx="2743200" cy="1292225"/>
          </a:xfrm>
          <a:prstGeom prst="ellipse">
            <a:avLst/>
          </a:prstGeom>
          <a:solidFill>
            <a:srgbClr val="00B0F0">
              <a:alpha val="45000"/>
            </a:srgbClr>
          </a:solidFill>
          <a:ln w="38100">
            <a:solidFill>
              <a:schemeClr val="tx1"/>
            </a:solidFill>
            <a:prstDash val="sysDash"/>
            <a:round/>
            <a:headEnd/>
            <a:tailEnd/>
          </a:ln>
        </p:spPr>
        <p:txBody>
          <a:bodyPr/>
          <a:lstStyle/>
          <a:p>
            <a:endParaRPr lang="en-US">
              <a:latin typeface="Arial Narrow" pitchFamily="34" charset="0"/>
            </a:endParaRPr>
          </a:p>
        </p:txBody>
      </p:sp>
      <p:grpSp>
        <p:nvGrpSpPr>
          <p:cNvPr id="2" name="Group 2"/>
          <p:cNvGrpSpPr>
            <a:grpSpLocks/>
          </p:cNvGrpSpPr>
          <p:nvPr/>
        </p:nvGrpSpPr>
        <p:grpSpPr bwMode="auto">
          <a:xfrm>
            <a:off x="2297685" y="3737419"/>
            <a:ext cx="5932487" cy="1824037"/>
            <a:chOff x="1327" y="2559"/>
            <a:chExt cx="3737" cy="1149"/>
          </a:xfrm>
          <a:solidFill>
            <a:schemeClr val="accent6">
              <a:lumMod val="75000"/>
            </a:schemeClr>
          </a:solidFill>
        </p:grpSpPr>
        <p:sp>
          <p:nvSpPr>
            <p:cNvPr id="15414" name="Rectangle 3"/>
            <p:cNvSpPr>
              <a:spLocks noChangeArrowheads="1"/>
            </p:cNvSpPr>
            <p:nvPr/>
          </p:nvSpPr>
          <p:spPr bwMode="auto">
            <a:xfrm>
              <a:off x="1327" y="3658"/>
              <a:ext cx="86" cy="50"/>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15" name="Rectangle 4"/>
            <p:cNvSpPr>
              <a:spLocks noChangeArrowheads="1"/>
            </p:cNvSpPr>
            <p:nvPr/>
          </p:nvSpPr>
          <p:spPr bwMode="auto">
            <a:xfrm>
              <a:off x="1627" y="3489"/>
              <a:ext cx="95" cy="21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16" name="Rectangle 5"/>
            <p:cNvSpPr>
              <a:spLocks noChangeArrowheads="1"/>
            </p:cNvSpPr>
            <p:nvPr/>
          </p:nvSpPr>
          <p:spPr bwMode="auto">
            <a:xfrm>
              <a:off x="1936" y="3319"/>
              <a:ext cx="86" cy="38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17" name="Rectangle 6"/>
            <p:cNvSpPr>
              <a:spLocks noChangeArrowheads="1"/>
            </p:cNvSpPr>
            <p:nvPr/>
          </p:nvSpPr>
          <p:spPr bwMode="auto">
            <a:xfrm>
              <a:off x="2237" y="2779"/>
              <a:ext cx="86" cy="92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18" name="Rectangle 7"/>
            <p:cNvSpPr>
              <a:spLocks noChangeArrowheads="1"/>
            </p:cNvSpPr>
            <p:nvPr/>
          </p:nvSpPr>
          <p:spPr bwMode="auto">
            <a:xfrm>
              <a:off x="2538" y="2559"/>
              <a:ext cx="94" cy="114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19" name="Rectangle 8"/>
            <p:cNvSpPr>
              <a:spLocks noChangeArrowheads="1"/>
            </p:cNvSpPr>
            <p:nvPr/>
          </p:nvSpPr>
          <p:spPr bwMode="auto">
            <a:xfrm>
              <a:off x="2848" y="3009"/>
              <a:ext cx="84" cy="69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20" name="Rectangle 9"/>
            <p:cNvSpPr>
              <a:spLocks noChangeArrowheads="1"/>
            </p:cNvSpPr>
            <p:nvPr/>
          </p:nvSpPr>
          <p:spPr bwMode="auto">
            <a:xfrm>
              <a:off x="3148" y="3159"/>
              <a:ext cx="86" cy="54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21" name="Rectangle 10"/>
            <p:cNvSpPr>
              <a:spLocks noChangeArrowheads="1"/>
            </p:cNvSpPr>
            <p:nvPr/>
          </p:nvSpPr>
          <p:spPr bwMode="auto">
            <a:xfrm>
              <a:off x="3448" y="3368"/>
              <a:ext cx="95" cy="340"/>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22" name="Rectangle 11"/>
            <p:cNvSpPr>
              <a:spLocks noChangeArrowheads="1"/>
            </p:cNvSpPr>
            <p:nvPr/>
          </p:nvSpPr>
          <p:spPr bwMode="auto">
            <a:xfrm>
              <a:off x="3758" y="3379"/>
              <a:ext cx="86" cy="32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23" name="Rectangle 12"/>
            <p:cNvSpPr>
              <a:spLocks noChangeArrowheads="1"/>
            </p:cNvSpPr>
            <p:nvPr/>
          </p:nvSpPr>
          <p:spPr bwMode="auto">
            <a:xfrm>
              <a:off x="4058" y="3309"/>
              <a:ext cx="95" cy="39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24" name="Rectangle 13"/>
            <p:cNvSpPr>
              <a:spLocks noChangeArrowheads="1"/>
            </p:cNvSpPr>
            <p:nvPr/>
          </p:nvSpPr>
          <p:spPr bwMode="auto">
            <a:xfrm>
              <a:off x="4367" y="3479"/>
              <a:ext cx="86" cy="22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25" name="Rectangle 14"/>
            <p:cNvSpPr>
              <a:spLocks noChangeArrowheads="1"/>
            </p:cNvSpPr>
            <p:nvPr/>
          </p:nvSpPr>
          <p:spPr bwMode="auto">
            <a:xfrm>
              <a:off x="4669" y="3608"/>
              <a:ext cx="86" cy="100"/>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sp>
          <p:nvSpPr>
            <p:cNvPr id="15426" name="Rectangle 15"/>
            <p:cNvSpPr>
              <a:spLocks noChangeArrowheads="1"/>
            </p:cNvSpPr>
            <p:nvPr/>
          </p:nvSpPr>
          <p:spPr bwMode="auto">
            <a:xfrm>
              <a:off x="4969" y="3619"/>
              <a:ext cx="95" cy="89"/>
            </a:xfrm>
            <a:prstGeom prst="rect">
              <a:avLst/>
            </a:prstGeom>
            <a:grpFill/>
            <a:ln w="12700">
              <a:solidFill>
                <a:srgbClr val="000000"/>
              </a:solidFill>
              <a:miter lim="800000"/>
              <a:headEnd/>
              <a:tailEnd/>
            </a:ln>
          </p:spPr>
          <p:txBody>
            <a:bodyPr/>
            <a:lstStyle/>
            <a:p>
              <a:endParaRPr lang="en-US" sz="3600">
                <a:latin typeface="Arial Narrow" pitchFamily="34" charset="0"/>
              </a:endParaRPr>
            </a:p>
          </p:txBody>
        </p:sp>
      </p:grpSp>
      <p:sp>
        <p:nvSpPr>
          <p:cNvPr id="15364" name="Line 28"/>
          <p:cNvSpPr>
            <a:spLocks noChangeShapeType="1"/>
          </p:cNvSpPr>
          <p:nvPr/>
        </p:nvSpPr>
        <p:spPr bwMode="auto">
          <a:xfrm>
            <a:off x="1230885" y="2078481"/>
            <a:ext cx="0" cy="3471863"/>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65" name="Line 29"/>
          <p:cNvSpPr>
            <a:spLocks noChangeShapeType="1"/>
          </p:cNvSpPr>
          <p:nvPr/>
        </p:nvSpPr>
        <p:spPr bwMode="auto">
          <a:xfrm>
            <a:off x="1164210" y="5550344"/>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66" name="Line 30"/>
          <p:cNvSpPr>
            <a:spLocks noChangeShapeType="1"/>
          </p:cNvSpPr>
          <p:nvPr/>
        </p:nvSpPr>
        <p:spPr bwMode="auto">
          <a:xfrm>
            <a:off x="1164210" y="5121719"/>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67" name="Line 31"/>
          <p:cNvSpPr>
            <a:spLocks noChangeShapeType="1"/>
          </p:cNvSpPr>
          <p:nvPr/>
        </p:nvSpPr>
        <p:spPr bwMode="auto">
          <a:xfrm>
            <a:off x="1164210" y="4678806"/>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68" name="Line 32"/>
          <p:cNvSpPr>
            <a:spLocks noChangeShapeType="1"/>
          </p:cNvSpPr>
          <p:nvPr/>
        </p:nvSpPr>
        <p:spPr bwMode="auto">
          <a:xfrm>
            <a:off x="1164210" y="4250181"/>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69" name="Line 33"/>
          <p:cNvSpPr>
            <a:spLocks noChangeShapeType="1"/>
          </p:cNvSpPr>
          <p:nvPr/>
        </p:nvSpPr>
        <p:spPr bwMode="auto">
          <a:xfrm>
            <a:off x="1164210" y="3821556"/>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70" name="Line 34"/>
          <p:cNvSpPr>
            <a:spLocks noChangeShapeType="1"/>
          </p:cNvSpPr>
          <p:nvPr/>
        </p:nvSpPr>
        <p:spPr bwMode="auto">
          <a:xfrm>
            <a:off x="1164210" y="3378644"/>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71" name="Line 35"/>
          <p:cNvSpPr>
            <a:spLocks noChangeShapeType="1"/>
          </p:cNvSpPr>
          <p:nvPr/>
        </p:nvSpPr>
        <p:spPr bwMode="auto">
          <a:xfrm>
            <a:off x="1164210" y="2950019"/>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72" name="Line 36"/>
          <p:cNvSpPr>
            <a:spLocks noChangeShapeType="1"/>
          </p:cNvSpPr>
          <p:nvPr/>
        </p:nvSpPr>
        <p:spPr bwMode="auto">
          <a:xfrm>
            <a:off x="1164210" y="2507106"/>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73" name="Line 37"/>
          <p:cNvSpPr>
            <a:spLocks noChangeShapeType="1"/>
          </p:cNvSpPr>
          <p:nvPr/>
        </p:nvSpPr>
        <p:spPr bwMode="auto">
          <a:xfrm>
            <a:off x="1164210" y="2078481"/>
            <a:ext cx="66675" cy="0"/>
          </a:xfrm>
          <a:prstGeom prst="line">
            <a:avLst/>
          </a:prstGeom>
          <a:noFill/>
          <a:ln w="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74" name="Line 38"/>
          <p:cNvSpPr>
            <a:spLocks noChangeShapeType="1"/>
          </p:cNvSpPr>
          <p:nvPr/>
        </p:nvSpPr>
        <p:spPr bwMode="auto">
          <a:xfrm>
            <a:off x="1181672" y="5561456"/>
            <a:ext cx="77231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5375" name="Rectangle 39"/>
          <p:cNvSpPr>
            <a:spLocks noChangeArrowheads="1"/>
          </p:cNvSpPr>
          <p:nvPr/>
        </p:nvSpPr>
        <p:spPr bwMode="auto">
          <a:xfrm>
            <a:off x="959422" y="5423344"/>
            <a:ext cx="8175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a:t>
            </a:r>
            <a:endParaRPr lang="en-US">
              <a:latin typeface="Arial Narrow" pitchFamily="34" charset="0"/>
            </a:endParaRPr>
          </a:p>
        </p:txBody>
      </p:sp>
      <p:sp>
        <p:nvSpPr>
          <p:cNvPr id="15376" name="Rectangle 40"/>
          <p:cNvSpPr>
            <a:spLocks noChangeArrowheads="1"/>
          </p:cNvSpPr>
          <p:nvPr/>
        </p:nvSpPr>
        <p:spPr bwMode="auto">
          <a:xfrm>
            <a:off x="959422" y="4996306"/>
            <a:ext cx="8175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5</a:t>
            </a:r>
            <a:endParaRPr lang="en-US">
              <a:latin typeface="Arial Narrow" pitchFamily="34" charset="0"/>
            </a:endParaRPr>
          </a:p>
        </p:txBody>
      </p:sp>
      <p:sp>
        <p:nvSpPr>
          <p:cNvPr id="15377" name="Rectangle 41"/>
          <p:cNvSpPr>
            <a:spLocks noChangeArrowheads="1"/>
          </p:cNvSpPr>
          <p:nvPr/>
        </p:nvSpPr>
        <p:spPr bwMode="auto">
          <a:xfrm>
            <a:off x="849885" y="4551806"/>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10</a:t>
            </a:r>
            <a:endParaRPr lang="en-US">
              <a:latin typeface="Arial Narrow" pitchFamily="34" charset="0"/>
            </a:endParaRPr>
          </a:p>
        </p:txBody>
      </p:sp>
      <p:sp>
        <p:nvSpPr>
          <p:cNvPr id="15378" name="Rectangle 42"/>
          <p:cNvSpPr>
            <a:spLocks noChangeArrowheads="1"/>
          </p:cNvSpPr>
          <p:nvPr/>
        </p:nvSpPr>
        <p:spPr bwMode="auto">
          <a:xfrm>
            <a:off x="849885" y="4123181"/>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15</a:t>
            </a:r>
            <a:endParaRPr lang="en-US">
              <a:latin typeface="Arial Narrow" pitchFamily="34" charset="0"/>
            </a:endParaRPr>
          </a:p>
        </p:txBody>
      </p:sp>
      <p:sp>
        <p:nvSpPr>
          <p:cNvPr id="15379" name="Rectangle 43"/>
          <p:cNvSpPr>
            <a:spLocks noChangeArrowheads="1"/>
          </p:cNvSpPr>
          <p:nvPr/>
        </p:nvSpPr>
        <p:spPr bwMode="auto">
          <a:xfrm>
            <a:off x="849885" y="3696144"/>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20</a:t>
            </a:r>
            <a:endParaRPr lang="en-US">
              <a:latin typeface="Arial Narrow" pitchFamily="34" charset="0"/>
            </a:endParaRPr>
          </a:p>
        </p:txBody>
      </p:sp>
      <p:sp>
        <p:nvSpPr>
          <p:cNvPr id="15380" name="Rectangle 44"/>
          <p:cNvSpPr>
            <a:spLocks noChangeArrowheads="1"/>
          </p:cNvSpPr>
          <p:nvPr/>
        </p:nvSpPr>
        <p:spPr bwMode="auto">
          <a:xfrm>
            <a:off x="849885" y="3250056"/>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25</a:t>
            </a:r>
            <a:endParaRPr lang="en-US">
              <a:latin typeface="Arial Narrow" pitchFamily="34" charset="0"/>
            </a:endParaRPr>
          </a:p>
        </p:txBody>
      </p:sp>
      <p:sp>
        <p:nvSpPr>
          <p:cNvPr id="15381" name="Rectangle 45"/>
          <p:cNvSpPr>
            <a:spLocks noChangeArrowheads="1"/>
          </p:cNvSpPr>
          <p:nvPr/>
        </p:nvSpPr>
        <p:spPr bwMode="auto">
          <a:xfrm>
            <a:off x="849885" y="2824606"/>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30</a:t>
            </a:r>
            <a:endParaRPr lang="en-US">
              <a:latin typeface="Arial Narrow" pitchFamily="34" charset="0"/>
            </a:endParaRPr>
          </a:p>
        </p:txBody>
      </p:sp>
      <p:sp>
        <p:nvSpPr>
          <p:cNvPr id="15382" name="Rectangle 46"/>
          <p:cNvSpPr>
            <a:spLocks noChangeArrowheads="1"/>
          </p:cNvSpPr>
          <p:nvPr/>
        </p:nvSpPr>
        <p:spPr bwMode="auto">
          <a:xfrm>
            <a:off x="849885" y="2378519"/>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35</a:t>
            </a:r>
            <a:endParaRPr lang="en-US">
              <a:latin typeface="Arial Narrow" pitchFamily="34" charset="0"/>
            </a:endParaRPr>
          </a:p>
        </p:txBody>
      </p:sp>
      <p:sp>
        <p:nvSpPr>
          <p:cNvPr id="15383" name="Rectangle 47"/>
          <p:cNvSpPr>
            <a:spLocks noChangeArrowheads="1"/>
          </p:cNvSpPr>
          <p:nvPr/>
        </p:nvSpPr>
        <p:spPr bwMode="auto">
          <a:xfrm>
            <a:off x="849885" y="1949894"/>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40</a:t>
            </a:r>
            <a:endParaRPr lang="en-US">
              <a:latin typeface="Arial Narrow" pitchFamily="34" charset="0"/>
            </a:endParaRPr>
          </a:p>
        </p:txBody>
      </p:sp>
      <p:sp>
        <p:nvSpPr>
          <p:cNvPr id="15384" name="Rectangle 48"/>
          <p:cNvSpPr>
            <a:spLocks noChangeArrowheads="1"/>
          </p:cNvSpPr>
          <p:nvPr/>
        </p:nvSpPr>
        <p:spPr bwMode="auto">
          <a:xfrm>
            <a:off x="1286447" y="5728144"/>
            <a:ext cx="2869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0.01</a:t>
            </a:r>
            <a:endParaRPr lang="en-US">
              <a:latin typeface="Arial Narrow" pitchFamily="34" charset="0"/>
            </a:endParaRPr>
          </a:p>
        </p:txBody>
      </p:sp>
      <p:sp>
        <p:nvSpPr>
          <p:cNvPr id="15385" name="Rectangle 49"/>
          <p:cNvSpPr>
            <a:spLocks noChangeArrowheads="1"/>
          </p:cNvSpPr>
          <p:nvPr/>
        </p:nvSpPr>
        <p:spPr bwMode="auto">
          <a:xfrm>
            <a:off x="1762697" y="5728144"/>
            <a:ext cx="2869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0.02</a:t>
            </a:r>
            <a:endParaRPr lang="en-US">
              <a:latin typeface="Arial Narrow" pitchFamily="34" charset="0"/>
            </a:endParaRPr>
          </a:p>
        </p:txBody>
      </p:sp>
      <p:sp>
        <p:nvSpPr>
          <p:cNvPr id="15386" name="Rectangle 50"/>
          <p:cNvSpPr>
            <a:spLocks noChangeArrowheads="1"/>
          </p:cNvSpPr>
          <p:nvPr/>
        </p:nvSpPr>
        <p:spPr bwMode="auto">
          <a:xfrm>
            <a:off x="2242122" y="5728144"/>
            <a:ext cx="2869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0.03</a:t>
            </a:r>
            <a:endParaRPr lang="en-US">
              <a:latin typeface="Arial Narrow" pitchFamily="34" charset="0"/>
            </a:endParaRPr>
          </a:p>
        </p:txBody>
      </p:sp>
      <p:sp>
        <p:nvSpPr>
          <p:cNvPr id="15387" name="Rectangle 51"/>
          <p:cNvSpPr>
            <a:spLocks noChangeArrowheads="1"/>
          </p:cNvSpPr>
          <p:nvPr/>
        </p:nvSpPr>
        <p:spPr bwMode="auto">
          <a:xfrm>
            <a:off x="2732660" y="5728144"/>
            <a:ext cx="2869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0.06</a:t>
            </a:r>
            <a:endParaRPr lang="en-US">
              <a:latin typeface="Arial Narrow" pitchFamily="34" charset="0"/>
            </a:endParaRPr>
          </a:p>
        </p:txBody>
      </p:sp>
      <p:sp>
        <p:nvSpPr>
          <p:cNvPr id="15388" name="Rectangle 52"/>
          <p:cNvSpPr>
            <a:spLocks noChangeArrowheads="1"/>
          </p:cNvSpPr>
          <p:nvPr/>
        </p:nvSpPr>
        <p:spPr bwMode="auto">
          <a:xfrm>
            <a:off x="3210497" y="5728144"/>
            <a:ext cx="2869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0.13</a:t>
            </a:r>
            <a:endParaRPr lang="en-US">
              <a:latin typeface="Arial Narrow" pitchFamily="34" charset="0"/>
            </a:endParaRPr>
          </a:p>
        </p:txBody>
      </p:sp>
      <p:sp>
        <p:nvSpPr>
          <p:cNvPr id="15389" name="Rectangle 53"/>
          <p:cNvSpPr>
            <a:spLocks noChangeArrowheads="1"/>
          </p:cNvSpPr>
          <p:nvPr/>
        </p:nvSpPr>
        <p:spPr bwMode="auto">
          <a:xfrm>
            <a:off x="3701035" y="5728144"/>
            <a:ext cx="2869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0.25</a:t>
            </a:r>
            <a:endParaRPr lang="en-US">
              <a:latin typeface="Arial Narrow" pitchFamily="34" charset="0"/>
            </a:endParaRPr>
          </a:p>
        </p:txBody>
      </p:sp>
      <p:sp>
        <p:nvSpPr>
          <p:cNvPr id="15390" name="Rectangle 54"/>
          <p:cNvSpPr>
            <a:spLocks noChangeArrowheads="1"/>
          </p:cNvSpPr>
          <p:nvPr/>
        </p:nvSpPr>
        <p:spPr bwMode="auto">
          <a:xfrm>
            <a:off x="4232847" y="5728144"/>
            <a:ext cx="20518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0.5</a:t>
            </a:r>
            <a:endParaRPr lang="en-US">
              <a:latin typeface="Arial Narrow" pitchFamily="34" charset="0"/>
            </a:endParaRPr>
          </a:p>
        </p:txBody>
      </p:sp>
      <p:sp>
        <p:nvSpPr>
          <p:cNvPr id="15391" name="Rectangle 55"/>
          <p:cNvSpPr>
            <a:spLocks noChangeArrowheads="1"/>
          </p:cNvSpPr>
          <p:nvPr/>
        </p:nvSpPr>
        <p:spPr bwMode="auto">
          <a:xfrm>
            <a:off x="4793235" y="5728144"/>
            <a:ext cx="8175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1</a:t>
            </a:r>
            <a:endParaRPr lang="en-US">
              <a:latin typeface="Arial Narrow" pitchFamily="34" charset="0"/>
            </a:endParaRPr>
          </a:p>
        </p:txBody>
      </p:sp>
      <p:sp>
        <p:nvSpPr>
          <p:cNvPr id="15392" name="Rectangle 56"/>
          <p:cNvSpPr>
            <a:spLocks noChangeArrowheads="1"/>
          </p:cNvSpPr>
          <p:nvPr/>
        </p:nvSpPr>
        <p:spPr bwMode="auto">
          <a:xfrm>
            <a:off x="5283772" y="5728144"/>
            <a:ext cx="8175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2</a:t>
            </a:r>
            <a:endParaRPr lang="en-US">
              <a:latin typeface="Arial Narrow" pitchFamily="34" charset="0"/>
            </a:endParaRPr>
          </a:p>
        </p:txBody>
      </p:sp>
      <p:sp>
        <p:nvSpPr>
          <p:cNvPr id="15393" name="Rectangle 57"/>
          <p:cNvSpPr>
            <a:spLocks noChangeArrowheads="1"/>
          </p:cNvSpPr>
          <p:nvPr/>
        </p:nvSpPr>
        <p:spPr bwMode="auto">
          <a:xfrm>
            <a:off x="5761610" y="5728144"/>
            <a:ext cx="8175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4</a:t>
            </a:r>
            <a:endParaRPr lang="en-US">
              <a:latin typeface="Arial Narrow" pitchFamily="34" charset="0"/>
            </a:endParaRPr>
          </a:p>
        </p:txBody>
      </p:sp>
      <p:sp>
        <p:nvSpPr>
          <p:cNvPr id="15394" name="Rectangle 58"/>
          <p:cNvSpPr>
            <a:spLocks noChangeArrowheads="1"/>
          </p:cNvSpPr>
          <p:nvPr/>
        </p:nvSpPr>
        <p:spPr bwMode="auto">
          <a:xfrm>
            <a:off x="6237860" y="5728144"/>
            <a:ext cx="8175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8</a:t>
            </a:r>
            <a:endParaRPr lang="en-US">
              <a:latin typeface="Arial Narrow" pitchFamily="34" charset="0"/>
            </a:endParaRPr>
          </a:p>
        </p:txBody>
      </p:sp>
      <p:sp>
        <p:nvSpPr>
          <p:cNvPr id="15395" name="Rectangle 59"/>
          <p:cNvSpPr>
            <a:spLocks noChangeArrowheads="1"/>
          </p:cNvSpPr>
          <p:nvPr/>
        </p:nvSpPr>
        <p:spPr bwMode="auto">
          <a:xfrm>
            <a:off x="6676010" y="5728144"/>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16</a:t>
            </a:r>
            <a:endParaRPr lang="en-US">
              <a:latin typeface="Arial Narrow" pitchFamily="34" charset="0"/>
            </a:endParaRPr>
          </a:p>
        </p:txBody>
      </p:sp>
      <p:sp>
        <p:nvSpPr>
          <p:cNvPr id="15396" name="Rectangle 60"/>
          <p:cNvSpPr>
            <a:spLocks noChangeArrowheads="1"/>
          </p:cNvSpPr>
          <p:nvPr/>
        </p:nvSpPr>
        <p:spPr bwMode="auto">
          <a:xfrm>
            <a:off x="7152260" y="5728144"/>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32</a:t>
            </a:r>
            <a:endParaRPr lang="en-US">
              <a:latin typeface="Arial Narrow" pitchFamily="34" charset="0"/>
            </a:endParaRPr>
          </a:p>
        </p:txBody>
      </p:sp>
      <p:sp>
        <p:nvSpPr>
          <p:cNvPr id="15397" name="Rectangle 61"/>
          <p:cNvSpPr>
            <a:spLocks noChangeArrowheads="1"/>
          </p:cNvSpPr>
          <p:nvPr/>
        </p:nvSpPr>
        <p:spPr bwMode="auto">
          <a:xfrm>
            <a:off x="7644385" y="5728144"/>
            <a:ext cx="1635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64</a:t>
            </a:r>
            <a:endParaRPr lang="en-US">
              <a:latin typeface="Arial Narrow" pitchFamily="34" charset="0"/>
            </a:endParaRPr>
          </a:p>
        </p:txBody>
      </p:sp>
      <p:sp>
        <p:nvSpPr>
          <p:cNvPr id="15398" name="Rectangle 62"/>
          <p:cNvSpPr>
            <a:spLocks noChangeArrowheads="1"/>
          </p:cNvSpPr>
          <p:nvPr/>
        </p:nvSpPr>
        <p:spPr bwMode="auto">
          <a:xfrm>
            <a:off x="8065072" y="5728144"/>
            <a:ext cx="2452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128</a:t>
            </a:r>
            <a:endParaRPr lang="en-US">
              <a:latin typeface="Arial Narrow" pitchFamily="34" charset="0"/>
            </a:endParaRPr>
          </a:p>
        </p:txBody>
      </p:sp>
      <p:sp>
        <p:nvSpPr>
          <p:cNvPr id="15399" name="Rectangle 63"/>
          <p:cNvSpPr>
            <a:spLocks noChangeArrowheads="1"/>
          </p:cNvSpPr>
          <p:nvPr/>
        </p:nvSpPr>
        <p:spPr bwMode="auto">
          <a:xfrm>
            <a:off x="8544497" y="5728144"/>
            <a:ext cx="24526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0">
                <a:latin typeface="Arial Narrow" pitchFamily="34" charset="0"/>
              </a:rPr>
              <a:t>256</a:t>
            </a:r>
            <a:endParaRPr lang="en-US">
              <a:latin typeface="Arial Narrow" pitchFamily="34" charset="0"/>
            </a:endParaRPr>
          </a:p>
        </p:txBody>
      </p:sp>
      <p:sp>
        <p:nvSpPr>
          <p:cNvPr id="15400" name="Rectangle 64"/>
          <p:cNvSpPr>
            <a:spLocks noChangeArrowheads="1"/>
          </p:cNvSpPr>
          <p:nvPr/>
        </p:nvSpPr>
        <p:spPr bwMode="auto">
          <a:xfrm rot="-5400000">
            <a:off x="-130353" y="3981328"/>
            <a:ext cx="146835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latin typeface="Arial Narrow" pitchFamily="34" charset="0"/>
              </a:rPr>
              <a:t>Percentage of Isolates</a:t>
            </a:r>
            <a:endParaRPr lang="en-US">
              <a:latin typeface="Arial Narrow" pitchFamily="34" charset="0"/>
            </a:endParaRPr>
          </a:p>
        </p:txBody>
      </p:sp>
      <p:grpSp>
        <p:nvGrpSpPr>
          <p:cNvPr id="15401" name="Group 65"/>
          <p:cNvGrpSpPr>
            <a:grpSpLocks/>
          </p:cNvGrpSpPr>
          <p:nvPr/>
        </p:nvGrpSpPr>
        <p:grpSpPr bwMode="auto">
          <a:xfrm>
            <a:off x="1486472" y="2242784"/>
            <a:ext cx="1897063" cy="323850"/>
            <a:chOff x="2254" y="3762"/>
            <a:chExt cx="966" cy="204"/>
          </a:xfrm>
        </p:grpSpPr>
        <p:sp>
          <p:nvSpPr>
            <p:cNvPr id="15411" name="Rectangle 66"/>
            <p:cNvSpPr>
              <a:spLocks noChangeArrowheads="1"/>
            </p:cNvSpPr>
            <p:nvPr/>
          </p:nvSpPr>
          <p:spPr bwMode="auto">
            <a:xfrm>
              <a:off x="2254" y="3762"/>
              <a:ext cx="966" cy="204"/>
            </a:xfrm>
            <a:prstGeom prst="rect">
              <a:avLst/>
            </a:prstGeom>
            <a:solidFill>
              <a:schemeClr val="bg1"/>
            </a:solidFill>
            <a:ln w="0">
              <a:noFill/>
              <a:miter lim="800000"/>
              <a:headEnd/>
              <a:tailEnd/>
            </a:ln>
          </p:spPr>
          <p:txBody>
            <a:bodyPr/>
            <a:lstStyle/>
            <a:p>
              <a:endParaRPr lang="en-US" sz="3600">
                <a:latin typeface="Arial Narrow" pitchFamily="34" charset="0"/>
              </a:endParaRPr>
            </a:p>
          </p:txBody>
        </p:sp>
        <p:sp>
          <p:nvSpPr>
            <p:cNvPr id="15412" name="Rectangle 67"/>
            <p:cNvSpPr>
              <a:spLocks noChangeArrowheads="1"/>
            </p:cNvSpPr>
            <p:nvPr/>
          </p:nvSpPr>
          <p:spPr bwMode="auto">
            <a:xfrm>
              <a:off x="2300" y="3828"/>
              <a:ext cx="85" cy="80"/>
            </a:xfrm>
            <a:prstGeom prst="rect">
              <a:avLst/>
            </a:prstGeom>
            <a:solidFill>
              <a:schemeClr val="accent6">
                <a:lumMod val="75000"/>
              </a:schemeClr>
            </a:solidFill>
            <a:ln w="12700">
              <a:solidFill>
                <a:srgbClr val="000000"/>
              </a:solidFill>
              <a:miter lim="800000"/>
              <a:headEnd/>
              <a:tailEnd/>
            </a:ln>
          </p:spPr>
          <p:txBody>
            <a:bodyPr/>
            <a:lstStyle/>
            <a:p>
              <a:endParaRPr lang="en-US" sz="3600">
                <a:latin typeface="Arial Narrow" pitchFamily="34" charset="0"/>
              </a:endParaRPr>
            </a:p>
          </p:txBody>
        </p:sp>
        <p:sp>
          <p:nvSpPr>
            <p:cNvPr id="15413" name="Rectangle 68"/>
            <p:cNvSpPr>
              <a:spLocks noChangeArrowheads="1"/>
            </p:cNvSpPr>
            <p:nvPr/>
          </p:nvSpPr>
          <p:spPr bwMode="auto">
            <a:xfrm>
              <a:off x="2431" y="3781"/>
              <a:ext cx="77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dirty="0">
                  <a:latin typeface="Arial Narrow" pitchFamily="34" charset="0"/>
                </a:rPr>
                <a:t>Meropenem</a:t>
              </a:r>
            </a:p>
          </p:txBody>
        </p:sp>
      </p:grpSp>
      <p:sp>
        <p:nvSpPr>
          <p:cNvPr id="15402" name="Rectangle 71"/>
          <p:cNvSpPr>
            <a:spLocks noGrp="1" noChangeArrowheads="1"/>
          </p:cNvSpPr>
          <p:nvPr>
            <p:ph type="title"/>
          </p:nvPr>
        </p:nvSpPr>
        <p:spPr>
          <a:xfrm>
            <a:off x="833438" y="24450"/>
            <a:ext cx="7853362" cy="1143000"/>
          </a:xfrm>
        </p:spPr>
        <p:txBody>
          <a:bodyPr>
            <a:normAutofit fontScale="90000"/>
          </a:bodyPr>
          <a:lstStyle/>
          <a:p>
            <a:r>
              <a:rPr lang="en-US" sz="3600" dirty="0" smtClean="0"/>
              <a:t>Assessing Antimicrobial Potency: </a:t>
            </a:r>
            <a:br>
              <a:rPr lang="en-US" sz="3600" dirty="0" smtClean="0"/>
            </a:br>
            <a:r>
              <a:rPr lang="en-US" sz="3600" dirty="0" smtClean="0"/>
              <a:t>Beyond the </a:t>
            </a:r>
            <a:r>
              <a:rPr lang="ja-JP" altLang="en-US" sz="3600" dirty="0" smtClean="0"/>
              <a:t>“</a:t>
            </a:r>
            <a:r>
              <a:rPr lang="en-US" sz="3600" dirty="0" smtClean="0"/>
              <a:t>S</a:t>
            </a:r>
            <a:r>
              <a:rPr lang="ja-JP" altLang="en-US" sz="3600" dirty="0" smtClean="0"/>
              <a:t>”</a:t>
            </a:r>
            <a:endParaRPr lang="en-US" sz="3600" dirty="0"/>
          </a:p>
        </p:txBody>
      </p:sp>
      <p:sp>
        <p:nvSpPr>
          <p:cNvPr id="15403" name="Rectangle 74"/>
          <p:cNvSpPr>
            <a:spLocks noChangeArrowheads="1"/>
          </p:cNvSpPr>
          <p:nvPr/>
        </p:nvSpPr>
        <p:spPr bwMode="auto">
          <a:xfrm>
            <a:off x="4495800" y="6006130"/>
            <a:ext cx="82073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dirty="0">
                <a:latin typeface="Arial Narrow" pitchFamily="34" charset="0"/>
              </a:rPr>
              <a:t>MIC (</a:t>
            </a:r>
            <a:r>
              <a:rPr lang="en-US" sz="1400" b="1" dirty="0">
                <a:latin typeface="Arial Narrow" pitchFamily="34" charset="0"/>
                <a:sym typeface="Symbol" charset="0"/>
              </a:rPr>
              <a:t>g/ml)</a:t>
            </a:r>
            <a:endParaRPr lang="en-US" sz="3600" b="1" dirty="0">
              <a:latin typeface="Arial Narrow" pitchFamily="34" charset="0"/>
              <a:sym typeface="Symbol" charset="0"/>
            </a:endParaRPr>
          </a:p>
        </p:txBody>
      </p:sp>
      <p:sp>
        <p:nvSpPr>
          <p:cNvPr id="37935" name="Text Box 82"/>
          <p:cNvSpPr txBox="1">
            <a:spLocks noChangeArrowheads="1"/>
          </p:cNvSpPr>
          <p:nvPr/>
        </p:nvSpPr>
        <p:spPr bwMode="auto">
          <a:xfrm>
            <a:off x="587375" y="6041852"/>
            <a:ext cx="2574744" cy="253916"/>
          </a:xfrm>
          <a:prstGeom prst="rect">
            <a:avLst/>
          </a:prstGeom>
          <a:noFill/>
          <a:ln w="12700">
            <a:noFill/>
            <a:miter lim="800000"/>
            <a:headEnd/>
            <a:tailEnd/>
          </a:ln>
        </p:spPr>
        <p:txBody>
          <a:bodyPr wrap="none" anchor="b">
            <a:spAutoFit/>
          </a:bodyPr>
          <a:lstStyle/>
          <a:p>
            <a:pPr>
              <a:defRPr/>
            </a:pPr>
            <a:r>
              <a:rPr lang="en-US" sz="1050" b="0" dirty="0" err="1">
                <a:latin typeface="Arial Narrow" pitchFamily="34" charset="0"/>
              </a:rPr>
              <a:t>Eagye</a:t>
            </a:r>
            <a:r>
              <a:rPr lang="en-US" sz="1050" b="0" dirty="0">
                <a:latin typeface="Arial Narrow" pitchFamily="34" charset="0"/>
              </a:rPr>
              <a:t> KJ et al, </a:t>
            </a:r>
            <a:r>
              <a:rPr lang="en-US" sz="1050" b="0" dirty="0" err="1">
                <a:latin typeface="Arial Narrow" pitchFamily="34" charset="0"/>
              </a:rPr>
              <a:t>Clin</a:t>
            </a:r>
            <a:r>
              <a:rPr lang="en-US" sz="1050" b="0" dirty="0">
                <a:latin typeface="Arial Narrow" pitchFamily="34" charset="0"/>
              </a:rPr>
              <a:t> </a:t>
            </a:r>
            <a:r>
              <a:rPr lang="en-US" sz="1050" b="0" dirty="0" err="1">
                <a:latin typeface="Arial Narrow" pitchFamily="34" charset="0"/>
              </a:rPr>
              <a:t>Ther</a:t>
            </a:r>
            <a:r>
              <a:rPr lang="en-US" sz="1050" b="0" dirty="0">
                <a:latin typeface="Arial Narrow" pitchFamily="34" charset="0"/>
              </a:rPr>
              <a:t> 2009;31(11):2678-2688</a:t>
            </a:r>
            <a:endParaRPr lang="en-US" sz="1050" b="0" i="1" dirty="0">
              <a:latin typeface="Arial Narrow" pitchFamily="34" charset="0"/>
            </a:endParaRPr>
          </a:p>
        </p:txBody>
      </p:sp>
      <p:sp>
        <p:nvSpPr>
          <p:cNvPr id="81" name="Rectangle 71"/>
          <p:cNvSpPr txBox="1">
            <a:spLocks noChangeArrowheads="1"/>
          </p:cNvSpPr>
          <p:nvPr/>
        </p:nvSpPr>
        <p:spPr>
          <a:xfrm>
            <a:off x="284163" y="1371600"/>
            <a:ext cx="8859837" cy="609600"/>
          </a:xfrm>
          <a:prstGeom prst="rect">
            <a:avLst/>
          </a:prstGeom>
          <a:ln/>
        </p:spPr>
        <p:txBody>
          <a:bodyPr/>
          <a:lstStyle/>
          <a:p>
            <a:pPr algn="ctr">
              <a:lnSpc>
                <a:spcPct val="90000"/>
              </a:lnSpc>
              <a:defRPr/>
            </a:pPr>
            <a:r>
              <a:rPr lang="en-US" sz="2400" b="1" kern="0" dirty="0">
                <a:latin typeface="Arial Narrow" pitchFamily="34" charset="0"/>
                <a:ea typeface="+mj-ea"/>
                <a:cs typeface="+mj-cs"/>
              </a:rPr>
              <a:t>MIC Distribution for </a:t>
            </a:r>
            <a:r>
              <a:rPr lang="en-US" sz="2400" b="1" i="1" kern="0" dirty="0">
                <a:latin typeface="Arial Narrow" pitchFamily="34" charset="0"/>
                <a:ea typeface="+mj-ea"/>
                <a:cs typeface="+mj-cs"/>
              </a:rPr>
              <a:t>P. </a:t>
            </a:r>
            <a:r>
              <a:rPr lang="en-US" sz="2400" b="1" i="1" kern="0" dirty="0" err="1">
                <a:latin typeface="Arial Narrow" pitchFamily="34" charset="0"/>
                <a:ea typeface="+mj-ea"/>
                <a:cs typeface="+mj-cs"/>
              </a:rPr>
              <a:t>aeruginosa</a:t>
            </a:r>
            <a:r>
              <a:rPr lang="en-US" sz="2400" b="1" kern="0" dirty="0">
                <a:latin typeface="Arial Narrow" pitchFamily="34" charset="0"/>
                <a:ea typeface="+mj-ea"/>
                <a:cs typeface="+mj-cs"/>
              </a:rPr>
              <a:t> from 40 U.S. Hospitals (n= 1044)</a:t>
            </a:r>
          </a:p>
        </p:txBody>
      </p:sp>
      <p:grpSp>
        <p:nvGrpSpPr>
          <p:cNvPr id="5" name="Group 77"/>
          <p:cNvGrpSpPr>
            <a:grpSpLocks/>
          </p:cNvGrpSpPr>
          <p:nvPr/>
        </p:nvGrpSpPr>
        <p:grpSpPr bwMode="auto">
          <a:xfrm>
            <a:off x="4991672" y="2303906"/>
            <a:ext cx="2413000" cy="3186113"/>
            <a:chOff x="3376" y="1723"/>
            <a:chExt cx="1520" cy="1973"/>
          </a:xfrm>
        </p:grpSpPr>
        <p:grpSp>
          <p:nvGrpSpPr>
            <p:cNvPr id="15407" name="Group 78"/>
            <p:cNvGrpSpPr>
              <a:grpSpLocks/>
            </p:cNvGrpSpPr>
            <p:nvPr/>
          </p:nvGrpSpPr>
          <p:grpSpPr bwMode="auto">
            <a:xfrm>
              <a:off x="3617" y="1723"/>
              <a:ext cx="1279" cy="1973"/>
              <a:chOff x="3792" y="1451"/>
              <a:chExt cx="1279" cy="1973"/>
            </a:xfrm>
          </p:grpSpPr>
          <p:sp>
            <p:nvSpPr>
              <p:cNvPr id="15409" name="Text Box 79"/>
              <p:cNvSpPr txBox="1">
                <a:spLocks noChangeArrowheads="1"/>
              </p:cNvSpPr>
              <p:nvPr/>
            </p:nvSpPr>
            <p:spPr bwMode="auto">
              <a:xfrm>
                <a:off x="3792" y="1451"/>
                <a:ext cx="1279"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spcBef>
                    <a:spcPct val="50000"/>
                  </a:spcBef>
                </a:pPr>
                <a:r>
                  <a:rPr lang="ja-JP" altLang="en-US">
                    <a:latin typeface="Arial Narrow" pitchFamily="34" charset="0"/>
                    <a:cs typeface="ＭＳ Ｐゴシック" charset="0"/>
                  </a:rPr>
                  <a:t>“</a:t>
                </a:r>
                <a:r>
                  <a:rPr lang="en-US">
                    <a:latin typeface="Arial Narrow" pitchFamily="34" charset="0"/>
                    <a:cs typeface="ＭＳ Ｐゴシック" charset="0"/>
                  </a:rPr>
                  <a:t>S</a:t>
                </a:r>
                <a:r>
                  <a:rPr lang="ja-JP" altLang="en-US">
                    <a:latin typeface="Arial Narrow" pitchFamily="34" charset="0"/>
                    <a:cs typeface="ＭＳ Ｐゴシック" charset="0"/>
                  </a:rPr>
                  <a:t>”</a:t>
                </a:r>
                <a:r>
                  <a:rPr lang="en-US" baseline="30000">
                    <a:latin typeface="Arial Narrow" pitchFamily="34" charset="0"/>
                    <a:cs typeface="Arial" charset="0"/>
                  </a:rPr>
                  <a:t> </a:t>
                </a:r>
                <a:r>
                  <a:rPr lang="en-US">
                    <a:latin typeface="Arial Narrow" pitchFamily="34" charset="0"/>
                    <a:cs typeface="ＭＳ Ｐゴシック" charset="0"/>
                  </a:rPr>
                  <a:t>Breakpoint 2012</a:t>
                </a:r>
                <a:endParaRPr lang="en-US" baseline="30000">
                  <a:latin typeface="Arial Narrow" pitchFamily="34" charset="0"/>
                  <a:cs typeface="ＭＳ Ｐゴシック" charset="0"/>
                </a:endParaRPr>
              </a:p>
            </p:txBody>
          </p:sp>
          <p:sp>
            <p:nvSpPr>
              <p:cNvPr id="15410" name="Line 80"/>
              <p:cNvSpPr>
                <a:spLocks noChangeShapeType="1"/>
              </p:cNvSpPr>
              <p:nvPr/>
            </p:nvSpPr>
            <p:spPr bwMode="auto">
              <a:xfrm flipH="1" flipV="1">
                <a:off x="3792" y="1488"/>
                <a:ext cx="0" cy="1936"/>
              </a:xfrm>
              <a:prstGeom prst="line">
                <a:avLst/>
              </a:prstGeom>
              <a:noFill/>
              <a:ln w="6032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grpSp>
        <p:sp>
          <p:nvSpPr>
            <p:cNvPr id="15408" name="AutoShape 81"/>
            <p:cNvSpPr>
              <a:spLocks noChangeArrowheads="1"/>
            </p:cNvSpPr>
            <p:nvPr/>
          </p:nvSpPr>
          <p:spPr bwMode="auto">
            <a:xfrm rot="-5400000">
              <a:off x="3296" y="1839"/>
              <a:ext cx="401" cy="242"/>
            </a:xfrm>
            <a:prstGeom prst="flowChartExtract">
              <a:avLst/>
            </a:prstGeom>
            <a:solidFill>
              <a:schemeClr val="tx1"/>
            </a:solidFill>
            <a:ln w="12700">
              <a:solidFill>
                <a:schemeClr val="tx1"/>
              </a:solidFill>
              <a:miter lim="800000"/>
              <a:headEnd/>
              <a:tailEnd/>
            </a:ln>
          </p:spPr>
          <p:txBody>
            <a:bodyPr wrap="none" anchor="ctr"/>
            <a:lstStyle/>
            <a:p>
              <a:endParaRPr lang="en-US" sz="3600">
                <a:latin typeface="Arial Narrow" pitchFamily="34" charset="0"/>
              </a:endParaRPr>
            </a:p>
          </p:txBody>
        </p:sp>
      </p:grpSp>
    </p:spTree>
    <p:extLst>
      <p:ext uri="{BB962C8B-B14F-4D97-AF65-F5344CB8AC3E}">
        <p14:creationId xmlns:p14="http://schemas.microsoft.com/office/powerpoint/2010/main" val="3323218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3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990600"/>
          </a:xfrm>
        </p:spPr>
        <p:txBody>
          <a:bodyPr>
            <a:noAutofit/>
          </a:bodyPr>
          <a:lstStyle/>
          <a:p>
            <a:r>
              <a:rPr lang="en-US" sz="3200" dirty="0"/>
              <a:t>Hartford Hospital: </a:t>
            </a:r>
            <a:br>
              <a:rPr lang="en-US" sz="3200" dirty="0"/>
            </a:br>
            <a:r>
              <a:rPr lang="en-US" sz="3200" dirty="0"/>
              <a:t>VAP Pathway – </a:t>
            </a:r>
            <a:r>
              <a:rPr lang="en-US" sz="3200" dirty="0">
                <a:solidFill>
                  <a:schemeClr val="tx1"/>
                </a:solidFill>
              </a:rPr>
              <a:t>EMPIRIC Therapy</a:t>
            </a:r>
          </a:p>
        </p:txBody>
      </p:sp>
      <p:graphicFrame>
        <p:nvGraphicFramePr>
          <p:cNvPr id="972803" name="Group 3"/>
          <p:cNvGraphicFramePr>
            <a:graphicFrameLocks noGrp="1"/>
          </p:cNvGraphicFramePr>
          <p:nvPr>
            <p:ph sz="quarter" idx="1"/>
            <p:extLst/>
          </p:nvPr>
        </p:nvGraphicFramePr>
        <p:xfrm>
          <a:off x="457200" y="1066800"/>
          <a:ext cx="8229600" cy="2709864"/>
        </p:xfrm>
        <a:graphic>
          <a:graphicData uri="http://schemas.openxmlformats.org/drawingml/2006/table">
            <a:tbl>
              <a:tblPr/>
              <a:tblGrid>
                <a:gridCol w="1646238"/>
                <a:gridCol w="1646237"/>
                <a:gridCol w="1644650"/>
                <a:gridCol w="1646238"/>
                <a:gridCol w="1646237"/>
              </a:tblGrid>
              <a:tr h="604838">
                <a:tc rowSpan="2">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1</a:t>
                      </a:r>
                      <a:r>
                        <a:rPr kumimoji="0" lang="en-US" sz="1600" b="0" i="0" u="none" strike="noStrike" cap="none" normalizeH="0" baseline="30000" dirty="0">
                          <a:ln>
                            <a:noFill/>
                          </a:ln>
                          <a:solidFill>
                            <a:schemeClr val="tx1"/>
                          </a:solidFill>
                          <a:effectLst/>
                          <a:latin typeface="Arial Narrow" pitchFamily="34" charset="0"/>
                          <a:ea typeface="ＭＳ Ｐゴシック" charset="0"/>
                        </a:rPr>
                        <a:t>st</a:t>
                      </a:r>
                      <a:r>
                        <a:rPr kumimoji="0" lang="en-US" sz="1600" b="0" i="0" u="none" strike="noStrike" cap="none" normalizeH="0" baseline="0" dirty="0">
                          <a:ln>
                            <a:noFill/>
                          </a:ln>
                          <a:solidFill>
                            <a:schemeClr val="tx1"/>
                          </a:solidFill>
                          <a:effectLst/>
                          <a:latin typeface="Arial Narrow" pitchFamily="34" charset="0"/>
                          <a:ea typeface="ＭＳ Ｐゴシック" charset="0"/>
                        </a:rPr>
                        <a:t> Line Regimen:</a:t>
                      </a:r>
                    </a:p>
                  </a:txBody>
                  <a:tcPr marT="45725" marB="45725" anchor="ctr" horzOverflow="overflow">
                    <a:lnL>
                      <a:noFill/>
                    </a:lnL>
                    <a:lnR>
                      <a:noFill/>
                    </a:lnR>
                    <a:lnT w="28575" cap="flat" cmpd="sng" algn="ctr">
                      <a:solidFill>
                        <a:schemeClr val="bg1"/>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Dosage</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a:t>
                      </a:r>
                      <a:r>
                        <a:rPr kumimoji="0" lang="en-US" sz="1600" b="0" i="0" u="none" strike="noStrike" cap="none" normalizeH="0" baseline="0" dirty="0" err="1">
                          <a:ln>
                            <a:noFill/>
                          </a:ln>
                          <a:solidFill>
                            <a:schemeClr val="tx1"/>
                          </a:solidFill>
                          <a:effectLst/>
                          <a:latin typeface="Arial Narrow" pitchFamily="34" charset="0"/>
                          <a:ea typeface="ＭＳ Ｐゴシック" charset="0"/>
                        </a:rPr>
                        <a:t>CrCl</a:t>
                      </a:r>
                      <a:r>
                        <a:rPr kumimoji="0" lang="en-US" sz="1600" b="0" i="0" u="none" strike="noStrike" cap="none" normalizeH="0" baseline="0" dirty="0">
                          <a:ln>
                            <a:noFill/>
                          </a:ln>
                          <a:solidFill>
                            <a:schemeClr val="tx1"/>
                          </a:solidFill>
                          <a:effectLst/>
                          <a:latin typeface="Arial Narrow" pitchFamily="34" charset="0"/>
                          <a:ea typeface="ＭＳ Ｐゴシック" charset="0"/>
                        </a:rPr>
                        <a:t> </a:t>
                      </a:r>
                      <a:r>
                        <a:rPr kumimoji="0" lang="en-US" sz="1600" b="0" i="0" u="none" strike="noStrike" cap="none" normalizeH="0" baseline="0" dirty="0">
                          <a:ln>
                            <a:noFill/>
                          </a:ln>
                          <a:solidFill>
                            <a:schemeClr val="tx1"/>
                          </a:solidFill>
                          <a:effectLst/>
                          <a:latin typeface="Arial Narrow" pitchFamily="34" charset="0"/>
                          <a:ea typeface="ＭＳ Ｐゴシック" charset="0"/>
                          <a:cs typeface="Arial" charset="0"/>
                        </a:rPr>
                        <a:t>≥</a:t>
                      </a:r>
                      <a:r>
                        <a:rPr kumimoji="0" lang="en-US" sz="1600" b="0" i="0" u="none" strike="noStrike" cap="none" normalizeH="0" baseline="0" dirty="0">
                          <a:ln>
                            <a:noFill/>
                          </a:ln>
                          <a:solidFill>
                            <a:schemeClr val="tx1"/>
                          </a:solidFill>
                          <a:effectLst/>
                          <a:latin typeface="Arial Narrow" pitchFamily="34" charset="0"/>
                          <a:ea typeface="ＭＳ Ｐゴシック" charset="0"/>
                        </a:rPr>
                        <a:t> </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50ml/min)</a:t>
                      </a:r>
                    </a:p>
                  </a:txBody>
                  <a:tcPr marT="45725" marB="45725" anchor="ctr" horzOverflow="overflow">
                    <a:lnL>
                      <a:noFill/>
                    </a:lnL>
                    <a:lnR>
                      <a:noFill/>
                    </a:lnR>
                    <a:lnT w="28575" cap="flat" cmpd="sng" algn="ctr">
                      <a:solidFill>
                        <a:schemeClr val="bg1"/>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Adjustment for Renal Dysfunction</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a:t>
                      </a:r>
                      <a:r>
                        <a:rPr kumimoji="0" lang="en-US" sz="1600" b="0" i="0" u="none" strike="noStrike" cap="none" normalizeH="0" baseline="0" dirty="0" err="1">
                          <a:ln>
                            <a:noFill/>
                          </a:ln>
                          <a:solidFill>
                            <a:schemeClr val="tx1"/>
                          </a:solidFill>
                          <a:effectLst/>
                          <a:latin typeface="Arial Narrow" pitchFamily="34" charset="0"/>
                          <a:ea typeface="ＭＳ Ｐゴシック" charset="0"/>
                        </a:rPr>
                        <a:t>CrCL</a:t>
                      </a:r>
                      <a:r>
                        <a:rPr kumimoji="0" lang="en-US" sz="1600" b="0" i="0" u="none" strike="noStrike" cap="none" normalizeH="0" baseline="0" dirty="0">
                          <a:ln>
                            <a:noFill/>
                          </a:ln>
                          <a:solidFill>
                            <a:schemeClr val="tx1"/>
                          </a:solidFill>
                          <a:effectLst/>
                          <a:latin typeface="Arial Narrow" pitchFamily="34" charset="0"/>
                          <a:ea typeface="ＭＳ Ｐゴシック" charset="0"/>
                        </a:rPr>
                        <a:t> in ml/min)</a:t>
                      </a:r>
                    </a:p>
                  </a:txBody>
                  <a:tcPr marT="45725" marB="45725"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r>
              <a:tr h="311150">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a:ln>
                            <a:noFill/>
                          </a:ln>
                          <a:solidFill>
                            <a:schemeClr val="tx1"/>
                          </a:solidFill>
                          <a:effectLst/>
                          <a:latin typeface="Arial Narrow" pitchFamily="34" charset="0"/>
                          <a:ea typeface="ＭＳ Ｐゴシック" charset="0"/>
                        </a:rPr>
                        <a:t>30 - 49</a:t>
                      </a:r>
                    </a:p>
                  </a:txBody>
                  <a:tcPr marT="45725" marB="45725" anchor="ctr" horzOverflow="overflow">
                    <a:lnL>
                      <a:noFill/>
                    </a:lnL>
                    <a:lnR>
                      <a:noFill/>
                    </a:lnR>
                    <a:lnT>
                      <a:noFill/>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&lt; 30</a:t>
                      </a:r>
                    </a:p>
                  </a:txBody>
                  <a:tcPr marT="45725" marB="45725" anchor="ctr" horzOverflow="overflow">
                    <a:lnL>
                      <a:noFill/>
                    </a:lnL>
                    <a:lnR>
                      <a:noFill/>
                    </a:lnR>
                    <a:lnT>
                      <a:noFill/>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0" i="0" u="none" strike="noStrike" cap="none" normalizeH="0" baseline="0" dirty="0">
                          <a:ln>
                            <a:noFill/>
                          </a:ln>
                          <a:solidFill>
                            <a:schemeClr val="tx1"/>
                          </a:solidFill>
                          <a:effectLst/>
                          <a:latin typeface="Arial Narrow" pitchFamily="34" charset="0"/>
                          <a:ea typeface="ＭＳ Ｐゴシック" charset="0"/>
                        </a:rPr>
                        <a:t>CRRT</a:t>
                      </a:r>
                    </a:p>
                  </a:txBody>
                  <a:tcPr marT="45725" marB="45725" anchor="ctr" horzOverflow="overflow">
                    <a:lnL>
                      <a:noFill/>
                    </a:lnL>
                    <a:lnR>
                      <a:noFill/>
                    </a:lnR>
                    <a:lnT>
                      <a:noFill/>
                    </a:lnT>
                    <a:lnB w="38100" cap="flat" cmpd="sng" algn="ctr">
                      <a:solidFill>
                        <a:srgbClr val="FF3300"/>
                      </a:solidFill>
                      <a:prstDash val="solid"/>
                      <a:round/>
                      <a:headEnd type="none" w="med" len="med"/>
                      <a:tailEnd type="none" w="med" len="med"/>
                    </a:lnB>
                    <a:lnTlToBr>
                      <a:noFill/>
                    </a:lnTlToBr>
                    <a:lnBlToTr>
                      <a:noFill/>
                    </a:lnBlToTr>
                    <a:noFill/>
                  </a:tcPr>
                </a:tc>
              </a:tr>
              <a:tr h="89693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err="1">
                          <a:ln>
                            <a:noFill/>
                          </a:ln>
                          <a:solidFill>
                            <a:srgbClr val="376092"/>
                          </a:solidFill>
                          <a:effectLst/>
                          <a:latin typeface="Arial Narrow" pitchFamily="34" charset="0"/>
                          <a:ea typeface="ＭＳ Ｐゴシック" charset="0"/>
                        </a:rPr>
                        <a:t>Vancomycin</a:t>
                      </a:r>
                      <a:endParaRPr kumimoji="0" lang="en-US" sz="1600" b="1" i="0" u="none" strike="noStrike" cap="none" normalizeH="0" baseline="0" dirty="0">
                        <a:ln>
                          <a:noFill/>
                        </a:ln>
                        <a:solidFill>
                          <a:srgbClr val="376092"/>
                        </a:solidFill>
                        <a:effectLst/>
                        <a:latin typeface="Arial Narrow" pitchFamily="34" charset="0"/>
                        <a:ea typeface="ＭＳ Ｐゴシック" charset="0"/>
                      </a:endParaRP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a:ln>
                            <a:noFill/>
                          </a:ln>
                          <a:solidFill>
                            <a:srgbClr val="376092"/>
                          </a:solidFill>
                          <a:effectLst/>
                          <a:latin typeface="Arial Narrow" pitchFamily="34" charset="0"/>
                          <a:ea typeface="ＭＳ Ｐゴシック" charset="0"/>
                        </a:rPr>
                        <a:t> (</a:t>
                      </a:r>
                      <a:r>
                        <a:rPr kumimoji="0" lang="en-US" sz="1600" b="1" i="0" u="none" strike="noStrike" cap="none" normalizeH="0" baseline="0" dirty="0" err="1">
                          <a:ln>
                            <a:noFill/>
                          </a:ln>
                          <a:solidFill>
                            <a:srgbClr val="376092"/>
                          </a:solidFill>
                          <a:effectLst/>
                          <a:latin typeface="Arial Narrow" pitchFamily="34" charset="0"/>
                          <a:ea typeface="ＭＳ Ｐゴシック" charset="0"/>
                        </a:rPr>
                        <a:t>Linezolid</a:t>
                      </a:r>
                      <a:r>
                        <a:rPr kumimoji="0" lang="en-US" sz="1600" b="1" i="0" u="none" strike="noStrike" cap="none" normalizeH="0" baseline="0" dirty="0">
                          <a:ln>
                            <a:noFill/>
                          </a:ln>
                          <a:solidFill>
                            <a:srgbClr val="376092"/>
                          </a:solidFill>
                          <a:effectLst/>
                          <a:latin typeface="Arial Narrow" pitchFamily="34" charset="0"/>
                          <a:ea typeface="ＭＳ Ｐゴシック" charset="0"/>
                        </a:rPr>
                        <a:t>)</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1" u="none" strike="noStrike" cap="none" normalizeH="0" baseline="0" dirty="0">
                          <a:ln>
                            <a:noFill/>
                          </a:ln>
                          <a:solidFill>
                            <a:schemeClr val="tx1"/>
                          </a:solidFill>
                          <a:effectLst/>
                          <a:latin typeface="Arial Narrow" pitchFamily="34" charset="0"/>
                          <a:ea typeface="ＭＳ Ｐゴシック" charset="0"/>
                        </a:rPr>
                        <a:t>   plus</a:t>
                      </a:r>
                    </a:p>
                  </a:txBody>
                  <a:tcPr marT="45725" marB="45725" horzOverflow="overflow">
                    <a:lnL>
                      <a:noFill/>
                    </a:lnL>
                    <a:lnR>
                      <a:noFill/>
                    </a:lnR>
                    <a:lnT w="38100" cap="flat" cmpd="sng" algn="ctr">
                      <a:solidFill>
                        <a:srgbClr val="FF3300"/>
                      </a:solidFill>
                      <a:prstDash val="solid"/>
                      <a:round/>
                      <a:headEnd type="none" w="med" len="med"/>
                      <a:tailEnd type="none" w="med" len="med"/>
                    </a:lnT>
                    <a:lnB>
                      <a:noFill/>
                    </a:lnB>
                    <a:lnTlToBr>
                      <a:noFill/>
                    </a:lnTlToBr>
                    <a:lnBlToTr>
                      <a:noFill/>
                    </a:lnBlToTr>
                    <a:noFill/>
                  </a:tcPr>
                </a:tc>
                <a:tc gridSpan="4">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a:ln>
                            <a:noFill/>
                          </a:ln>
                          <a:solidFill>
                            <a:schemeClr val="tx1"/>
                          </a:solidFill>
                          <a:effectLst/>
                          <a:latin typeface="Arial Narrow" pitchFamily="34" charset="0"/>
                          <a:ea typeface="ＭＳ Ｐゴシック" charset="0"/>
                        </a:rPr>
                        <a:t>Dosing per Pharmacy Protocol (High Dose)</a:t>
                      </a:r>
                    </a:p>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a:ln>
                          <a:noFill/>
                        </a:ln>
                        <a:solidFill>
                          <a:schemeClr val="tx1"/>
                        </a:solidFill>
                        <a:effectLst/>
                        <a:latin typeface="Arial Narrow" pitchFamily="34" charset="0"/>
                        <a:ea typeface="ＭＳ Ｐゴシック" charset="0"/>
                      </a:endParaRPr>
                    </a:p>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a:ln>
                          <a:noFill/>
                        </a:ln>
                        <a:solidFill>
                          <a:schemeClr val="tx1"/>
                        </a:solidFill>
                        <a:effectLst/>
                        <a:latin typeface="Arial Narrow" pitchFamily="34" charset="0"/>
                        <a:ea typeface="ＭＳ Ｐゴシック" charset="0"/>
                      </a:endParaRPr>
                    </a:p>
                  </a:txBody>
                  <a:tcPr marT="45725" marB="45725" horzOverflow="overflow">
                    <a:lnL>
                      <a:noFill/>
                    </a:lnL>
                    <a:lnR>
                      <a:noFill/>
                    </a:lnR>
                    <a:lnT w="38100" cap="flat" cmpd="sng" algn="ctr">
                      <a:solidFill>
                        <a:srgbClr val="FF33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96938">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err="1">
                          <a:ln>
                            <a:noFill/>
                          </a:ln>
                          <a:solidFill>
                            <a:srgbClr val="376092"/>
                          </a:solidFill>
                          <a:effectLst/>
                          <a:latin typeface="Arial Narrow" pitchFamily="34" charset="0"/>
                          <a:ea typeface="ＭＳ Ｐゴシック" charset="0"/>
                        </a:rPr>
                        <a:t>Tobramycin</a:t>
                      </a:r>
                      <a:endParaRPr kumimoji="0" lang="en-US" sz="1600" b="1" i="0" u="none" strike="noStrike" cap="none" normalizeH="0" baseline="0" dirty="0">
                        <a:ln>
                          <a:noFill/>
                        </a:ln>
                        <a:solidFill>
                          <a:srgbClr val="376092"/>
                        </a:solidFill>
                        <a:effectLst/>
                        <a:latin typeface="Arial Narrow" pitchFamily="34" charset="0"/>
                        <a:ea typeface="ＭＳ Ｐゴシック" charset="0"/>
                      </a:endParaRP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1" u="none" strike="noStrike" cap="none" normalizeH="0" baseline="0" dirty="0">
                          <a:ln>
                            <a:noFill/>
                          </a:ln>
                          <a:solidFill>
                            <a:schemeClr val="tx1"/>
                          </a:solidFill>
                          <a:effectLst/>
                          <a:latin typeface="Arial Narrow" pitchFamily="34" charset="0"/>
                          <a:ea typeface="ＭＳ Ｐゴシック" charset="0"/>
                        </a:rPr>
                        <a:t>   plus</a:t>
                      </a:r>
                    </a:p>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a:ln>
                          <a:noFill/>
                        </a:ln>
                        <a:solidFill>
                          <a:schemeClr val="tx1"/>
                        </a:solidFill>
                        <a:effectLst/>
                        <a:latin typeface="Arial Narrow" pitchFamily="34" charset="0"/>
                        <a:ea typeface="ＭＳ Ｐゴシック" charset="0"/>
                      </a:endParaRPr>
                    </a:p>
                  </a:txBody>
                  <a:tcPr marT="45725" marB="45725" horzOverflow="overflow">
                    <a:lnL>
                      <a:noFill/>
                    </a:lnL>
                    <a:lnR>
                      <a:noFill/>
                    </a:lnR>
                    <a:lnT>
                      <a:noFill/>
                    </a:lnT>
                    <a:lnB>
                      <a:noFill/>
                    </a:lnB>
                    <a:lnTlToBr>
                      <a:noFill/>
                    </a:lnTlToBr>
                    <a:lnBlToTr>
                      <a:noFill/>
                    </a:lnBlToTr>
                    <a:noFill/>
                  </a:tcPr>
                </a:tc>
                <a:tc gridSpan="4">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a:ln>
                            <a:noFill/>
                          </a:ln>
                          <a:solidFill>
                            <a:schemeClr val="tx1"/>
                          </a:solidFill>
                          <a:effectLst/>
                          <a:latin typeface="Arial Narrow" pitchFamily="34" charset="0"/>
                          <a:ea typeface="ＭＳ Ｐゴシック" charset="0"/>
                        </a:rPr>
                        <a:t>Dosing per Once Daily </a:t>
                      </a:r>
                      <a:r>
                        <a:rPr kumimoji="0" lang="en-US" sz="1600" b="1" i="0" u="none" strike="noStrike" cap="none" normalizeH="0" baseline="0" dirty="0" err="1">
                          <a:ln>
                            <a:noFill/>
                          </a:ln>
                          <a:solidFill>
                            <a:schemeClr val="tx1"/>
                          </a:solidFill>
                          <a:effectLst/>
                          <a:latin typeface="Arial Narrow" pitchFamily="34" charset="0"/>
                          <a:ea typeface="ＭＳ Ｐゴシック" charset="0"/>
                        </a:rPr>
                        <a:t>Aminoglycoside</a:t>
                      </a:r>
                      <a:r>
                        <a:rPr kumimoji="0" lang="en-US" sz="1600" b="1" i="0" u="none" strike="noStrike" cap="none" normalizeH="0" baseline="0" dirty="0">
                          <a:ln>
                            <a:noFill/>
                          </a:ln>
                          <a:solidFill>
                            <a:schemeClr val="tx1"/>
                          </a:solidFill>
                          <a:effectLst/>
                          <a:latin typeface="Arial Narrow" pitchFamily="34" charset="0"/>
                          <a:ea typeface="ＭＳ Ｐゴシック" charset="0"/>
                        </a:rPr>
                        <a:t> Protocol</a:t>
                      </a:r>
                    </a:p>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a:ln>
                          <a:noFill/>
                        </a:ln>
                        <a:solidFill>
                          <a:schemeClr val="tx1"/>
                        </a:solidFill>
                        <a:effectLst/>
                        <a:latin typeface="Arial Narrow" pitchFamily="34" charset="0"/>
                        <a:ea typeface="ＭＳ Ｐゴシック" charset="0"/>
                      </a:endParaRPr>
                    </a:p>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a:ln>
                          <a:noFill/>
                        </a:ln>
                        <a:solidFill>
                          <a:schemeClr val="tx1"/>
                        </a:solidFill>
                        <a:effectLst/>
                        <a:latin typeface="Arial Narrow" pitchFamily="34" charset="0"/>
                        <a:ea typeface="ＭＳ Ｐゴシック" charset="0"/>
                      </a:endParaRPr>
                    </a:p>
                  </a:txBody>
                  <a:tcPr marT="45725" marB="45725"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400" name="Rectangle 25"/>
          <p:cNvSpPr>
            <a:spLocks noChangeArrowheads="1"/>
          </p:cNvSpPr>
          <p:nvPr/>
        </p:nvSpPr>
        <p:spPr bwMode="auto">
          <a:xfrm>
            <a:off x="5593523" y="5619842"/>
            <a:ext cx="337407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r>
              <a:rPr lang="en-US" sz="1600" b="0" dirty="0">
                <a:latin typeface="Arial Narrow" pitchFamily="34" charset="0"/>
              </a:rPr>
              <a:t>CI = continuous infusion; CRRT = continuous renal replacement therapy</a:t>
            </a:r>
          </a:p>
        </p:txBody>
      </p:sp>
      <p:graphicFrame>
        <p:nvGraphicFramePr>
          <p:cNvPr id="972826" name="Group 26"/>
          <p:cNvGraphicFramePr>
            <a:graphicFrameLocks noGrp="1"/>
          </p:cNvGraphicFramePr>
          <p:nvPr>
            <p:ph sz="half" idx="3"/>
            <p:extLst/>
          </p:nvPr>
        </p:nvGraphicFramePr>
        <p:xfrm>
          <a:off x="667608" y="4114800"/>
          <a:ext cx="8305800" cy="762000"/>
        </p:xfrm>
        <a:graphic>
          <a:graphicData uri="http://schemas.openxmlformats.org/drawingml/2006/table">
            <a:tbl>
              <a:tblPr/>
              <a:tblGrid>
                <a:gridCol w="1538288"/>
                <a:gridCol w="1784350"/>
                <a:gridCol w="1660525"/>
                <a:gridCol w="1660525"/>
                <a:gridCol w="1662112"/>
              </a:tblGrid>
              <a:tr h="76200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dirty="0" err="1" smtClean="0">
                          <a:ln>
                            <a:noFill/>
                          </a:ln>
                          <a:solidFill>
                            <a:srgbClr val="376092"/>
                          </a:solidFill>
                          <a:effectLst/>
                          <a:latin typeface="Arial Narrow" pitchFamily="34" charset="0"/>
                        </a:rPr>
                        <a:t>Meropenem</a:t>
                      </a:r>
                      <a:endParaRPr kumimoji="0" lang="en-US" sz="1800" b="1" i="0" u="none" strike="noStrike" cap="none" normalizeH="0" baseline="0" dirty="0" smtClean="0">
                        <a:ln>
                          <a:noFill/>
                        </a:ln>
                        <a:solidFill>
                          <a:srgbClr val="376092"/>
                        </a:solidFill>
                        <a:effectLst/>
                        <a:latin typeface="Arial Narrow" pitchFamily="34" charset="0"/>
                      </a:endParaRP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1" u="none" strike="noStrike" cap="none" normalizeH="0" baseline="0" dirty="0" smtClean="0">
                          <a:ln>
                            <a:noFill/>
                          </a:ln>
                          <a:solidFill>
                            <a:schemeClr val="tx1"/>
                          </a:solidFill>
                          <a:effectLst/>
                          <a:latin typeface="Arial" pitchFamily="34" charset="0"/>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smtClean="0">
                          <a:ln>
                            <a:noFill/>
                          </a:ln>
                          <a:solidFill>
                            <a:schemeClr val="tx2"/>
                          </a:solidFill>
                          <a:effectLst/>
                          <a:latin typeface="Arial" pitchFamily="34" charset="0"/>
                        </a:rPr>
                        <a:t>2g q 8 hr </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smtClean="0">
                          <a:ln>
                            <a:noFill/>
                          </a:ln>
                          <a:solidFill>
                            <a:schemeClr val="tx2"/>
                          </a:solidFill>
                          <a:effectLst/>
                          <a:latin typeface="Arial" pitchFamily="34" charset="0"/>
                        </a:rPr>
                        <a:t>(3 hr infusion)</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972844" name="Group 44"/>
          <p:cNvGraphicFramePr>
            <a:graphicFrameLocks noGrp="1"/>
          </p:cNvGraphicFramePr>
          <p:nvPr>
            <p:ph sz="quarter" idx="2"/>
            <p:extLst/>
          </p:nvPr>
        </p:nvGraphicFramePr>
        <p:xfrm>
          <a:off x="591408" y="5087938"/>
          <a:ext cx="5029200" cy="1325562"/>
        </p:xfrm>
        <a:graphic>
          <a:graphicData uri="http://schemas.openxmlformats.org/drawingml/2006/table">
            <a:tbl>
              <a:tblPr/>
              <a:tblGrid>
                <a:gridCol w="1552575"/>
                <a:gridCol w="1800225"/>
                <a:gridCol w="1676400"/>
              </a:tblGrid>
              <a:tr h="1325562">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dirty="0" smtClean="0">
                          <a:ln>
                            <a:noFill/>
                          </a:ln>
                          <a:solidFill>
                            <a:srgbClr val="376092"/>
                          </a:solidFill>
                          <a:effectLst/>
                          <a:latin typeface="Arial" pitchFamily="34" charset="0"/>
                        </a:rPr>
                        <a:t>Cefepime</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800" b="1" i="1"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dirty="0" smtClean="0">
                          <a:ln>
                            <a:noFill/>
                          </a:ln>
                          <a:solidFill>
                            <a:srgbClr val="376092"/>
                          </a:solidFill>
                          <a:effectLst/>
                          <a:latin typeface="Arial" pitchFamily="34" charset="0"/>
                        </a:rPr>
                        <a:t>Piperacillin / Tazobactam</a:t>
                      </a:r>
                    </a:p>
                  </a:txBody>
                  <a:tcPr marT="45699" marB="45699"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smtClean="0">
                          <a:ln>
                            <a:noFill/>
                          </a:ln>
                          <a:solidFill>
                            <a:schemeClr val="tx2"/>
                          </a:solidFill>
                          <a:effectLst/>
                          <a:latin typeface="Arial" pitchFamily="34" charset="0"/>
                        </a:rPr>
                        <a:t>2g q 8 hr </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smtClean="0">
                          <a:ln>
                            <a:noFill/>
                          </a:ln>
                          <a:solidFill>
                            <a:schemeClr val="tx2"/>
                          </a:solidFill>
                          <a:effectLst/>
                          <a:latin typeface="Arial" pitchFamily="34" charset="0"/>
                        </a:rPr>
                        <a:t>(3 hr infusion)</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1" i="0" u="none" strike="noStrike" cap="none" normalizeH="0" baseline="0" smtClean="0">
                          <a:ln>
                            <a:noFill/>
                          </a:ln>
                          <a:solidFill>
                            <a:schemeClr val="tx2"/>
                          </a:solidFill>
                          <a:effectLst/>
                          <a:latin typeface="Arial" pitchFamily="34" charset="0"/>
                        </a:rPr>
                        <a:t>18g continuous inf</a:t>
                      </a:r>
                    </a:p>
                  </a:txBody>
                  <a:tcPr marT="45699" marB="45699"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800" b="1" i="0" u="none" strike="noStrike" cap="none" normalizeH="0" baseline="0" dirty="0" smtClean="0">
                        <a:ln>
                          <a:noFill/>
                        </a:ln>
                        <a:solidFill>
                          <a:schemeClr val="tx1"/>
                        </a:solidFill>
                        <a:effectLst/>
                        <a:latin typeface="Arial" pitchFamily="34" charset="0"/>
                      </a:endParaRPr>
                    </a:p>
                  </a:txBody>
                  <a:tcPr marT="45699" marB="45699" horzOverflow="overflow">
                    <a:lnL>
                      <a:noFill/>
                    </a:lnL>
                    <a:lnR>
                      <a:noFill/>
                    </a:lnR>
                    <a:lnT cap="flat">
                      <a:noFill/>
                    </a:lnT>
                    <a:lnB cap="flat">
                      <a:noFill/>
                    </a:lnB>
                    <a:lnTlToBr>
                      <a:noFill/>
                    </a:lnTlToBr>
                    <a:lnBlToTr>
                      <a:noFill/>
                    </a:lnBlToTr>
                    <a:noFill/>
                  </a:tcPr>
                </a:tc>
              </a:tr>
            </a:tbl>
          </a:graphicData>
        </a:graphic>
      </p:graphicFrame>
      <p:sp>
        <p:nvSpPr>
          <p:cNvPr id="16411" name="Rectangle 62"/>
          <p:cNvSpPr>
            <a:spLocks noChangeArrowheads="1"/>
          </p:cNvSpPr>
          <p:nvPr/>
        </p:nvSpPr>
        <p:spPr bwMode="auto">
          <a:xfrm>
            <a:off x="381000" y="2819400"/>
            <a:ext cx="7467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Narrow" pitchFamily="34" charset="0"/>
            </a:endParaRPr>
          </a:p>
        </p:txBody>
      </p:sp>
      <p:sp>
        <p:nvSpPr>
          <p:cNvPr id="972863" name="Text Box 63"/>
          <p:cNvSpPr txBox="1">
            <a:spLocks noChangeArrowheads="1"/>
          </p:cNvSpPr>
          <p:nvPr/>
        </p:nvSpPr>
        <p:spPr bwMode="auto">
          <a:xfrm>
            <a:off x="820008" y="3443288"/>
            <a:ext cx="3581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dirty="0">
                <a:solidFill>
                  <a:srgbClr val="376092"/>
                </a:solidFill>
                <a:latin typeface="Arial Narrow" pitchFamily="34" charset="0"/>
                <a:cs typeface="Tahoma" charset="0"/>
              </a:rPr>
              <a:t>High Dose </a:t>
            </a:r>
            <a:r>
              <a:rPr lang="el-GR" dirty="0">
                <a:solidFill>
                  <a:srgbClr val="376092"/>
                </a:solidFill>
                <a:latin typeface="Arial Narrow" pitchFamily="34" charset="0"/>
                <a:cs typeface="Tahoma" charset="0"/>
              </a:rPr>
              <a:t>β</a:t>
            </a:r>
            <a:r>
              <a:rPr lang="en-US" dirty="0">
                <a:solidFill>
                  <a:srgbClr val="376092"/>
                </a:solidFill>
                <a:latin typeface="Arial Narrow" pitchFamily="34" charset="0"/>
                <a:cs typeface="Tahoma" charset="0"/>
              </a:rPr>
              <a:t>-</a:t>
            </a:r>
            <a:r>
              <a:rPr lang="en-US" dirty="0" err="1">
                <a:solidFill>
                  <a:srgbClr val="376092"/>
                </a:solidFill>
                <a:latin typeface="Arial Narrow" pitchFamily="34" charset="0"/>
                <a:cs typeface="Tahoma" charset="0"/>
              </a:rPr>
              <a:t>lactam</a:t>
            </a:r>
            <a:endParaRPr lang="el-GR" dirty="0">
              <a:solidFill>
                <a:srgbClr val="376092"/>
              </a:solidFill>
              <a:latin typeface="Arial Narrow" pitchFamily="34" charset="0"/>
              <a:cs typeface="Tahoma" charset="0"/>
            </a:endParaRPr>
          </a:p>
        </p:txBody>
      </p:sp>
      <p:sp>
        <p:nvSpPr>
          <p:cNvPr id="972864" name="Text Box 64"/>
          <p:cNvSpPr txBox="1">
            <a:spLocks noChangeArrowheads="1"/>
          </p:cNvSpPr>
          <p:nvPr/>
        </p:nvSpPr>
        <p:spPr bwMode="auto">
          <a:xfrm>
            <a:off x="362808" y="3810000"/>
            <a:ext cx="3581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u="sng" dirty="0">
                <a:solidFill>
                  <a:schemeClr val="accent6">
                    <a:lumMod val="75000"/>
                  </a:schemeClr>
                </a:solidFill>
                <a:latin typeface="Arial Narrow" pitchFamily="34" charset="0"/>
                <a:cs typeface="Tahoma" charset="0"/>
              </a:rPr>
              <a:t>Medical Intensive Care Unit</a:t>
            </a:r>
            <a:endParaRPr lang="el-GR" u="sng" dirty="0">
              <a:solidFill>
                <a:schemeClr val="accent6">
                  <a:lumMod val="75000"/>
                </a:schemeClr>
              </a:solidFill>
              <a:latin typeface="Arial Narrow" pitchFamily="34" charset="0"/>
              <a:cs typeface="Tahoma" charset="0"/>
            </a:endParaRPr>
          </a:p>
        </p:txBody>
      </p:sp>
      <p:sp>
        <p:nvSpPr>
          <p:cNvPr id="972865" name="Text Box 65"/>
          <p:cNvSpPr txBox="1">
            <a:spLocks noChangeArrowheads="1"/>
          </p:cNvSpPr>
          <p:nvPr/>
        </p:nvSpPr>
        <p:spPr bwMode="auto">
          <a:xfrm>
            <a:off x="286608" y="4832350"/>
            <a:ext cx="5410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u="sng">
                <a:solidFill>
                  <a:schemeClr val="accent6">
                    <a:lumMod val="75000"/>
                  </a:schemeClr>
                </a:solidFill>
                <a:latin typeface="Arial Narrow" pitchFamily="34" charset="0"/>
                <a:cs typeface="Tahoma" charset="0"/>
              </a:rPr>
              <a:t>Surgical and Neurosurgical Intensive Care Unit</a:t>
            </a:r>
            <a:endParaRPr lang="el-GR" u="sng">
              <a:solidFill>
                <a:schemeClr val="accent6">
                  <a:lumMod val="75000"/>
                </a:schemeClr>
              </a:solidFill>
              <a:latin typeface="Arial Narrow" pitchFamily="34" charset="0"/>
              <a:cs typeface="Tahoma" charset="0"/>
            </a:endParaRPr>
          </a:p>
        </p:txBody>
      </p:sp>
      <p:sp>
        <p:nvSpPr>
          <p:cNvPr id="64545" name="Rectangle 66"/>
          <p:cNvSpPr>
            <a:spLocks noChangeArrowheads="1"/>
          </p:cNvSpPr>
          <p:nvPr/>
        </p:nvSpPr>
        <p:spPr bwMode="auto">
          <a:xfrm>
            <a:off x="4438897" y="6501892"/>
            <a:ext cx="4496744" cy="253916"/>
          </a:xfrm>
          <a:prstGeom prst="rect">
            <a:avLst/>
          </a:prstGeom>
          <a:noFill/>
          <a:ln w="9525">
            <a:noFill/>
            <a:miter lim="800000"/>
            <a:headEnd/>
            <a:tailEnd/>
          </a:ln>
        </p:spPr>
        <p:txBody>
          <a:bodyPr wrap="none" anchor="b">
            <a:spAutoFit/>
          </a:bodyPr>
          <a:lstStyle/>
          <a:p>
            <a:pPr algn="r">
              <a:defRPr/>
            </a:pPr>
            <a:r>
              <a:rPr lang="en-US" sz="1050" b="0" dirty="0" err="1">
                <a:latin typeface="Arial Narrow" pitchFamily="34" charset="0"/>
              </a:rPr>
              <a:t>Nicasio</a:t>
            </a:r>
            <a:r>
              <a:rPr lang="en-US" sz="1050" b="0" dirty="0">
                <a:latin typeface="Arial Narrow" pitchFamily="34" charset="0"/>
              </a:rPr>
              <a:t> AM, et al. </a:t>
            </a:r>
            <a:r>
              <a:rPr lang="en-US" sz="1050" b="0" i="1" dirty="0">
                <a:latin typeface="Arial Narrow" pitchFamily="34" charset="0"/>
              </a:rPr>
              <a:t>J </a:t>
            </a:r>
            <a:r>
              <a:rPr lang="en-US" sz="1050" b="0" i="1" dirty="0" err="1">
                <a:latin typeface="Arial Narrow" pitchFamily="34" charset="0"/>
              </a:rPr>
              <a:t>Crit</a:t>
            </a:r>
            <a:r>
              <a:rPr lang="en-US" sz="1050" b="0" i="1" dirty="0">
                <a:latin typeface="Arial Narrow" pitchFamily="34" charset="0"/>
              </a:rPr>
              <a:t> Care</a:t>
            </a:r>
            <a:r>
              <a:rPr lang="en-US" sz="1050" b="0" dirty="0">
                <a:latin typeface="Arial Narrow" pitchFamily="34" charset="0"/>
              </a:rPr>
              <a:t> 2010;25:69-77; </a:t>
            </a:r>
            <a:r>
              <a:rPr lang="en-US" sz="1050" b="0" dirty="0" err="1">
                <a:latin typeface="Arial Narrow" pitchFamily="34" charset="0"/>
              </a:rPr>
              <a:t>Kuti</a:t>
            </a:r>
            <a:r>
              <a:rPr lang="en-US" sz="1050" b="0" dirty="0">
                <a:latin typeface="Arial Narrow" pitchFamily="34" charset="0"/>
              </a:rPr>
              <a:t> &amp; Nicolau </a:t>
            </a:r>
            <a:r>
              <a:rPr lang="en-US" sz="1050" b="0" i="1" dirty="0">
                <a:latin typeface="Arial Narrow" pitchFamily="34" charset="0"/>
              </a:rPr>
              <a:t>J </a:t>
            </a:r>
            <a:r>
              <a:rPr lang="en-US" sz="1050" b="0" i="1" dirty="0" err="1">
                <a:latin typeface="Arial Narrow" pitchFamily="34" charset="0"/>
              </a:rPr>
              <a:t>Crit</a:t>
            </a:r>
            <a:r>
              <a:rPr lang="en-US" sz="1050" b="0" i="1" dirty="0">
                <a:latin typeface="Arial Narrow" pitchFamily="34" charset="0"/>
              </a:rPr>
              <a:t> Care </a:t>
            </a:r>
            <a:r>
              <a:rPr lang="en-US" sz="1050" b="0" dirty="0">
                <a:latin typeface="Arial Narrow" pitchFamily="34" charset="0"/>
              </a:rPr>
              <a:t>2010;25:152-153</a:t>
            </a:r>
          </a:p>
        </p:txBody>
      </p:sp>
      <p:grpSp>
        <p:nvGrpSpPr>
          <p:cNvPr id="2" name="Group 16"/>
          <p:cNvGrpSpPr>
            <a:grpSpLocks/>
          </p:cNvGrpSpPr>
          <p:nvPr/>
        </p:nvGrpSpPr>
        <p:grpSpPr bwMode="auto">
          <a:xfrm>
            <a:off x="1912971" y="3581400"/>
            <a:ext cx="6986554" cy="3068638"/>
            <a:chOff x="1626363" y="3581400"/>
            <a:chExt cx="6986554" cy="3068638"/>
          </a:xfrm>
        </p:grpSpPr>
        <p:sp>
          <p:nvSpPr>
            <p:cNvPr id="16417" name="Oval 11"/>
            <p:cNvSpPr>
              <a:spLocks noChangeArrowheads="1"/>
            </p:cNvSpPr>
            <p:nvPr/>
          </p:nvSpPr>
          <p:spPr bwMode="auto">
            <a:xfrm>
              <a:off x="1626363" y="3886200"/>
              <a:ext cx="2358778" cy="2763838"/>
            </a:xfrm>
            <a:prstGeom prst="ellipse">
              <a:avLst/>
            </a:prstGeom>
            <a:noFill/>
            <a:ln w="76200">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Arial Narrow" pitchFamily="34" charset="0"/>
              </a:endParaRPr>
            </a:p>
          </p:txBody>
        </p:sp>
        <p:cxnSp>
          <p:nvCxnSpPr>
            <p:cNvPr id="16418" name="Straight Arrow Connector 13"/>
            <p:cNvCxnSpPr>
              <a:cxnSpLocks noChangeShapeType="1"/>
            </p:cNvCxnSpPr>
            <p:nvPr/>
          </p:nvCxnSpPr>
          <p:spPr bwMode="auto">
            <a:xfrm flipV="1">
              <a:off x="3962400" y="4343400"/>
              <a:ext cx="685800" cy="152400"/>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6419" name="Rectangle 14"/>
            <p:cNvSpPr>
              <a:spLocks noChangeArrowheads="1"/>
            </p:cNvSpPr>
            <p:nvPr/>
          </p:nvSpPr>
          <p:spPr bwMode="auto">
            <a:xfrm>
              <a:off x="4648200" y="3581400"/>
              <a:ext cx="3964717" cy="11079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spcBef>
                  <a:spcPct val="30000"/>
                </a:spcBef>
                <a:buSzPct val="100000"/>
                <a:buFont typeface="Arial" charset="0"/>
                <a:buChar char="•"/>
              </a:pPr>
              <a:r>
                <a:rPr lang="en-US" dirty="0">
                  <a:latin typeface="Arial Narrow" pitchFamily="34" charset="0"/>
                </a:rPr>
                <a:t> </a:t>
              </a:r>
              <a:r>
                <a:rPr lang="en-US" sz="2000" b="1" dirty="0">
                  <a:solidFill>
                    <a:srgbClr val="376092"/>
                  </a:solidFill>
                  <a:latin typeface="Arial Narrow" pitchFamily="34" charset="0"/>
                </a:rPr>
                <a:t>Target entire MIC distribution          </a:t>
              </a:r>
              <a:endParaRPr lang="en-US" sz="2000" b="1" dirty="0">
                <a:solidFill>
                  <a:srgbClr val="376092"/>
                </a:solidFill>
                <a:latin typeface="Arial Narrow" pitchFamily="34" charset="0"/>
                <a:sym typeface="Wingdings" charset="0"/>
              </a:endParaRPr>
            </a:p>
            <a:p>
              <a:pPr>
                <a:lnSpc>
                  <a:spcPct val="90000"/>
                </a:lnSpc>
                <a:spcBef>
                  <a:spcPct val="30000"/>
                </a:spcBef>
                <a:buSzPct val="100000"/>
                <a:buFont typeface="Arial" charset="0"/>
                <a:buChar char="•"/>
              </a:pPr>
              <a:r>
                <a:rPr lang="en-US" sz="2000" b="1" dirty="0">
                  <a:solidFill>
                    <a:srgbClr val="376092"/>
                  </a:solidFill>
                  <a:latin typeface="Arial Narrow" pitchFamily="34" charset="0"/>
                  <a:sym typeface="Wingdings" charset="0"/>
                </a:rPr>
                <a:t> Anticipate variable PK  </a:t>
              </a:r>
              <a:r>
                <a:rPr lang="en-US" sz="2000" b="1" dirty="0" err="1">
                  <a:solidFill>
                    <a:srgbClr val="376092"/>
                  </a:solidFill>
                  <a:latin typeface="Arial Narrow" pitchFamily="34" charset="0"/>
                  <a:sym typeface="Wingdings" charset="0"/>
                </a:rPr>
                <a:t>Cl</a:t>
              </a:r>
              <a:r>
                <a:rPr lang="en-US" sz="2000" b="1" dirty="0">
                  <a:solidFill>
                    <a:srgbClr val="376092"/>
                  </a:solidFill>
                  <a:latin typeface="Arial Narrow" pitchFamily="34" charset="0"/>
                  <a:sym typeface="Wingdings" charset="0"/>
                </a:rPr>
                <a:t> &amp; </a:t>
              </a:r>
              <a:r>
                <a:rPr lang="en-US" sz="2000" b="1" dirty="0" err="1">
                  <a:solidFill>
                    <a:srgbClr val="376092"/>
                  </a:solidFill>
                  <a:latin typeface="Arial Narrow" pitchFamily="34" charset="0"/>
                  <a:sym typeface="Wingdings" charset="0"/>
                </a:rPr>
                <a:t>Vd</a:t>
              </a:r>
              <a:endParaRPr lang="en-US" sz="2000" b="1" dirty="0">
                <a:solidFill>
                  <a:srgbClr val="376092"/>
                </a:solidFill>
                <a:latin typeface="Arial Narrow" pitchFamily="34" charset="0"/>
                <a:sym typeface="Wingdings" charset="0"/>
              </a:endParaRPr>
            </a:p>
            <a:p>
              <a:pPr>
                <a:lnSpc>
                  <a:spcPct val="90000"/>
                </a:lnSpc>
                <a:spcBef>
                  <a:spcPct val="30000"/>
                </a:spcBef>
                <a:buSzPct val="100000"/>
                <a:buFont typeface="Arial" charset="0"/>
                <a:buChar char="•"/>
              </a:pPr>
              <a:r>
                <a:rPr lang="en-US" sz="2000" b="1" dirty="0">
                  <a:solidFill>
                    <a:srgbClr val="376092"/>
                  </a:solidFill>
                  <a:latin typeface="Arial Narrow" pitchFamily="34" charset="0"/>
                  <a:sym typeface="Wingdings" charset="0"/>
                </a:rPr>
                <a:t> Target PD profile  </a:t>
              </a:r>
              <a:r>
                <a:rPr lang="en-US" sz="2000" b="1" i="1" dirty="0" err="1">
                  <a:solidFill>
                    <a:srgbClr val="376092"/>
                  </a:solidFill>
                  <a:latin typeface="Arial Narrow" pitchFamily="34" charset="0"/>
                  <a:sym typeface="Wingdings" charset="0"/>
                </a:rPr>
                <a:t>f</a:t>
              </a:r>
              <a:r>
                <a:rPr lang="en-US" sz="2000" b="1" dirty="0" err="1">
                  <a:solidFill>
                    <a:srgbClr val="376092"/>
                  </a:solidFill>
                  <a:latin typeface="Arial Narrow" pitchFamily="34" charset="0"/>
                  <a:sym typeface="Wingdings" charset="0"/>
                </a:rPr>
                <a:t>T</a:t>
              </a:r>
              <a:r>
                <a:rPr lang="en-US" sz="2000" b="1" dirty="0">
                  <a:solidFill>
                    <a:srgbClr val="376092"/>
                  </a:solidFill>
                  <a:latin typeface="Arial Narrow" pitchFamily="34" charset="0"/>
                  <a:sym typeface="Wingdings" charset="0"/>
                </a:rPr>
                <a:t>&gt;MIC</a:t>
              </a:r>
              <a:endParaRPr lang="en-US" sz="2000" b="1" dirty="0">
                <a:solidFill>
                  <a:srgbClr val="376092"/>
                </a:solidFill>
                <a:latin typeface="Arial Narrow" pitchFamily="34" charset="0"/>
              </a:endParaRPr>
            </a:p>
          </p:txBody>
        </p:sp>
      </p:grpSp>
    </p:spTree>
    <p:custDataLst>
      <p:tags r:id="rId1"/>
    </p:custDataLst>
    <p:extLst>
      <p:ext uri="{BB962C8B-B14F-4D97-AF65-F5344CB8AC3E}">
        <p14:creationId xmlns:p14="http://schemas.microsoft.com/office/powerpoint/2010/main" val="32529056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972863"/>
                                        </p:tgtEl>
                                      </p:cBhvr>
                                    </p:animEffect>
                                    <p:set>
                                      <p:cBhvr>
                                        <p:cTn id="7" dur="1" fill="hold">
                                          <p:stCondLst>
                                            <p:cond delay="499"/>
                                          </p:stCondLst>
                                        </p:cTn>
                                        <p:tgtEl>
                                          <p:spTgt spid="972863"/>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972864"/>
                                        </p:tgtEl>
                                        <p:attrNameLst>
                                          <p:attrName>style.visibility</p:attrName>
                                        </p:attrNameLst>
                                      </p:cBhvr>
                                      <p:to>
                                        <p:strVal val="visible"/>
                                      </p:to>
                                    </p:set>
                                    <p:animEffect transition="in" filter="box(in)">
                                      <p:cBhvr>
                                        <p:cTn id="10" dur="500"/>
                                        <p:tgtEl>
                                          <p:spTgt spid="972864"/>
                                        </p:tgtEl>
                                      </p:cBhvr>
                                    </p:animEffect>
                                  </p:childTnLst>
                                </p:cTn>
                              </p:par>
                              <p:par>
                                <p:cTn id="11" presetID="4" presetClass="entr" presetSubtype="16" fill="hold" nodeType="withEffect">
                                  <p:stCondLst>
                                    <p:cond delay="0"/>
                                  </p:stCondLst>
                                  <p:childTnLst>
                                    <p:set>
                                      <p:cBhvr>
                                        <p:cTn id="12" dur="1" fill="hold">
                                          <p:stCondLst>
                                            <p:cond delay="0"/>
                                          </p:stCondLst>
                                        </p:cTn>
                                        <p:tgtEl>
                                          <p:spTgt spid="972826"/>
                                        </p:tgtEl>
                                        <p:attrNameLst>
                                          <p:attrName>style.visibility</p:attrName>
                                        </p:attrNameLst>
                                      </p:cBhvr>
                                      <p:to>
                                        <p:strVal val="visible"/>
                                      </p:to>
                                    </p:set>
                                    <p:animEffect transition="in" filter="box(in)">
                                      <p:cBhvr>
                                        <p:cTn id="13" dur="500"/>
                                        <p:tgtEl>
                                          <p:spTgt spid="9728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72865"/>
                                        </p:tgtEl>
                                        <p:attrNameLst>
                                          <p:attrName>style.visibility</p:attrName>
                                        </p:attrNameLst>
                                      </p:cBhvr>
                                      <p:to>
                                        <p:strVal val="visible"/>
                                      </p:to>
                                    </p:set>
                                    <p:animEffect transition="in" filter="box(in)">
                                      <p:cBhvr>
                                        <p:cTn id="18" dur="500"/>
                                        <p:tgtEl>
                                          <p:spTgt spid="972865"/>
                                        </p:tgtEl>
                                      </p:cBhvr>
                                    </p:animEffect>
                                  </p:childTnLst>
                                </p:cTn>
                              </p:par>
                              <p:par>
                                <p:cTn id="19" presetID="4" presetClass="entr" presetSubtype="16" fill="hold" nodeType="withEffect">
                                  <p:stCondLst>
                                    <p:cond delay="0"/>
                                  </p:stCondLst>
                                  <p:childTnLst>
                                    <p:set>
                                      <p:cBhvr>
                                        <p:cTn id="20" dur="1" fill="hold">
                                          <p:stCondLst>
                                            <p:cond delay="0"/>
                                          </p:stCondLst>
                                        </p:cTn>
                                        <p:tgtEl>
                                          <p:spTgt spid="972844"/>
                                        </p:tgtEl>
                                        <p:attrNameLst>
                                          <p:attrName>style.visibility</p:attrName>
                                        </p:attrNameLst>
                                      </p:cBhvr>
                                      <p:to>
                                        <p:strVal val="visible"/>
                                      </p:to>
                                    </p:set>
                                    <p:animEffect transition="in" filter="box(in)">
                                      <p:cBhvr>
                                        <p:cTn id="21" dur="500"/>
                                        <p:tgtEl>
                                          <p:spTgt spid="9728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3" grpId="0"/>
      <p:bldP spid="972864" grpId="0"/>
      <p:bldP spid="97286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1249" y="-38181"/>
            <a:ext cx="7853362" cy="1143000"/>
          </a:xfrm>
        </p:spPr>
        <p:txBody>
          <a:bodyPr>
            <a:normAutofit fontScale="90000"/>
          </a:bodyPr>
          <a:lstStyle/>
          <a:p>
            <a:r>
              <a:rPr lang="en-US" dirty="0" smtClean="0"/>
              <a:t>Improved Outcomes: VAP Pathway</a:t>
            </a:r>
            <a:endParaRPr lang="en-US" dirty="0"/>
          </a:p>
        </p:txBody>
      </p:sp>
      <p:graphicFrame>
        <p:nvGraphicFramePr>
          <p:cNvPr id="637031" name="Group 103"/>
          <p:cNvGraphicFramePr>
            <a:graphicFrameLocks noGrp="1"/>
          </p:cNvGraphicFramePr>
          <p:nvPr>
            <p:ph idx="4294967295"/>
          </p:nvPr>
        </p:nvGraphicFramePr>
        <p:xfrm>
          <a:off x="625638" y="914400"/>
          <a:ext cx="8229600" cy="5424488"/>
        </p:xfrm>
        <a:graphic>
          <a:graphicData uri="http://schemas.openxmlformats.org/drawingml/2006/table">
            <a:tbl>
              <a:tblPr/>
              <a:tblGrid>
                <a:gridCol w="2438400"/>
                <a:gridCol w="1676400"/>
                <a:gridCol w="2057400"/>
                <a:gridCol w="2057400"/>
              </a:tblGrid>
              <a:tr h="977817">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800" b="0" i="0" u="none" strike="noStrike" cap="none" normalizeH="0" baseline="0" dirty="0" smtClean="0">
                        <a:ln>
                          <a:noFill/>
                        </a:ln>
                        <a:solidFill>
                          <a:schemeClr val="tx1"/>
                        </a:solidFill>
                        <a:effectLst/>
                        <a:latin typeface="Arial" pitchFamily="34" charset="0"/>
                        <a:cs typeface="Times New Roman" pitchFamily="18" charset="0"/>
                      </a:endParaRPr>
                    </a:p>
                  </a:txBody>
                  <a:tcPr marT="45716" marB="45716" horzOverflow="overflow">
                    <a:lnL cap="flat">
                      <a:noFill/>
                    </a:lnL>
                    <a:lnR>
                      <a:noFill/>
                    </a:lnR>
                    <a:lnT w="28575" cap="flat" cmpd="sng" algn="ctr">
                      <a:solidFill>
                        <a:schemeClr val="tx1"/>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800" b="0"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w="28575" cap="flat" cmpd="sng" algn="ctr">
                      <a:solidFill>
                        <a:schemeClr val="tx1"/>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pitchFamily="34" charset="0"/>
                        </a:rPr>
                        <a:t>Pathway</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pitchFamily="34" charset="0"/>
                        </a:rPr>
                        <a:t>n = 94</a:t>
                      </a:r>
                    </a:p>
                  </a:txBody>
                  <a:tcPr marT="45716" marB="45716" horzOverflow="overflow">
                    <a:lnL>
                      <a:noFill/>
                    </a:lnL>
                    <a:lnR>
                      <a:noFill/>
                    </a:lnR>
                    <a:lnT w="28575" cap="flat" cmpd="sng" algn="ctr">
                      <a:solidFill>
                        <a:schemeClr val="tx1"/>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0" i="0" u="none" strike="noStrike" cap="none" normalizeH="0" baseline="0" dirty="0" smtClean="0">
                          <a:ln>
                            <a:noFill/>
                          </a:ln>
                          <a:solidFill>
                            <a:schemeClr val="tx1"/>
                          </a:solidFill>
                          <a:effectLst/>
                          <a:latin typeface="Arial" pitchFamily="34" charset="0"/>
                        </a:rPr>
                        <a:t>P-value</a:t>
                      </a:r>
                    </a:p>
                  </a:txBody>
                  <a:tcPr marT="45716" marB="45716" horzOverflow="overflow">
                    <a:lnL>
                      <a:noFill/>
                    </a:lnL>
                    <a:lnR cap="flat">
                      <a:noFill/>
                    </a:lnR>
                    <a:lnT w="28575" cap="flat" cmpd="sng" algn="ctr">
                      <a:solidFill>
                        <a:schemeClr val="tx1"/>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noFill/>
                  </a:tcPr>
                </a:tc>
              </a:tr>
              <a:tr h="622247">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pitchFamily="34" charset="0"/>
                        <a:cs typeface="Times New Roman" pitchFamily="18" charset="0"/>
                      </a:endParaRPr>
                    </a:p>
                  </a:txBody>
                  <a:tcPr marT="45716" marB="45716" horzOverflow="overflow">
                    <a:lnL cap="flat">
                      <a:noFill/>
                    </a:lnL>
                    <a:lnR>
                      <a:noFill/>
                    </a:lnR>
                    <a:lnT w="38100"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a:noFill/>
                    </a:lnL>
                    <a:lnR>
                      <a:noFill/>
                    </a:lnR>
                    <a:lnT w="38100"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0.8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 0.8</a:t>
                      </a:r>
                    </a:p>
                  </a:txBody>
                  <a:tcPr marT="45716" marB="45716" horzOverflow="overflow">
                    <a:lnL>
                      <a:noFill/>
                    </a:lnL>
                    <a:lnR>
                      <a:noFill/>
                    </a:lnR>
                    <a:lnT w="38100"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0.065</a:t>
                      </a:r>
                    </a:p>
                  </a:txBody>
                  <a:tcPr marT="45716" marB="45716" horzOverflow="overflow">
                    <a:lnL>
                      <a:noFill/>
                    </a:lnL>
                    <a:lnR cap="flat">
                      <a:noFill/>
                    </a:lnR>
                    <a:lnT w="38100" cap="flat" cmpd="sng" algn="ctr">
                      <a:solidFill>
                        <a:srgbClr val="FF3300"/>
                      </a:solidFill>
                      <a:prstDash val="solid"/>
                      <a:round/>
                      <a:headEnd type="none" w="med" len="med"/>
                      <a:tailEnd type="none" w="med" len="med"/>
                    </a:lnT>
                    <a:lnB>
                      <a:noFill/>
                    </a:lnB>
                    <a:lnTlToBr>
                      <a:noFill/>
                    </a:lnTlToBr>
                    <a:lnBlToTr>
                      <a:noFill/>
                    </a:lnBlToTr>
                    <a:noFill/>
                  </a:tcPr>
                </a:tc>
              </a:tr>
              <a:tr h="434938">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53 (71.6)</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0.007</a:t>
                      </a:r>
                    </a:p>
                  </a:txBody>
                  <a:tcPr marT="45716" marB="45716" horzOverflow="overflow">
                    <a:lnL>
                      <a:noFill/>
                    </a:lnL>
                    <a:lnR cap="flat">
                      <a:noFill/>
                    </a:lnR>
                    <a:lnT>
                      <a:noFill/>
                    </a:lnT>
                    <a:lnB>
                      <a:noFill/>
                    </a:lnB>
                    <a:lnTlToBr>
                      <a:noFill/>
                    </a:lnTlToBr>
                    <a:lnBlToTr>
                      <a:noFill/>
                    </a:lnBlToTr>
                    <a:noFill/>
                  </a:tcPr>
                </a:tc>
              </a:tr>
              <a:tr h="256024">
                <a:tc gridSpan="4">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200" b="1" i="0" u="none" strike="noStrike" cap="none" normalizeH="0" baseline="0" smtClean="0">
                        <a:ln>
                          <a:noFill/>
                        </a:ln>
                        <a:solidFill>
                          <a:schemeClr val="tx1"/>
                        </a:solidFill>
                        <a:effectLst/>
                        <a:latin typeface="Arial" pitchFamily="34" charset="0"/>
                        <a:cs typeface="Times New Roman" pitchFamily="18" charset="0"/>
                      </a:endParaRPr>
                    </a:p>
                  </a:txBody>
                  <a:tcPr marT="45716" marB="45716"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87325">
                <a:tc>
                  <a:txBody>
                    <a:bodyPr/>
                    <a:lstStyle/>
                    <a:p>
                      <a:pPr marL="350838"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11.7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Arial" pitchFamily="34" charset="0"/>
                        </a:rPr>
                        <a:t> 8.1</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&lt;0.001</a:t>
                      </a:r>
                    </a:p>
                  </a:txBody>
                  <a:tcPr marT="45716" marB="45716" horzOverflow="overflow">
                    <a:lnL>
                      <a:noFill/>
                    </a:lnL>
                    <a:lnR cap="flat">
                      <a:noFill/>
                    </a:lnR>
                    <a:lnT>
                      <a:noFill/>
                    </a:lnT>
                    <a:lnB>
                      <a:noFill/>
                    </a:lnB>
                    <a:lnTlToBr>
                      <a:noFill/>
                    </a:lnTlToBr>
                    <a:lnBlToTr>
                      <a:noFill/>
                    </a:lnBlToTr>
                    <a:noFill/>
                  </a:tcPr>
                </a:tc>
              </a:tr>
              <a:tr h="457162">
                <a:tc>
                  <a:txBody>
                    <a:bodyPr/>
                    <a:lstStyle/>
                    <a:p>
                      <a:pPr marL="0" marR="0" lvl="0" indent="350838"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29.0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 </a:t>
                      </a:r>
                      <a:r>
                        <a:rPr kumimoji="0" lang="en-US" sz="1600" b="1" i="0" u="none" strike="noStrike" cap="none" normalizeH="0" baseline="0" smtClean="0">
                          <a:ln>
                            <a:noFill/>
                          </a:ln>
                          <a:solidFill>
                            <a:schemeClr val="tx1"/>
                          </a:solidFill>
                          <a:effectLst/>
                          <a:latin typeface="Arial" pitchFamily="34" charset="0"/>
                        </a:rPr>
                        <a:t>18.6</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0.282</a:t>
                      </a:r>
                    </a:p>
                  </a:txBody>
                  <a:tcPr marT="45716" marB="45716" horzOverflow="overflow">
                    <a:lnL>
                      <a:noFill/>
                    </a:lnL>
                    <a:lnR cap="flat">
                      <a:noFill/>
                    </a:lnR>
                    <a:lnT>
                      <a:noFill/>
                    </a:lnT>
                    <a:lnB>
                      <a:noFill/>
                    </a:lnB>
                    <a:lnTlToBr>
                      <a:noFill/>
                    </a:lnTlToBr>
                    <a:lnBlToTr>
                      <a:noFill/>
                    </a:lnBlToTr>
                    <a:noFill/>
                  </a:tcPr>
                </a:tc>
              </a:tr>
              <a:tr h="457162">
                <a:tc>
                  <a:txBody>
                    <a:bodyPr/>
                    <a:lstStyle/>
                    <a:p>
                      <a:pPr marL="350838"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37.9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Arial" pitchFamily="34" charset="0"/>
                        </a:rPr>
                        <a:t> 20.1</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0.113</a:t>
                      </a:r>
                    </a:p>
                  </a:txBody>
                  <a:tcPr marT="45716" marB="45716" horzOverflow="overflow">
                    <a:lnL>
                      <a:noFill/>
                    </a:lnL>
                    <a:lnR cap="flat">
                      <a:noFill/>
                    </a:lnR>
                    <a:lnT>
                      <a:noFill/>
                    </a:lnT>
                    <a:lnB>
                      <a:noFill/>
                    </a:lnB>
                    <a:lnTlToBr>
                      <a:noFill/>
                    </a:lnTlToBr>
                    <a:lnBlToTr>
                      <a:noFill/>
                    </a:lnBlToTr>
                    <a:noFill/>
                  </a:tcPr>
                </a:tc>
              </a:tr>
              <a:tr h="380968">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15 (16.0)</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0.007</a:t>
                      </a:r>
                    </a:p>
                  </a:txBody>
                  <a:tcPr marT="45716" marB="45716" horzOverflow="overflow">
                    <a:lnL>
                      <a:noFill/>
                    </a:lnL>
                    <a:lnR cap="flat">
                      <a:noFill/>
                    </a:lnR>
                    <a:lnT>
                      <a:noFill/>
                    </a:lnT>
                    <a:lnB>
                      <a:noFill/>
                    </a:lnB>
                    <a:lnTlToBr>
                      <a:noFill/>
                    </a:lnTlToBr>
                    <a:lnBlToTr>
                      <a:noFill/>
                    </a:lnBlToTr>
                    <a:noFill/>
                  </a:tcPr>
                </a:tc>
              </a:tr>
              <a:tr h="380968">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9 (9.6)</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0.006</a:t>
                      </a:r>
                    </a:p>
                  </a:txBody>
                  <a:tcPr marT="45716" marB="45716" horzOverflow="overflow">
                    <a:lnL>
                      <a:noFill/>
                    </a:lnL>
                    <a:lnR cap="flat">
                      <a:noFill/>
                    </a:lnR>
                    <a:lnT>
                      <a:noFill/>
                    </a:lnT>
                    <a:lnB>
                      <a:noFill/>
                    </a:lnB>
                    <a:lnTlToBr>
                      <a:noFill/>
                    </a:lnTlToBr>
                    <a:lnBlToTr>
                      <a:noFill/>
                    </a:lnBlToTr>
                    <a:noFill/>
                  </a:tcPr>
                </a:tc>
              </a:tr>
              <a:tr h="380968">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27 (28.7)</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0.471</a:t>
                      </a:r>
                    </a:p>
                  </a:txBody>
                  <a:tcPr marT="45716" marB="45716" horzOverflow="overflow">
                    <a:lnL>
                      <a:noFill/>
                    </a:lnL>
                    <a:lnR cap="flat">
                      <a:noFill/>
                    </a:lnR>
                    <a:lnT>
                      <a:noFill/>
                    </a:lnT>
                    <a:lnB>
                      <a:noFill/>
                    </a:lnB>
                    <a:lnTlToBr>
                      <a:noFill/>
                    </a:lnTlToBr>
                    <a:lnBlToTr>
                      <a:noFill/>
                    </a:lnBlToTr>
                    <a:noFill/>
                  </a:tcPr>
                </a:tc>
              </a:tr>
              <a:tr h="488909">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endParaRPr>
                    </a:p>
                  </a:txBody>
                  <a:tcPr marT="45716" marB="45716"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smtClean="0">
                        <a:ln>
                          <a:noFill/>
                        </a:ln>
                        <a:solidFill>
                          <a:schemeClr val="tx1"/>
                        </a:solidFill>
                        <a:effectLst/>
                        <a:latin typeface="Arial" pitchFamily="34" charset="0"/>
                      </a:endParaRPr>
                    </a:p>
                  </a:txBody>
                  <a:tcPr marT="45716" marB="45716"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pitchFamily="34" charset="0"/>
                        </a:rPr>
                        <a:t>8 (8.5)</a:t>
                      </a:r>
                    </a:p>
                  </a:txBody>
                  <a:tcPr marT="45716" marB="45716"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pitchFamily="34" charset="0"/>
                        </a:rPr>
                        <a:t>0.029</a:t>
                      </a:r>
                    </a:p>
                  </a:txBody>
                  <a:tcPr marT="45716" marB="45716" horzOverflow="overflow">
                    <a:lnL>
                      <a:noFill/>
                    </a:lnL>
                    <a:lnR cap="flat">
                      <a:noFill/>
                    </a:lnR>
                    <a:lnT>
                      <a:noFill/>
                    </a:lnT>
                    <a:lnB cap="flat">
                      <a:noFill/>
                    </a:lnB>
                    <a:lnTlToBr>
                      <a:noFill/>
                    </a:lnTlToBr>
                    <a:lnBlToTr>
                      <a:noFill/>
                    </a:lnBlToTr>
                    <a:noFill/>
                  </a:tcPr>
                </a:tc>
              </a:tr>
            </a:tbl>
          </a:graphicData>
        </a:graphic>
      </p:graphicFrame>
      <p:sp>
        <p:nvSpPr>
          <p:cNvPr id="17455" name="Text Box 61"/>
          <p:cNvSpPr txBox="1">
            <a:spLocks noChangeArrowheads="1"/>
          </p:cNvSpPr>
          <p:nvPr/>
        </p:nvSpPr>
        <p:spPr bwMode="auto">
          <a:xfrm>
            <a:off x="381000" y="6340475"/>
            <a:ext cx="85344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sz="1400" b="0" dirty="0">
                <a:latin typeface="Tahoma" charset="0"/>
              </a:rPr>
              <a:t>AAT = Appropriate Antibiotic Therapy, LOS = Length of Stay</a:t>
            </a:r>
          </a:p>
          <a:p>
            <a:r>
              <a:rPr lang="en-US" sz="1400" b="0" dirty="0">
                <a:latin typeface="Tahoma" charset="0"/>
              </a:rPr>
              <a:t>IR = Infection Related, MDR = Multi-Drug Resistant</a:t>
            </a:r>
          </a:p>
        </p:txBody>
      </p:sp>
      <p:graphicFrame>
        <p:nvGraphicFramePr>
          <p:cNvPr id="636990" name="Group 62"/>
          <p:cNvGraphicFramePr>
            <a:graphicFrameLocks noGrp="1"/>
          </p:cNvGraphicFramePr>
          <p:nvPr/>
        </p:nvGraphicFramePr>
        <p:xfrm>
          <a:off x="457200" y="914400"/>
          <a:ext cx="4038600" cy="5476877"/>
        </p:xfrm>
        <a:graphic>
          <a:graphicData uri="http://schemas.openxmlformats.org/drawingml/2006/table">
            <a:tbl>
              <a:tblPr/>
              <a:tblGrid>
                <a:gridCol w="2438400"/>
                <a:gridCol w="1600200"/>
              </a:tblGrid>
              <a:tr h="990600">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Outcome</a:t>
                      </a:r>
                    </a:p>
                  </a:txBody>
                  <a:tcPr horzOverflow="overflow">
                    <a:lnL cap="flat">
                      <a:noFill/>
                    </a:lnL>
                    <a:lnR>
                      <a:noFill/>
                    </a:lnR>
                    <a:lnT cap="fla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pitchFamily="34" charset="0"/>
                        </a:rPr>
                        <a:t>Historic</a:t>
                      </a:r>
                    </a:p>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800" b="0" i="0" u="none" strike="noStrike" cap="none" normalizeH="0" baseline="0" smtClean="0">
                          <a:ln>
                            <a:noFill/>
                          </a:ln>
                          <a:solidFill>
                            <a:schemeClr val="tx1"/>
                          </a:solidFill>
                          <a:effectLst/>
                          <a:latin typeface="Arial" pitchFamily="34" charset="0"/>
                        </a:rPr>
                        <a:t>n = 74</a:t>
                      </a:r>
                    </a:p>
                  </a:txBody>
                  <a:tcPr horzOverflow="overflow">
                    <a:lnL>
                      <a:noFill/>
                    </a:lnL>
                    <a:lnR cap="flat">
                      <a:noFill/>
                    </a:lnR>
                    <a:lnT cap="flat">
                      <a:noFill/>
                    </a:lnT>
                    <a:lnB w="28575" cap="flat" cmpd="sng" algn="ctr">
                      <a:solidFill>
                        <a:srgbClr val="FF33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rPr>
                        <a:t>Days to AAT </a:t>
                      </a:r>
                      <a:r>
                        <a:rPr kumimoji="0" lang="en-US" sz="1200" b="1" i="0" u="none" strike="noStrike" cap="none" normalizeH="0" baseline="0" smtClean="0">
                          <a:ln>
                            <a:noFill/>
                          </a:ln>
                          <a:solidFill>
                            <a:srgbClr val="FFFF5B"/>
                          </a:solidFill>
                          <a:effectLst/>
                          <a:latin typeface="Arial" pitchFamily="34" charset="0"/>
                          <a:cs typeface="Times New Roman" pitchFamily="18" charset="0"/>
                        </a:rPr>
                        <a:t>(mean </a:t>
                      </a:r>
                      <a:r>
                        <a:rPr kumimoji="0" lang="en-US" sz="1200" b="1" i="0" u="none" strike="noStrike" cap="none" normalizeH="0" baseline="0" smtClean="0">
                          <a:ln>
                            <a:noFill/>
                          </a:ln>
                          <a:solidFill>
                            <a:srgbClr val="FFFF5B"/>
                          </a:solidFill>
                          <a:effectLst/>
                          <a:latin typeface="Arial" pitchFamily="34" charset="0"/>
                          <a:cs typeface="Times New Roman" pitchFamily="18" charset="0"/>
                          <a:sym typeface="Symbol" pitchFamily="18" charset="2"/>
                        </a:rPr>
                        <a:t></a:t>
                      </a:r>
                      <a:r>
                        <a:rPr kumimoji="0" lang="en-US" sz="1200" b="1" i="0" u="none" strike="noStrike" cap="none" normalizeH="0" baseline="0" smtClean="0">
                          <a:ln>
                            <a:noFill/>
                          </a:ln>
                          <a:solidFill>
                            <a:srgbClr val="FFFF5B"/>
                          </a:solidFill>
                          <a:effectLst/>
                          <a:latin typeface="Arial" pitchFamily="34" charset="0"/>
                          <a:cs typeface="Times New Roman" pitchFamily="18" charset="0"/>
                        </a:rPr>
                        <a:t> SD)</a:t>
                      </a:r>
                    </a:p>
                    <a:p>
                      <a:pPr marL="0" marR="0" lvl="0" indent="0" algn="l" defTabSz="914400" rtl="0" eaLnBrk="0" fontAlgn="base" latinLnBrk="0" hangingPunct="0">
                        <a:lnSpc>
                          <a:spcPct val="90000"/>
                        </a:lnSpc>
                        <a:spcBef>
                          <a:spcPct val="0"/>
                        </a:spcBef>
                        <a:spcAft>
                          <a:spcPct val="0"/>
                        </a:spcAft>
                        <a:buClrTx/>
                        <a:buSzPct val="100000"/>
                        <a:buFontTx/>
                        <a:buNone/>
                        <a:tabLst/>
                      </a:pPr>
                      <a:endPar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endParaRPr>
                    </a:p>
                  </a:txBody>
                  <a:tcPr horzOverflow="overflow">
                    <a:lnL cap="flat">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1.7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 2.6</a:t>
                      </a:r>
                    </a:p>
                  </a:txBody>
                  <a:tcPr horzOverflow="overflow">
                    <a:lnL>
                      <a:noFill/>
                    </a:lnL>
                    <a:lnR cap="flat">
                      <a:noFill/>
                    </a:lnR>
                    <a:lnT w="28575" cap="flat" cmpd="sng" algn="ctr">
                      <a:solidFill>
                        <a:srgbClr val="FF3300"/>
                      </a:solidFill>
                      <a:prstDash val="solid"/>
                      <a:round/>
                      <a:headEnd type="none" w="med" len="med"/>
                      <a:tailEnd type="none" w="med" len="med"/>
                    </a:lnT>
                    <a:lnB>
                      <a:noFill/>
                    </a:lnB>
                    <a:lnTlToBr>
                      <a:noFill/>
                    </a:lnTlToBr>
                    <a:lnBlToTr>
                      <a:noFill/>
                    </a:lnBlToTr>
                    <a:noFill/>
                  </a:tcPr>
                </a:tc>
              </a:tr>
              <a:tr h="363538">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rPr>
                        <a:t>AAT within 24 hrs</a:t>
                      </a:r>
                      <a:endPar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36 (48.6)</a:t>
                      </a:r>
                    </a:p>
                  </a:txBody>
                  <a:tcPr horzOverflow="overflow">
                    <a:lnL>
                      <a:noFill/>
                    </a:lnL>
                    <a:lnR cap="flat">
                      <a:noFill/>
                    </a:lnR>
                    <a:lnT>
                      <a:noFill/>
                    </a:lnT>
                    <a:lnB>
                      <a:noFill/>
                    </a:lnB>
                    <a:lnTlToBr>
                      <a:noFill/>
                    </a:lnTlToBr>
                    <a:lnBlToTr>
                      <a:noFill/>
                    </a:lnBlToTr>
                    <a:noFill/>
                  </a:tcPr>
                </a:tc>
              </a:tr>
              <a:tr h="374650">
                <a:tc gridSpan="2">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rPr>
                        <a:t>LOS </a:t>
                      </a:r>
                      <a:r>
                        <a:rPr kumimoji="0" lang="en-US" sz="1200" b="1" i="0" u="none" strike="noStrike" cap="none" normalizeH="0" baseline="0" smtClean="0">
                          <a:ln>
                            <a:noFill/>
                          </a:ln>
                          <a:solidFill>
                            <a:srgbClr val="FFFF5B"/>
                          </a:solidFill>
                          <a:effectLst/>
                          <a:latin typeface="Arial" pitchFamily="34" charset="0"/>
                          <a:cs typeface="Times New Roman" pitchFamily="18" charset="0"/>
                        </a:rPr>
                        <a:t>(mean </a:t>
                      </a:r>
                      <a:r>
                        <a:rPr kumimoji="0" lang="en-US" sz="1200" b="1" i="0" u="none" strike="noStrike" cap="none" normalizeH="0" baseline="0" smtClean="0">
                          <a:ln>
                            <a:noFill/>
                          </a:ln>
                          <a:solidFill>
                            <a:srgbClr val="FFFF5B"/>
                          </a:solidFill>
                          <a:effectLst/>
                          <a:latin typeface="Arial" pitchFamily="34" charset="0"/>
                          <a:cs typeface="Times New Roman" pitchFamily="18" charset="0"/>
                          <a:sym typeface="Symbol" pitchFamily="18" charset="2"/>
                        </a:rPr>
                        <a:t></a:t>
                      </a:r>
                      <a:r>
                        <a:rPr kumimoji="0" lang="en-US" sz="1200" b="1" i="0" u="none" strike="noStrike" cap="none" normalizeH="0" baseline="0" smtClean="0">
                          <a:ln>
                            <a:noFill/>
                          </a:ln>
                          <a:solidFill>
                            <a:srgbClr val="FFFF5B"/>
                          </a:solidFill>
                          <a:effectLst/>
                          <a:latin typeface="Arial" pitchFamily="34" charset="0"/>
                          <a:cs typeface="Times New Roman" pitchFamily="18" charset="0"/>
                        </a:rPr>
                        <a:t> SD)</a:t>
                      </a:r>
                    </a:p>
                  </a:txBody>
                  <a:tcPr horzOverflow="overflow">
                    <a:lnL cap="flat">
                      <a:noFill/>
                    </a:lnL>
                    <a:lnR cap="flat">
                      <a:noFill/>
                    </a:lnR>
                    <a:lnT>
                      <a:noFill/>
                    </a:lnT>
                    <a:lnB>
                      <a:noFill/>
                    </a:lnB>
                    <a:lnTlToBr>
                      <a:noFill/>
                    </a:lnTlToBr>
                    <a:lnBlToTr>
                      <a:noFill/>
                    </a:lnBlToTr>
                    <a:noFill/>
                  </a:tcPr>
                </a:tc>
                <a:tc hMerge="1">
                  <a:txBody>
                    <a:bodyPr/>
                    <a:lstStyle/>
                    <a:p>
                      <a:endParaRPr lang="en-US"/>
                    </a:p>
                  </a:txBody>
                  <a:tcPr/>
                </a:tc>
              </a:tr>
              <a:tr h="558800">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rPr>
                        <a:t>    IR</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26.1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Arial" pitchFamily="34" charset="0"/>
                        </a:rPr>
                        <a:t> 18.5</a:t>
                      </a:r>
                    </a:p>
                  </a:txBody>
                  <a:tcPr horzOverflow="overflow">
                    <a:lnL>
                      <a:noFill/>
                    </a:lnL>
                    <a:lnR cap="flat">
                      <a:noFill/>
                    </a:lnR>
                    <a:lnT>
                      <a:noFill/>
                    </a:lnT>
                    <a:lnB>
                      <a:noFill/>
                    </a:lnB>
                    <a:lnTlToBr>
                      <a:noFill/>
                    </a:lnTlToBr>
                    <a:lnBlToTr>
                      <a:noFill/>
                    </a:lnBlToTr>
                    <a:noFill/>
                  </a:tcPr>
                </a:tc>
              </a:tr>
              <a:tr h="477838">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rPr>
                        <a:t>    ICU</a:t>
                      </a:r>
                      <a:endPar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31.9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Arial" pitchFamily="34" charset="0"/>
                        </a:rPr>
                        <a:t> 19.9</a:t>
                      </a:r>
                    </a:p>
                  </a:txBody>
                  <a:tcPr horzOverflow="overflow">
                    <a:lnL>
                      <a:noFill/>
                    </a:lnL>
                    <a:lnR cap="flat">
                      <a:noFill/>
                    </a:lnR>
                    <a:lnT>
                      <a:noFill/>
                    </a:lnT>
                    <a:lnB>
                      <a:noFill/>
                    </a:lnB>
                    <a:lnTlToBr>
                      <a:noFill/>
                    </a:lnTlToBr>
                    <a:lnBlToTr>
                      <a:noFill/>
                    </a:lnBlToTr>
                    <a:noFill/>
                  </a:tcPr>
                </a:tc>
              </a:tr>
              <a:tr h="420688">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rPr>
                        <a:t>    Hospital </a:t>
                      </a:r>
                      <a:endPar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43.3 </a:t>
                      </a:r>
                      <a:r>
                        <a:rPr kumimoji="0" lang="en-US" sz="1600" b="1" i="0" u="none" strike="noStrike" cap="none" normalizeH="0" baseline="0" smtClean="0">
                          <a:ln>
                            <a:noFill/>
                          </a:ln>
                          <a:solidFill>
                            <a:schemeClr val="tx1"/>
                          </a:solidFill>
                          <a:effectLst/>
                          <a:latin typeface="Arial" pitchFamily="34"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Arial" pitchFamily="34" charset="0"/>
                        </a:rPr>
                        <a:t> 23.6</a:t>
                      </a:r>
                    </a:p>
                  </a:txBody>
                  <a:tcPr horzOverflow="overflow">
                    <a:lnL>
                      <a:noFill/>
                    </a:lnL>
                    <a:lnR cap="flat">
                      <a:noFill/>
                    </a:lnR>
                    <a:lnT>
                      <a:noFill/>
                    </a:lnT>
                    <a:lnB>
                      <a:noFill/>
                    </a:lnB>
                    <a:lnTlToBr>
                      <a:noFill/>
                    </a:lnTlToBr>
                    <a:lnBlToTr>
                      <a:noFill/>
                    </a:lnBlToTr>
                    <a:noFill/>
                  </a:tcPr>
                </a:tc>
              </a:tr>
              <a:tr h="385763">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rPr>
                        <a:t>Superinfection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26 (35.1)</a:t>
                      </a:r>
                    </a:p>
                  </a:txBody>
                  <a:tcPr horzOverflow="overflow">
                    <a:lnL>
                      <a:noFill/>
                    </a:lnL>
                    <a:lnR cap="flat">
                      <a:noFill/>
                    </a:lnR>
                    <a:lnT>
                      <a:noFill/>
                    </a:lnT>
                    <a:lnB>
                      <a:noFill/>
                    </a:lnB>
                    <a:lnTlToBr>
                      <a:noFill/>
                    </a:lnTlToBr>
                    <a:lnBlToTr>
                      <a:noFill/>
                    </a:lnBlToTr>
                    <a:noFill/>
                  </a:tcPr>
                </a:tc>
              </a:tr>
              <a:tr h="412750">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rPr>
                        <a:t>MDR-Superinfection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20 (27.0)</a:t>
                      </a:r>
                    </a:p>
                  </a:txBody>
                  <a:tcPr horzOverflow="overflow">
                    <a:lnL>
                      <a:noFill/>
                    </a:lnL>
                    <a:lnR cap="flat">
                      <a:noFill/>
                    </a:lnR>
                    <a:lnT>
                      <a:noFill/>
                    </a:lnT>
                    <a:lnB>
                      <a:noFill/>
                    </a:lnB>
                    <a:lnTlToBr>
                      <a:noFill/>
                    </a:lnTlToBr>
                    <a:lnBlToTr>
                      <a:noFill/>
                    </a:lnBlToTr>
                    <a:noFill/>
                  </a:tcPr>
                </a:tc>
              </a:tr>
              <a:tr h="346075">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rPr>
                        <a:t>All Cause Mortality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pitchFamily="34" charset="0"/>
                        </a:rPr>
                        <a:t>26 (35.1)</a:t>
                      </a:r>
                    </a:p>
                  </a:txBody>
                  <a:tcPr horzOverflow="overflow">
                    <a:lnL>
                      <a:noFill/>
                    </a:lnL>
                    <a:lnR cap="flat">
                      <a:noFill/>
                    </a:lnR>
                    <a:lnT>
                      <a:noFill/>
                    </a:lnT>
                    <a:lnB>
                      <a:noFill/>
                    </a:lnB>
                    <a:lnTlToBr>
                      <a:noFill/>
                    </a:lnTlToBr>
                    <a:lnBlToTr>
                      <a:noFill/>
                    </a:lnBlToTr>
                    <a:noFill/>
                  </a:tcPr>
                </a:tc>
              </a:tr>
              <a:tr h="558800">
                <a:tc>
                  <a:txBody>
                    <a:bodyPr/>
                    <a:lstStyle/>
                    <a:p>
                      <a:pPr marL="0" marR="0" lvl="0" indent="0" algn="l" defTabSz="914400" rtl="0" eaLnBrk="0" fontAlgn="base" latinLnBrk="0" hangingPunct="0">
                        <a:lnSpc>
                          <a:spcPct val="90000"/>
                        </a:lnSpc>
                        <a:spcBef>
                          <a:spcPct val="0"/>
                        </a:spcBef>
                        <a:spcAft>
                          <a:spcPct val="0"/>
                        </a:spcAft>
                        <a:buClrTx/>
                        <a:buSzPct val="100000"/>
                        <a:buFontTx/>
                        <a:buNone/>
                        <a:tabLst/>
                      </a:pPr>
                      <a:r>
                        <a:rPr kumimoji="0" lang="en-US" sz="1600" b="1" i="0" u="none" strike="noStrike" cap="none" normalizeH="0" baseline="0" smtClean="0">
                          <a:ln>
                            <a:noFill/>
                          </a:ln>
                          <a:solidFill>
                            <a:srgbClr val="FFFF5B"/>
                          </a:solidFill>
                          <a:effectLst/>
                          <a:latin typeface="Arial" pitchFamily="34" charset="0"/>
                          <a:cs typeface="Times New Roman" pitchFamily="18" charset="0"/>
                          <a:sym typeface="Symbol" pitchFamily="18" charset="2"/>
                        </a:rPr>
                        <a:t>IR-Mortality</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pitchFamily="34" charset="0"/>
                        </a:rPr>
                        <a:t>16 (21.6)</a:t>
                      </a:r>
                    </a:p>
                  </a:txBody>
                  <a:tcPr horzOverflow="overflow">
                    <a:lnL>
                      <a:noFill/>
                    </a:lnL>
                    <a:lnR cap="flat">
                      <a:noFill/>
                    </a:lnR>
                    <a:lnT>
                      <a:noFill/>
                    </a:lnT>
                    <a:lnB cap="flat">
                      <a:noFill/>
                    </a:lnB>
                    <a:lnTlToBr>
                      <a:noFill/>
                    </a:lnTlToBr>
                    <a:lnBlToTr>
                      <a:noFill/>
                    </a:lnBlToTr>
                    <a:noFill/>
                  </a:tcPr>
                </a:tc>
              </a:tr>
            </a:tbl>
          </a:graphicData>
        </a:graphic>
      </p:graphicFrame>
      <p:sp>
        <p:nvSpPr>
          <p:cNvPr id="7" name="Rectangle 66"/>
          <p:cNvSpPr>
            <a:spLocks noChangeArrowheads="1"/>
          </p:cNvSpPr>
          <p:nvPr/>
        </p:nvSpPr>
        <p:spPr bwMode="auto">
          <a:xfrm>
            <a:off x="5815076" y="6553200"/>
            <a:ext cx="3328924" cy="307777"/>
          </a:xfrm>
          <a:prstGeom prst="rect">
            <a:avLst/>
          </a:prstGeom>
          <a:noFill/>
          <a:ln w="9525">
            <a:noFill/>
            <a:miter lim="800000"/>
            <a:headEnd/>
            <a:tailEnd/>
          </a:ln>
        </p:spPr>
        <p:txBody>
          <a:bodyPr wrap="none">
            <a:spAutoFit/>
          </a:bodyPr>
          <a:lstStyle/>
          <a:p>
            <a:pPr algn="r">
              <a:defRPr/>
            </a:pPr>
            <a:r>
              <a:rPr lang="en-US" sz="1400" b="0" dirty="0" err="1">
                <a:latin typeface="+mn-lt"/>
                <a:ea typeface="+mn-ea"/>
              </a:rPr>
              <a:t>Nicasio</a:t>
            </a:r>
            <a:r>
              <a:rPr lang="en-US" sz="1400" b="0" dirty="0">
                <a:latin typeface="+mn-lt"/>
                <a:ea typeface="+mn-ea"/>
              </a:rPr>
              <a:t> AM, et al. </a:t>
            </a:r>
            <a:r>
              <a:rPr lang="en-US" sz="1400" b="0" i="1" dirty="0">
                <a:latin typeface="+mn-lt"/>
                <a:ea typeface="+mn-ea"/>
              </a:rPr>
              <a:t>J </a:t>
            </a:r>
            <a:r>
              <a:rPr lang="en-US" sz="1400" b="0" i="1" dirty="0" err="1">
                <a:latin typeface="+mn-lt"/>
                <a:ea typeface="+mn-ea"/>
              </a:rPr>
              <a:t>Crit</a:t>
            </a:r>
            <a:r>
              <a:rPr lang="en-US" sz="1400" b="0" i="1" dirty="0">
                <a:latin typeface="+mn-lt"/>
                <a:ea typeface="+mn-ea"/>
              </a:rPr>
              <a:t> Care</a:t>
            </a:r>
            <a:r>
              <a:rPr lang="en-US" sz="1400" b="0" dirty="0">
                <a:latin typeface="+mn-lt"/>
                <a:ea typeface="+mn-ea"/>
              </a:rPr>
              <a:t> 2010;25:69-77</a:t>
            </a:r>
          </a:p>
        </p:txBody>
      </p:sp>
      <p:sp>
        <p:nvSpPr>
          <p:cNvPr id="136265" name="Rectangle 73"/>
          <p:cNvSpPr>
            <a:spLocks noChangeArrowheads="1"/>
          </p:cNvSpPr>
          <p:nvPr/>
        </p:nvSpPr>
        <p:spPr bwMode="auto">
          <a:xfrm>
            <a:off x="533400" y="1600200"/>
            <a:ext cx="8305800" cy="4953000"/>
          </a:xfrm>
          <a:prstGeom prst="rect">
            <a:avLst/>
          </a:prstGeom>
          <a:solidFill>
            <a:srgbClr val="8EB4E3"/>
          </a:solidFill>
          <a:ln>
            <a:noFill/>
          </a:ln>
          <a:effectLst>
            <a:prstShdw prst="shdw17" dist="17961" dir="2700000">
              <a:srgbClr val="000000">
                <a:alpha val="74998"/>
              </a:srgbClr>
            </a:prst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defRPr/>
            </a:pPr>
            <a:endParaRPr lang="en-US" dirty="0">
              <a:latin typeface="Arial Narrow" pitchFamily="34" charset="0"/>
            </a:endParaRPr>
          </a:p>
        </p:txBody>
      </p:sp>
      <p:sp>
        <p:nvSpPr>
          <p:cNvPr id="136266" name="Text Box 74"/>
          <p:cNvSpPr txBox="1">
            <a:spLocks noChangeArrowheads="1"/>
          </p:cNvSpPr>
          <p:nvPr/>
        </p:nvSpPr>
        <p:spPr bwMode="auto">
          <a:xfrm>
            <a:off x="533400" y="2362200"/>
            <a:ext cx="4343400" cy="461963"/>
          </a:xfrm>
          <a:prstGeom prst="rect">
            <a:avLst/>
          </a:prstGeom>
          <a:noFill/>
          <a:ln>
            <a:noFill/>
          </a:ln>
          <a:effectLst>
            <a:prstShdw prst="shdw17" dist="17961" dir="2700000">
              <a:srgbClr val="000000">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defRPr/>
            </a:pPr>
            <a:r>
              <a:rPr lang="en-US" sz="2400" b="1" dirty="0">
                <a:latin typeface="Arial Narrow" pitchFamily="34" charset="0"/>
              </a:rPr>
              <a:t>Infection Related Mortality**</a:t>
            </a:r>
          </a:p>
        </p:txBody>
      </p:sp>
      <p:sp>
        <p:nvSpPr>
          <p:cNvPr id="136267" name="Text Box 75"/>
          <p:cNvSpPr txBox="1">
            <a:spLocks noChangeArrowheads="1"/>
          </p:cNvSpPr>
          <p:nvPr/>
        </p:nvSpPr>
        <p:spPr bwMode="auto">
          <a:xfrm>
            <a:off x="914400" y="4114800"/>
            <a:ext cx="4724400" cy="461963"/>
          </a:xfrm>
          <a:prstGeom prst="rect">
            <a:avLst/>
          </a:prstGeom>
          <a:noFill/>
          <a:ln>
            <a:noFill/>
          </a:ln>
          <a:effectLst>
            <a:prstShdw prst="shdw17" dist="17961" dir="2700000">
              <a:srgbClr val="000000">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defRPr/>
            </a:pPr>
            <a:r>
              <a:rPr lang="en-US" sz="2400" b="1" dirty="0">
                <a:latin typeface="Arial Narrow" pitchFamily="34" charset="0"/>
              </a:rPr>
              <a:t>Time to Appropriate Therapy**</a:t>
            </a:r>
          </a:p>
        </p:txBody>
      </p:sp>
      <p:sp>
        <p:nvSpPr>
          <p:cNvPr id="136268" name="Text Box 76"/>
          <p:cNvSpPr txBox="1">
            <a:spLocks noChangeArrowheads="1"/>
          </p:cNvSpPr>
          <p:nvPr/>
        </p:nvSpPr>
        <p:spPr bwMode="auto">
          <a:xfrm>
            <a:off x="3581400" y="3200400"/>
            <a:ext cx="5141913" cy="461963"/>
          </a:xfrm>
          <a:prstGeom prst="rect">
            <a:avLst/>
          </a:prstGeom>
          <a:noFill/>
          <a:ln>
            <a:noFill/>
          </a:ln>
          <a:effectLst>
            <a:prstShdw prst="shdw17" dist="17961" dir="2700000">
              <a:srgbClr val="000000">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defRPr/>
            </a:pPr>
            <a:r>
              <a:rPr lang="en-US" sz="2400" b="1" dirty="0">
                <a:latin typeface="Arial Narrow" pitchFamily="34" charset="0"/>
              </a:rPr>
              <a:t>Infection Related Length of Stay**</a:t>
            </a:r>
          </a:p>
        </p:txBody>
      </p:sp>
      <p:sp>
        <p:nvSpPr>
          <p:cNvPr id="136269" name="Text Box 77"/>
          <p:cNvSpPr txBox="1">
            <a:spLocks noChangeArrowheads="1"/>
          </p:cNvSpPr>
          <p:nvPr/>
        </p:nvSpPr>
        <p:spPr bwMode="auto">
          <a:xfrm>
            <a:off x="3886200" y="4953000"/>
            <a:ext cx="4729163" cy="461963"/>
          </a:xfrm>
          <a:prstGeom prst="rect">
            <a:avLst/>
          </a:prstGeom>
          <a:noFill/>
          <a:ln>
            <a:noFill/>
          </a:ln>
          <a:effectLst>
            <a:prstShdw prst="shdw17" dist="17961" dir="2700000">
              <a:srgbClr val="000000">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defRPr/>
            </a:pPr>
            <a:r>
              <a:rPr lang="en-US" sz="2400" b="1" dirty="0">
                <a:latin typeface="Arial Narrow" pitchFamily="34" charset="0"/>
              </a:rPr>
              <a:t>Number of Super-infections**</a:t>
            </a:r>
          </a:p>
        </p:txBody>
      </p:sp>
      <p:sp>
        <p:nvSpPr>
          <p:cNvPr id="136270" name="Text Box 78"/>
          <p:cNvSpPr txBox="1">
            <a:spLocks noChangeArrowheads="1"/>
          </p:cNvSpPr>
          <p:nvPr/>
        </p:nvSpPr>
        <p:spPr bwMode="auto">
          <a:xfrm>
            <a:off x="826170" y="1676400"/>
            <a:ext cx="7721600" cy="584200"/>
          </a:xfrm>
          <a:prstGeom prst="rect">
            <a:avLst/>
          </a:prstGeom>
          <a:noFill/>
          <a:ln>
            <a:noFill/>
          </a:ln>
          <a:effectLst>
            <a:prstShdw prst="shdw17" dist="17961" dir="2700000">
              <a:srgbClr val="000000">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defRPr/>
            </a:pPr>
            <a:r>
              <a:rPr lang="en-US" sz="3200" b="1" dirty="0">
                <a:solidFill>
                  <a:schemeClr val="tx2"/>
                </a:solidFill>
                <a:latin typeface="Arial" pitchFamily="34" charset="0"/>
                <a:ea typeface="+mn-ea"/>
              </a:rPr>
              <a:t>The Pathway Statistically</a:t>
            </a:r>
            <a:r>
              <a:rPr lang="en-US" sz="3200" b="1" dirty="0">
                <a:latin typeface="Arial" pitchFamily="34" charset="0"/>
                <a:ea typeface="+mn-ea"/>
              </a:rPr>
              <a:t>**</a:t>
            </a:r>
            <a:r>
              <a:rPr lang="en-US" sz="3200" b="1" dirty="0">
                <a:solidFill>
                  <a:schemeClr val="tx2"/>
                </a:solidFill>
                <a:latin typeface="Arial" pitchFamily="34" charset="0"/>
                <a:ea typeface="+mn-ea"/>
              </a:rPr>
              <a:t> Decreased:</a:t>
            </a:r>
          </a:p>
        </p:txBody>
      </p:sp>
      <p:sp>
        <p:nvSpPr>
          <p:cNvPr id="13" name="Text Box 75"/>
          <p:cNvSpPr txBox="1">
            <a:spLocks noChangeArrowheads="1"/>
          </p:cNvSpPr>
          <p:nvPr/>
        </p:nvSpPr>
        <p:spPr bwMode="auto">
          <a:xfrm>
            <a:off x="914400" y="5638800"/>
            <a:ext cx="7315200" cy="830263"/>
          </a:xfrm>
          <a:prstGeom prst="rect">
            <a:avLst/>
          </a:prstGeom>
          <a:noFill/>
          <a:ln>
            <a:noFill/>
          </a:ln>
          <a:effectLst>
            <a:prstShdw prst="shdw17" dist="17961" dir="2700000">
              <a:srgbClr val="000000">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sz="2400">
                <a:solidFill>
                  <a:srgbClr val="FF6600"/>
                </a:solidFill>
                <a:latin typeface="Arial" charset="0"/>
              </a:rPr>
              <a:t>Enhanced effectiveness of </a:t>
            </a:r>
            <a:r>
              <a:rPr lang="el-GR" sz="2400">
                <a:solidFill>
                  <a:srgbClr val="FF6600"/>
                </a:solidFill>
                <a:latin typeface="Arial" charset="0"/>
              </a:rPr>
              <a:t>β</a:t>
            </a:r>
            <a:r>
              <a:rPr lang="en-US" sz="2400">
                <a:solidFill>
                  <a:srgbClr val="FF6600"/>
                </a:solidFill>
                <a:latin typeface="Arial" charset="0"/>
              </a:rPr>
              <a:t>-lactams for High MIC </a:t>
            </a:r>
            <a:r>
              <a:rPr lang="en-US" sz="2400" i="1">
                <a:solidFill>
                  <a:srgbClr val="FF6600"/>
                </a:solidFill>
                <a:latin typeface="Arial" charset="0"/>
              </a:rPr>
              <a:t>P. aeruginosa</a:t>
            </a:r>
          </a:p>
        </p:txBody>
      </p:sp>
    </p:spTree>
    <p:extLst>
      <p:ext uri="{BB962C8B-B14F-4D97-AF65-F5344CB8AC3E}">
        <p14:creationId xmlns:p14="http://schemas.microsoft.com/office/powerpoint/2010/main" val="7371360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6270"/>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9" fill="hold" grpId="0" nodeType="afterEffect">
                                  <p:stCondLst>
                                    <p:cond delay="0"/>
                                  </p:stCondLst>
                                  <p:childTnLst>
                                    <p:set>
                                      <p:cBhvr>
                                        <p:cTn id="9" dur="1" fill="hold">
                                          <p:stCondLst>
                                            <p:cond delay="0"/>
                                          </p:stCondLst>
                                        </p:cTn>
                                        <p:tgtEl>
                                          <p:spTgt spid="136266"/>
                                        </p:tgtEl>
                                        <p:attrNameLst>
                                          <p:attrName>style.visibility</p:attrName>
                                        </p:attrNameLst>
                                      </p:cBhvr>
                                      <p:to>
                                        <p:strVal val="visible"/>
                                      </p:to>
                                    </p:set>
                                    <p:anim calcmode="lin" valueType="num">
                                      <p:cBhvr additive="base">
                                        <p:cTn id="10" dur="500" fill="hold"/>
                                        <p:tgtEl>
                                          <p:spTgt spid="136266"/>
                                        </p:tgtEl>
                                        <p:attrNameLst>
                                          <p:attrName>ppt_x</p:attrName>
                                        </p:attrNameLst>
                                      </p:cBhvr>
                                      <p:tavLst>
                                        <p:tav tm="0">
                                          <p:val>
                                            <p:strVal val="0-#ppt_w/2"/>
                                          </p:val>
                                        </p:tav>
                                        <p:tav tm="100000">
                                          <p:val>
                                            <p:strVal val="#ppt_x"/>
                                          </p:val>
                                        </p:tav>
                                      </p:tavLst>
                                    </p:anim>
                                    <p:anim calcmode="lin" valueType="num">
                                      <p:cBhvr additive="base">
                                        <p:cTn id="11" dur="500" fill="hold"/>
                                        <p:tgtEl>
                                          <p:spTgt spid="136266"/>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2" presetClass="entr" presetSubtype="6" fill="hold" grpId="0" nodeType="afterEffect">
                                  <p:stCondLst>
                                    <p:cond delay="0"/>
                                  </p:stCondLst>
                                  <p:childTnLst>
                                    <p:set>
                                      <p:cBhvr>
                                        <p:cTn id="14" dur="1" fill="hold">
                                          <p:stCondLst>
                                            <p:cond delay="0"/>
                                          </p:stCondLst>
                                        </p:cTn>
                                        <p:tgtEl>
                                          <p:spTgt spid="136268"/>
                                        </p:tgtEl>
                                        <p:attrNameLst>
                                          <p:attrName>style.visibility</p:attrName>
                                        </p:attrNameLst>
                                      </p:cBhvr>
                                      <p:to>
                                        <p:strVal val="visible"/>
                                      </p:to>
                                    </p:set>
                                    <p:anim calcmode="lin" valueType="num">
                                      <p:cBhvr additive="base">
                                        <p:cTn id="15" dur="500" fill="hold"/>
                                        <p:tgtEl>
                                          <p:spTgt spid="136268"/>
                                        </p:tgtEl>
                                        <p:attrNameLst>
                                          <p:attrName>ppt_x</p:attrName>
                                        </p:attrNameLst>
                                      </p:cBhvr>
                                      <p:tavLst>
                                        <p:tav tm="0">
                                          <p:val>
                                            <p:strVal val="1+#ppt_w/2"/>
                                          </p:val>
                                        </p:tav>
                                        <p:tav tm="100000">
                                          <p:val>
                                            <p:strVal val="#ppt_x"/>
                                          </p:val>
                                        </p:tav>
                                      </p:tavLst>
                                    </p:anim>
                                    <p:anim calcmode="lin" valueType="num">
                                      <p:cBhvr additive="base">
                                        <p:cTn id="16" dur="500" fill="hold"/>
                                        <p:tgtEl>
                                          <p:spTgt spid="136268"/>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2" presetClass="entr" presetSubtype="3" fill="hold" grpId="0" nodeType="afterEffect">
                                  <p:stCondLst>
                                    <p:cond delay="0"/>
                                  </p:stCondLst>
                                  <p:childTnLst>
                                    <p:set>
                                      <p:cBhvr>
                                        <p:cTn id="19" dur="1" fill="hold">
                                          <p:stCondLst>
                                            <p:cond delay="0"/>
                                          </p:stCondLst>
                                        </p:cTn>
                                        <p:tgtEl>
                                          <p:spTgt spid="136267"/>
                                        </p:tgtEl>
                                        <p:attrNameLst>
                                          <p:attrName>style.visibility</p:attrName>
                                        </p:attrNameLst>
                                      </p:cBhvr>
                                      <p:to>
                                        <p:strVal val="visible"/>
                                      </p:to>
                                    </p:set>
                                    <p:anim calcmode="lin" valueType="num">
                                      <p:cBhvr additive="base">
                                        <p:cTn id="20" dur="500" fill="hold"/>
                                        <p:tgtEl>
                                          <p:spTgt spid="136267"/>
                                        </p:tgtEl>
                                        <p:attrNameLst>
                                          <p:attrName>ppt_x</p:attrName>
                                        </p:attrNameLst>
                                      </p:cBhvr>
                                      <p:tavLst>
                                        <p:tav tm="0">
                                          <p:val>
                                            <p:strVal val="1+#ppt_w/2"/>
                                          </p:val>
                                        </p:tav>
                                        <p:tav tm="100000">
                                          <p:val>
                                            <p:strVal val="#ppt_x"/>
                                          </p:val>
                                        </p:tav>
                                      </p:tavLst>
                                    </p:anim>
                                    <p:anim calcmode="lin" valueType="num">
                                      <p:cBhvr additive="base">
                                        <p:cTn id="21" dur="500" fill="hold"/>
                                        <p:tgtEl>
                                          <p:spTgt spid="136267"/>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136269"/>
                                        </p:tgtEl>
                                        <p:attrNameLst>
                                          <p:attrName>style.visibility</p:attrName>
                                        </p:attrNameLst>
                                      </p:cBhvr>
                                      <p:to>
                                        <p:strVal val="visible"/>
                                      </p:to>
                                    </p:set>
                                    <p:anim calcmode="lin" valueType="num">
                                      <p:cBhvr additive="base">
                                        <p:cTn id="25" dur="500" fill="hold"/>
                                        <p:tgtEl>
                                          <p:spTgt spid="136269"/>
                                        </p:tgtEl>
                                        <p:attrNameLst>
                                          <p:attrName>ppt_x</p:attrName>
                                        </p:attrNameLst>
                                      </p:cBhvr>
                                      <p:tavLst>
                                        <p:tav tm="0">
                                          <p:val>
                                            <p:strVal val="1+#ppt_w/2"/>
                                          </p:val>
                                        </p:tav>
                                        <p:tav tm="100000">
                                          <p:val>
                                            <p:strVal val="#ppt_x"/>
                                          </p:val>
                                        </p:tav>
                                      </p:tavLst>
                                    </p:anim>
                                    <p:anim calcmode="lin" valueType="num">
                                      <p:cBhvr additive="base">
                                        <p:cTn id="26" dur="500" fill="hold"/>
                                        <p:tgtEl>
                                          <p:spTgt spid="136269"/>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2" presetClass="entr" presetSubtype="3"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66" grpId="0"/>
      <p:bldP spid="136267" grpId="0"/>
      <p:bldP spid="136268" grpId="0"/>
      <p:bldP spid="136269" grpId="0"/>
      <p:bldP spid="13627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583" y="287471"/>
            <a:ext cx="7853362" cy="1143000"/>
          </a:xfrm>
        </p:spPr>
        <p:txBody>
          <a:bodyPr/>
          <a:lstStyle/>
          <a:p>
            <a:r>
              <a:rPr lang="en-US" dirty="0" smtClean="0"/>
              <a:t>Learning Objectives</a:t>
            </a:r>
            <a:endParaRPr lang="en-US" dirty="0"/>
          </a:p>
        </p:txBody>
      </p:sp>
      <p:sp>
        <p:nvSpPr>
          <p:cNvPr id="3" name="Content Placeholder 2"/>
          <p:cNvSpPr>
            <a:spLocks noGrp="1"/>
          </p:cNvSpPr>
          <p:nvPr>
            <p:ph idx="1"/>
          </p:nvPr>
        </p:nvSpPr>
        <p:spPr>
          <a:xfrm>
            <a:off x="559496" y="1546809"/>
            <a:ext cx="8211393" cy="4161882"/>
          </a:xfrm>
        </p:spPr>
        <p:txBody>
          <a:bodyPr>
            <a:noAutofit/>
          </a:bodyPr>
          <a:lstStyle/>
          <a:p>
            <a:pPr lvl="0">
              <a:spcAft>
                <a:spcPts val="1200"/>
              </a:spcAft>
            </a:pPr>
            <a:r>
              <a:rPr lang="en-US" sz="2800" dirty="0" smtClean="0"/>
              <a:t>Describe </a:t>
            </a:r>
            <a:r>
              <a:rPr lang="en-US" sz="2800" dirty="0"/>
              <a:t>the scope, </a:t>
            </a:r>
            <a:r>
              <a:rPr lang="en-US" sz="2800" dirty="0" smtClean="0"/>
              <a:t>prevalence, </a:t>
            </a:r>
            <a:r>
              <a:rPr lang="en-US" sz="2800" dirty="0"/>
              <a:t>and clinical implications of resistant</a:t>
            </a:r>
            <a:r>
              <a:rPr lang="en-US" sz="2800" dirty="0" smtClean="0"/>
              <a:t> gram</a:t>
            </a:r>
            <a:r>
              <a:rPr lang="en-US" sz="2800" dirty="0"/>
              <a:t>-negative </a:t>
            </a:r>
            <a:r>
              <a:rPr lang="en-US" sz="2800" dirty="0" smtClean="0"/>
              <a:t>pathogen infections </a:t>
            </a:r>
            <a:endParaRPr lang="en-US" sz="2800" dirty="0"/>
          </a:p>
          <a:p>
            <a:pPr>
              <a:spcAft>
                <a:spcPts val="1200"/>
              </a:spcAft>
            </a:pPr>
            <a:r>
              <a:rPr lang="en-US" sz="2800" dirty="0"/>
              <a:t>Outline how PK/PD parameters impact drug/dose </a:t>
            </a:r>
            <a:r>
              <a:rPr lang="en-US" sz="2800" dirty="0" smtClean="0"/>
              <a:t>optimization</a:t>
            </a:r>
          </a:p>
          <a:p>
            <a:pPr lvl="0">
              <a:spcAft>
                <a:spcPts val="1200"/>
              </a:spcAft>
            </a:pPr>
            <a:r>
              <a:rPr lang="en-US" sz="2800" dirty="0" smtClean="0"/>
              <a:t>List </a:t>
            </a:r>
            <a:r>
              <a:rPr lang="en-US" sz="2800" dirty="0"/>
              <a:t>currently available and pipeline treatment options for</a:t>
            </a:r>
            <a:r>
              <a:rPr lang="en-US" sz="2800" dirty="0" smtClean="0"/>
              <a:t> gram</a:t>
            </a:r>
            <a:r>
              <a:rPr lang="en-US" sz="2800" dirty="0"/>
              <a:t>-negative infections and how</a:t>
            </a:r>
            <a:r>
              <a:rPr lang="en-US" sz="2800" dirty="0" smtClean="0"/>
              <a:t> these drugs may be useful for optimal </a:t>
            </a:r>
            <a:r>
              <a:rPr lang="en-US" sz="2800" dirty="0"/>
              <a:t>antibiotic therapy in clinical </a:t>
            </a:r>
            <a:r>
              <a:rPr lang="en-US" sz="2800" dirty="0" smtClean="0"/>
              <a:t>practice</a:t>
            </a:r>
            <a:endParaRPr lang="en-US" sz="2800" dirty="0"/>
          </a:p>
        </p:txBody>
      </p:sp>
    </p:spTree>
    <p:extLst>
      <p:ext uri="{BB962C8B-B14F-4D97-AF65-F5344CB8AC3E}">
        <p14:creationId xmlns:p14="http://schemas.microsoft.com/office/powerpoint/2010/main" val="107832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79880" y="274638"/>
            <a:ext cx="7906920" cy="1143000"/>
          </a:xfrm>
        </p:spPr>
        <p:txBody>
          <a:bodyPr>
            <a:normAutofit fontScale="90000"/>
          </a:bodyPr>
          <a:lstStyle/>
          <a:p>
            <a:r>
              <a:rPr lang="en-US" dirty="0" smtClean="0"/>
              <a:t>Optimal </a:t>
            </a:r>
            <a:r>
              <a:rPr lang="en-US" dirty="0" err="1" smtClean="0"/>
              <a:t>Meropenem</a:t>
            </a:r>
            <a:r>
              <a:rPr lang="en-US" dirty="0" smtClean="0"/>
              <a:t> Dosing to Treat MDR P. </a:t>
            </a:r>
            <a:r>
              <a:rPr lang="en-US" dirty="0" err="1" smtClean="0"/>
              <a:t>aeruginosa</a:t>
            </a:r>
            <a:r>
              <a:rPr lang="en-US" dirty="0" smtClean="0"/>
              <a:t> Septic Shock</a:t>
            </a:r>
            <a:endParaRPr lang="en-US" dirty="0"/>
          </a:p>
        </p:txBody>
      </p:sp>
      <p:pic>
        <p:nvPicPr>
          <p:cNvPr id="18435"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79880" y="1548019"/>
            <a:ext cx="7834730" cy="4510906"/>
          </a:xfrm>
          <a:noFill/>
        </p:spPr>
      </p:pic>
      <p:sp>
        <p:nvSpPr>
          <p:cNvPr id="18436" name="Rectangle 4"/>
          <p:cNvSpPr>
            <a:spLocks noChangeArrowheads="1"/>
          </p:cNvSpPr>
          <p:nvPr/>
        </p:nvSpPr>
        <p:spPr bwMode="auto">
          <a:xfrm>
            <a:off x="587375" y="6164302"/>
            <a:ext cx="6400800"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050" b="0" dirty="0" err="1">
                <a:latin typeface="Arial Narrow" pitchFamily="34" charset="0"/>
              </a:rPr>
              <a:t>Taccone</a:t>
            </a:r>
            <a:r>
              <a:rPr lang="en-GB" sz="1050" b="0" dirty="0">
                <a:latin typeface="Arial Narrow" pitchFamily="34" charset="0"/>
              </a:rPr>
              <a:t> F S et al. </a:t>
            </a:r>
            <a:r>
              <a:rPr lang="en-GB" sz="1050" b="0" dirty="0" err="1">
                <a:latin typeface="Arial Narrow" pitchFamily="34" charset="0"/>
              </a:rPr>
              <a:t>Antimicrob</a:t>
            </a:r>
            <a:r>
              <a:rPr lang="en-GB" sz="1050" b="0" dirty="0">
                <a:latin typeface="Arial Narrow" pitchFamily="34" charset="0"/>
              </a:rPr>
              <a:t>. Agents </a:t>
            </a:r>
            <a:r>
              <a:rPr lang="en-GB" sz="1050" b="0" dirty="0" err="1">
                <a:latin typeface="Arial Narrow" pitchFamily="34" charset="0"/>
              </a:rPr>
              <a:t>Chemother</a:t>
            </a:r>
            <a:r>
              <a:rPr lang="en-GB" sz="1050" b="0" dirty="0">
                <a:latin typeface="Arial Narrow" pitchFamily="34" charset="0"/>
              </a:rPr>
              <a:t>. 2012;56:2129-2131</a:t>
            </a:r>
          </a:p>
        </p:txBody>
      </p:sp>
    </p:spTree>
    <p:extLst>
      <p:ext uri="{BB962C8B-B14F-4D97-AF65-F5344CB8AC3E}">
        <p14:creationId xmlns:p14="http://schemas.microsoft.com/office/powerpoint/2010/main" val="372720315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0314" y="0"/>
            <a:ext cx="8899526" cy="1143000"/>
          </a:xfrm>
        </p:spPr>
        <p:txBody>
          <a:bodyPr>
            <a:normAutofit fontScale="90000"/>
          </a:bodyPr>
          <a:lstStyle/>
          <a:p>
            <a:r>
              <a:rPr lang="en-US" sz="3800" smtClean="0"/>
              <a:t>Extended Infusion Cefepime for the Treatment of Invasive P. aeruginosa Infections</a:t>
            </a:r>
            <a:endParaRPr lang="en-US" sz="3800" dirty="0"/>
          </a:p>
        </p:txBody>
      </p:sp>
      <p:sp>
        <p:nvSpPr>
          <p:cNvPr id="19459" name="Rectangle 3"/>
          <p:cNvSpPr>
            <a:spLocks noGrp="1" noChangeArrowheads="1"/>
          </p:cNvSpPr>
          <p:nvPr>
            <p:ph idx="1"/>
          </p:nvPr>
        </p:nvSpPr>
        <p:spPr>
          <a:xfrm>
            <a:off x="587375" y="1275348"/>
            <a:ext cx="8312150" cy="4138863"/>
          </a:xfrm>
        </p:spPr>
        <p:txBody>
          <a:bodyPr>
            <a:noAutofit/>
          </a:bodyPr>
          <a:lstStyle/>
          <a:p>
            <a:r>
              <a:rPr lang="en-US" sz="2800" dirty="0" smtClean="0"/>
              <a:t>Respiratory &amp; Blood isolates</a:t>
            </a:r>
          </a:p>
          <a:p>
            <a:r>
              <a:rPr lang="en-US" sz="2800" dirty="0" smtClean="0"/>
              <a:t>Intermittent 1g q8h [n=51] v. Extended 2g q8h [n =35]</a:t>
            </a:r>
          </a:p>
          <a:p>
            <a:r>
              <a:rPr lang="en-US" sz="2800" b="1" dirty="0" smtClean="0">
                <a:solidFill>
                  <a:schemeClr val="accent6">
                    <a:lumMod val="75000"/>
                  </a:schemeClr>
                </a:solidFill>
              </a:rPr>
              <a:t>Extended infusion resulted in:</a:t>
            </a:r>
          </a:p>
          <a:p>
            <a:pPr lvl="1"/>
            <a:r>
              <a:rPr lang="en-US" sz="2400" dirty="0" smtClean="0"/>
              <a:t>Reduced LOS </a:t>
            </a:r>
            <a:r>
              <a:rPr lang="en-US" sz="2400" b="1" dirty="0" smtClean="0">
                <a:solidFill>
                  <a:srgbClr val="5F376A"/>
                </a:solidFill>
              </a:rPr>
              <a:t>18 vs. 12 days </a:t>
            </a:r>
          </a:p>
          <a:p>
            <a:pPr lvl="1"/>
            <a:r>
              <a:rPr lang="en-US" sz="2400" dirty="0" smtClean="0"/>
              <a:t>Reduced LOSICU </a:t>
            </a:r>
            <a:r>
              <a:rPr lang="en-US" sz="2400" b="1" dirty="0" smtClean="0">
                <a:solidFill>
                  <a:srgbClr val="5F376A"/>
                </a:solidFill>
              </a:rPr>
              <a:t>18 vs. 10 days</a:t>
            </a:r>
          </a:p>
          <a:p>
            <a:pPr lvl="1"/>
            <a:r>
              <a:rPr lang="en-US" sz="2400" dirty="0" smtClean="0"/>
              <a:t>Reduced </a:t>
            </a:r>
            <a:r>
              <a:rPr lang="en-US" sz="2400" dirty="0" err="1" smtClean="0"/>
              <a:t>Mortalityhospital</a:t>
            </a:r>
            <a:r>
              <a:rPr lang="en-US" sz="2400" dirty="0" smtClean="0"/>
              <a:t> </a:t>
            </a:r>
            <a:r>
              <a:rPr lang="en-US" sz="2400" b="1" dirty="0" smtClean="0">
                <a:solidFill>
                  <a:srgbClr val="5F376A"/>
                </a:solidFill>
              </a:rPr>
              <a:t>23 vs. 6%</a:t>
            </a:r>
          </a:p>
          <a:p>
            <a:pPr lvl="1"/>
            <a:r>
              <a:rPr lang="en-US" sz="2400" dirty="0" smtClean="0"/>
              <a:t>Reduced Mortailty14 day </a:t>
            </a:r>
            <a:r>
              <a:rPr lang="en-US" sz="2400" b="1" dirty="0" smtClean="0">
                <a:solidFill>
                  <a:srgbClr val="5F376A"/>
                </a:solidFill>
              </a:rPr>
              <a:t>20 vs. 3%</a:t>
            </a:r>
          </a:p>
          <a:p>
            <a:pPr lvl="1"/>
            <a:r>
              <a:rPr lang="en-US" sz="2400" dirty="0" smtClean="0"/>
              <a:t>Reduced Cost of Care </a:t>
            </a:r>
            <a:r>
              <a:rPr lang="en-US" sz="2400" b="1" dirty="0" smtClean="0">
                <a:solidFill>
                  <a:srgbClr val="5F376A"/>
                </a:solidFill>
              </a:rPr>
              <a:t>$53,000 vs. $30,000 USD</a:t>
            </a:r>
            <a:endParaRPr lang="en-US" sz="2400" b="1" dirty="0">
              <a:solidFill>
                <a:srgbClr val="5F376A"/>
              </a:solidFill>
            </a:endParaRPr>
          </a:p>
        </p:txBody>
      </p:sp>
      <p:sp>
        <p:nvSpPr>
          <p:cNvPr id="19460" name="Rectangle 6"/>
          <p:cNvSpPr>
            <a:spLocks noChangeArrowheads="1"/>
          </p:cNvSpPr>
          <p:nvPr/>
        </p:nvSpPr>
        <p:spPr bwMode="auto">
          <a:xfrm>
            <a:off x="563312" y="6032959"/>
            <a:ext cx="3435556"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b">
            <a:spAutoFit/>
          </a:bodyPr>
          <a:lstStyle/>
          <a:p>
            <a:r>
              <a:rPr lang="en-US" sz="1050" b="0">
                <a:latin typeface="Arial Narrow" pitchFamily="34" charset="0"/>
              </a:rPr>
              <a:t>Bauer KA, et al., </a:t>
            </a:r>
            <a:r>
              <a:rPr lang="en-US" sz="1050" b="0" i="1">
                <a:latin typeface="Arial Narrow" pitchFamily="34" charset="0"/>
              </a:rPr>
              <a:t>Antimicrob Agents Chemo </a:t>
            </a:r>
            <a:r>
              <a:rPr lang="en-US" sz="1050" b="0">
                <a:latin typeface="Arial Narrow" pitchFamily="34" charset="0"/>
              </a:rPr>
              <a:t>2013;</a:t>
            </a:r>
            <a:r>
              <a:rPr lang="en-US" sz="1050" b="0" i="1">
                <a:latin typeface="Arial Narrow" pitchFamily="34" charset="0"/>
              </a:rPr>
              <a:t>57(7):2907-2912</a:t>
            </a:r>
            <a:r>
              <a:rPr lang="en-US" sz="1050">
                <a:latin typeface="Arial Narrow" pitchFamily="34" charset="0"/>
              </a:rPr>
              <a:t> </a:t>
            </a:r>
          </a:p>
        </p:txBody>
      </p:sp>
    </p:spTree>
    <p:extLst>
      <p:ext uri="{BB962C8B-B14F-4D97-AF65-F5344CB8AC3E}">
        <p14:creationId xmlns:p14="http://schemas.microsoft.com/office/powerpoint/2010/main" val="146563569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82121" y="107878"/>
            <a:ext cx="7853362" cy="1143000"/>
          </a:xfrm>
        </p:spPr>
        <p:txBody>
          <a:bodyPr>
            <a:normAutofit fontScale="90000"/>
          </a:bodyPr>
          <a:lstStyle/>
          <a:p>
            <a:r>
              <a:rPr lang="en-US" dirty="0" smtClean="0"/>
              <a:t>Antimicrobial Resistance in </a:t>
            </a:r>
            <a:br>
              <a:rPr lang="en-US" dirty="0" smtClean="0"/>
            </a:br>
            <a:r>
              <a:rPr lang="en-US" dirty="0" smtClean="0"/>
              <a:t>Gram-negative bacilli</a:t>
            </a:r>
            <a:endParaRPr lang="en-US" dirty="0"/>
          </a:p>
        </p:txBody>
      </p:sp>
      <p:sp>
        <p:nvSpPr>
          <p:cNvPr id="6147" name="Rectangle 3"/>
          <p:cNvSpPr>
            <a:spLocks noGrp="1" noChangeArrowheads="1"/>
          </p:cNvSpPr>
          <p:nvPr>
            <p:ph idx="1"/>
          </p:nvPr>
        </p:nvSpPr>
        <p:spPr>
          <a:xfrm>
            <a:off x="577313" y="1513670"/>
            <a:ext cx="8109487" cy="4702290"/>
          </a:xfrm>
        </p:spPr>
        <p:txBody>
          <a:bodyPr>
            <a:normAutofit fontScale="85000" lnSpcReduction="20000"/>
          </a:bodyPr>
          <a:lstStyle/>
          <a:p>
            <a:r>
              <a:rPr lang="en-US" dirty="0" smtClean="0"/>
              <a:t>Resistance is a complex problem</a:t>
            </a:r>
            <a:r>
              <a:rPr lang="en-US" baseline="30000" dirty="0" smtClean="0"/>
              <a:t>1,2</a:t>
            </a:r>
          </a:p>
          <a:p>
            <a:pPr lvl="1"/>
            <a:r>
              <a:rPr lang="en-US" dirty="0" smtClean="0"/>
              <a:t>Expanding mechanisms</a:t>
            </a:r>
          </a:p>
          <a:p>
            <a:pPr lvl="2"/>
            <a:r>
              <a:rPr lang="en-US" dirty="0" smtClean="0"/>
              <a:t>Efflux pumps</a:t>
            </a:r>
          </a:p>
          <a:p>
            <a:pPr lvl="2"/>
            <a:r>
              <a:rPr lang="en-US" dirty="0" smtClean="0"/>
              <a:t>Permeability changes</a:t>
            </a:r>
          </a:p>
          <a:p>
            <a:pPr lvl="2"/>
            <a:r>
              <a:rPr lang="en-US" dirty="0" smtClean="0"/>
              <a:t>Target Site Mutations</a:t>
            </a:r>
          </a:p>
          <a:p>
            <a:r>
              <a:rPr lang="en-US" b="1" dirty="0" smtClean="0">
                <a:solidFill>
                  <a:schemeClr val="accent6">
                    <a:lumMod val="75000"/>
                  </a:schemeClr>
                </a:solidFill>
              </a:rPr>
              <a:t>Problematic </a:t>
            </a:r>
            <a:r>
              <a:rPr lang="el-GR" b="1" dirty="0" smtClean="0">
                <a:solidFill>
                  <a:schemeClr val="accent6">
                    <a:lumMod val="75000"/>
                  </a:schemeClr>
                </a:solidFill>
              </a:rPr>
              <a:t>β</a:t>
            </a:r>
            <a:r>
              <a:rPr lang="en-US" b="1" dirty="0" smtClean="0">
                <a:solidFill>
                  <a:schemeClr val="accent6">
                    <a:lumMod val="75000"/>
                  </a:schemeClr>
                </a:solidFill>
              </a:rPr>
              <a:t>-lactamases</a:t>
            </a:r>
            <a:r>
              <a:rPr lang="en-US" b="1" baseline="30000" dirty="0" smtClean="0">
                <a:solidFill>
                  <a:schemeClr val="accent6">
                    <a:lumMod val="75000"/>
                  </a:schemeClr>
                </a:solidFill>
              </a:rPr>
              <a:t>3</a:t>
            </a:r>
          </a:p>
          <a:p>
            <a:pPr lvl="1"/>
            <a:r>
              <a:rPr lang="en-US" dirty="0" smtClean="0"/>
              <a:t>Amp C: resistance of all </a:t>
            </a:r>
            <a:r>
              <a:rPr lang="en-US" dirty="0" smtClean="0">
                <a:sym typeface="Symbol" charset="0"/>
              </a:rPr>
              <a:t>-</a:t>
            </a:r>
            <a:r>
              <a:rPr lang="en-US" dirty="0" err="1" smtClean="0">
                <a:sym typeface="Symbol" charset="0"/>
              </a:rPr>
              <a:t>lactams</a:t>
            </a:r>
            <a:r>
              <a:rPr lang="en-US" dirty="0" smtClean="0">
                <a:sym typeface="Symbol" charset="0"/>
              </a:rPr>
              <a:t> except </a:t>
            </a:r>
            <a:r>
              <a:rPr lang="en-US" dirty="0" err="1" smtClean="0">
                <a:sym typeface="Symbol" charset="0"/>
              </a:rPr>
              <a:t>carbapenems</a:t>
            </a:r>
            <a:endParaRPr lang="en-US" dirty="0" smtClean="0">
              <a:sym typeface="Symbol" charset="0"/>
            </a:endParaRPr>
          </a:p>
          <a:p>
            <a:pPr lvl="1"/>
            <a:r>
              <a:rPr lang="en-US" dirty="0" smtClean="0">
                <a:solidFill>
                  <a:srgbClr val="5F376A"/>
                </a:solidFill>
              </a:rPr>
              <a:t>ESBLs: resistance to </a:t>
            </a:r>
            <a:r>
              <a:rPr lang="en-US" dirty="0" err="1" smtClean="0">
                <a:solidFill>
                  <a:srgbClr val="5F376A"/>
                </a:solidFill>
              </a:rPr>
              <a:t>oxyiminocephalosporins</a:t>
            </a:r>
            <a:r>
              <a:rPr lang="en-US" dirty="0" smtClean="0">
                <a:solidFill>
                  <a:srgbClr val="5F376A"/>
                </a:solidFill>
              </a:rPr>
              <a:t> and </a:t>
            </a:r>
            <a:r>
              <a:rPr lang="en-US" dirty="0" err="1" smtClean="0">
                <a:solidFill>
                  <a:srgbClr val="5F376A"/>
                </a:solidFill>
              </a:rPr>
              <a:t>monobactams</a:t>
            </a:r>
            <a:endParaRPr lang="en-US" dirty="0" smtClean="0">
              <a:solidFill>
                <a:srgbClr val="5F376A"/>
              </a:solidFill>
            </a:endParaRPr>
          </a:p>
          <a:p>
            <a:pPr lvl="1"/>
            <a:r>
              <a:rPr lang="en-US" dirty="0" err="1" smtClean="0">
                <a:solidFill>
                  <a:srgbClr val="376092"/>
                </a:solidFill>
              </a:rPr>
              <a:t>Metallo</a:t>
            </a:r>
            <a:r>
              <a:rPr lang="en-US" dirty="0" smtClean="0">
                <a:solidFill>
                  <a:srgbClr val="376092"/>
                </a:solidFill>
              </a:rPr>
              <a:t>-: resistance to all except </a:t>
            </a:r>
            <a:r>
              <a:rPr lang="en-US" dirty="0" err="1" smtClean="0">
                <a:solidFill>
                  <a:srgbClr val="376092"/>
                </a:solidFill>
              </a:rPr>
              <a:t>monobactams</a:t>
            </a:r>
            <a:endParaRPr lang="en-US" dirty="0" smtClean="0">
              <a:solidFill>
                <a:srgbClr val="376092"/>
              </a:solidFill>
            </a:endParaRPr>
          </a:p>
          <a:p>
            <a:pPr lvl="1"/>
            <a:r>
              <a:rPr lang="en-US" dirty="0" err="1" smtClean="0">
                <a:solidFill>
                  <a:schemeClr val="tx2">
                    <a:lumMod val="75000"/>
                  </a:schemeClr>
                </a:solidFill>
              </a:rPr>
              <a:t>Oxacillinase</a:t>
            </a:r>
            <a:r>
              <a:rPr lang="en-US" dirty="0" smtClean="0">
                <a:solidFill>
                  <a:schemeClr val="tx2">
                    <a:lumMod val="75000"/>
                  </a:schemeClr>
                </a:solidFill>
              </a:rPr>
              <a:t>:  resistance to </a:t>
            </a:r>
            <a:r>
              <a:rPr lang="en-US" dirty="0" err="1" smtClean="0">
                <a:solidFill>
                  <a:schemeClr val="tx2">
                    <a:lumMod val="75000"/>
                  </a:schemeClr>
                </a:solidFill>
              </a:rPr>
              <a:t>carbapenems</a:t>
            </a:r>
            <a:endParaRPr lang="en-US" dirty="0" smtClean="0">
              <a:solidFill>
                <a:schemeClr val="tx2">
                  <a:lumMod val="75000"/>
                </a:schemeClr>
              </a:solidFill>
            </a:endParaRPr>
          </a:p>
          <a:p>
            <a:pPr lvl="1"/>
            <a:r>
              <a:rPr lang="en-US" dirty="0" smtClean="0"/>
              <a:t>KPCs: resistance to all </a:t>
            </a:r>
            <a:r>
              <a:rPr lang="en-US" dirty="0" smtClean="0">
                <a:sym typeface="Symbol" charset="0"/>
              </a:rPr>
              <a:t>-</a:t>
            </a:r>
            <a:r>
              <a:rPr lang="en-US" dirty="0" err="1" smtClean="0">
                <a:sym typeface="Symbol" charset="0"/>
              </a:rPr>
              <a:t>lactams</a:t>
            </a:r>
            <a:r>
              <a:rPr lang="en-US" dirty="0" smtClean="0">
                <a:sym typeface="Symbol" charset="0"/>
              </a:rPr>
              <a:t> </a:t>
            </a:r>
            <a:endParaRPr lang="en-US" dirty="0" smtClean="0"/>
          </a:p>
          <a:p>
            <a:r>
              <a:rPr lang="en-US" b="1" dirty="0" smtClean="0">
                <a:solidFill>
                  <a:srgbClr val="002060"/>
                </a:solidFill>
              </a:rPr>
              <a:t>Multiple / concurrent mechanisms</a:t>
            </a:r>
            <a:endParaRPr lang="en-US" b="1" dirty="0">
              <a:solidFill>
                <a:srgbClr val="002060"/>
              </a:solidFill>
            </a:endParaRPr>
          </a:p>
        </p:txBody>
      </p:sp>
      <p:sp>
        <p:nvSpPr>
          <p:cNvPr id="20484" name="Text Box 4"/>
          <p:cNvSpPr txBox="1">
            <a:spLocks noChangeArrowheads="1"/>
          </p:cNvSpPr>
          <p:nvPr/>
        </p:nvSpPr>
        <p:spPr bwMode="auto">
          <a:xfrm>
            <a:off x="266645" y="6077751"/>
            <a:ext cx="7642225"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nchor="b">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sz="1050" b="0" dirty="0">
                <a:latin typeface="Arial Narrow" charset="0"/>
                <a:cs typeface="ＭＳ Ｐゴシック" charset="0"/>
              </a:rPr>
              <a:t>1.  Talbot GH, et al. </a:t>
            </a:r>
            <a:r>
              <a:rPr lang="en-US" sz="1050" b="0" i="1" dirty="0" err="1">
                <a:latin typeface="Arial Narrow" charset="0"/>
                <a:cs typeface="ＭＳ Ｐゴシック" charset="0"/>
              </a:rPr>
              <a:t>Clin</a:t>
            </a:r>
            <a:r>
              <a:rPr lang="en-US" sz="1050" b="0" i="1" dirty="0">
                <a:latin typeface="Arial Narrow" charset="0"/>
                <a:cs typeface="ＭＳ Ｐゴシック" charset="0"/>
              </a:rPr>
              <a:t> Infect Dis.</a:t>
            </a:r>
            <a:r>
              <a:rPr lang="en-US" sz="1050" b="0" dirty="0">
                <a:latin typeface="Arial Narrow" charset="0"/>
                <a:cs typeface="ＭＳ Ｐゴシック" charset="0"/>
              </a:rPr>
              <a:t> 2006;42:657-68.  2. Bush K. </a:t>
            </a:r>
            <a:r>
              <a:rPr lang="en-US" sz="1050" b="0" i="1" dirty="0" err="1">
                <a:latin typeface="Arial Narrow" charset="0"/>
                <a:cs typeface="ＭＳ Ｐゴシック" charset="0"/>
              </a:rPr>
              <a:t>Clin</a:t>
            </a:r>
            <a:r>
              <a:rPr lang="en-US" sz="1050" b="0" i="1" dirty="0">
                <a:latin typeface="Arial Narrow" charset="0"/>
                <a:cs typeface="ＭＳ Ｐゴシック" charset="0"/>
              </a:rPr>
              <a:t> Infect Dis</a:t>
            </a:r>
            <a:r>
              <a:rPr lang="en-US" sz="1050" b="0" dirty="0">
                <a:latin typeface="Arial Narrow" charset="0"/>
                <a:cs typeface="ＭＳ Ｐゴシック" charset="0"/>
              </a:rPr>
              <a:t>. 2001;32:1085-1089; 3.  </a:t>
            </a:r>
            <a:r>
              <a:rPr lang="en-US" sz="1050" b="0" dirty="0" err="1">
                <a:latin typeface="Arial Narrow" charset="0"/>
                <a:cs typeface="ＭＳ Ｐゴシック" charset="0"/>
              </a:rPr>
              <a:t>Rahal</a:t>
            </a:r>
            <a:r>
              <a:rPr lang="en-US" sz="1050" b="0" dirty="0">
                <a:latin typeface="Arial Narrow" charset="0"/>
                <a:cs typeface="ＭＳ Ｐゴシック" charset="0"/>
              </a:rPr>
              <a:t> JJ.  </a:t>
            </a:r>
            <a:r>
              <a:rPr lang="en-US" sz="1050" b="0" dirty="0" err="1">
                <a:latin typeface="Arial Narrow" charset="0"/>
                <a:cs typeface="ＭＳ Ｐゴシック" charset="0"/>
              </a:rPr>
              <a:t>Clin</a:t>
            </a:r>
            <a:r>
              <a:rPr lang="en-US" sz="1050" b="0" dirty="0">
                <a:latin typeface="Arial Narrow" charset="0"/>
                <a:cs typeface="ＭＳ Ｐゴシック" charset="0"/>
              </a:rPr>
              <a:t> Infect Dis. 2009; 49: S4-10</a:t>
            </a:r>
          </a:p>
        </p:txBody>
      </p:sp>
    </p:spTree>
    <p:extLst>
      <p:ext uri="{BB962C8B-B14F-4D97-AF65-F5344CB8AC3E}">
        <p14:creationId xmlns:p14="http://schemas.microsoft.com/office/powerpoint/2010/main" val="251389034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mtClean="0"/>
              <a:t>Problematic Gram-Negatives and Mechanisms of Resistance</a:t>
            </a:r>
            <a:endParaRPr lang="en-US"/>
          </a:p>
        </p:txBody>
      </p:sp>
      <p:sp>
        <p:nvSpPr>
          <p:cNvPr id="21507" name="Rectangle 3"/>
          <p:cNvSpPr>
            <a:spLocks noGrp="1" noChangeArrowheads="1"/>
          </p:cNvSpPr>
          <p:nvPr>
            <p:ph idx="1"/>
          </p:nvPr>
        </p:nvSpPr>
        <p:spPr>
          <a:xfrm>
            <a:off x="833438" y="1432773"/>
            <a:ext cx="7853362" cy="3370263"/>
          </a:xfrm>
        </p:spPr>
        <p:txBody>
          <a:bodyPr>
            <a:noAutofit/>
          </a:bodyPr>
          <a:lstStyle/>
          <a:p>
            <a:r>
              <a:rPr lang="en-US" sz="2000" b="1" dirty="0" smtClean="0"/>
              <a:t>Pseudomonas </a:t>
            </a:r>
            <a:r>
              <a:rPr lang="en-US" sz="2000" b="1" dirty="0" err="1" smtClean="0"/>
              <a:t>aeruginosa</a:t>
            </a:r>
            <a:endParaRPr lang="en-US" sz="2000" b="1" dirty="0" smtClean="0"/>
          </a:p>
          <a:p>
            <a:pPr lvl="1"/>
            <a:r>
              <a:rPr lang="en-US" sz="1600" dirty="0" err="1" smtClean="0"/>
              <a:t>AmpC</a:t>
            </a:r>
            <a:r>
              <a:rPr lang="en-US" sz="1600" dirty="0" smtClean="0"/>
              <a:t> production, efflux pumps (</a:t>
            </a:r>
            <a:r>
              <a:rPr lang="en-US" sz="1600" dirty="0" err="1" smtClean="0"/>
              <a:t>MexAB-OprM</a:t>
            </a:r>
            <a:r>
              <a:rPr lang="en-US" sz="1600" dirty="0" smtClean="0"/>
              <a:t>, etc), outer membrane </a:t>
            </a:r>
            <a:r>
              <a:rPr lang="en-US" sz="1600" dirty="0" err="1" smtClean="0"/>
              <a:t>porin</a:t>
            </a:r>
            <a:r>
              <a:rPr lang="en-US" sz="1600" dirty="0" smtClean="0"/>
              <a:t> changes (i.e., loss of </a:t>
            </a:r>
            <a:r>
              <a:rPr lang="en-US" sz="1600" dirty="0" err="1" smtClean="0"/>
              <a:t>OprD</a:t>
            </a:r>
            <a:r>
              <a:rPr lang="en-US" sz="1600" dirty="0" smtClean="0"/>
              <a:t>), </a:t>
            </a:r>
            <a:r>
              <a:rPr lang="en-US" sz="1600" b="1" dirty="0" err="1" smtClean="0">
                <a:solidFill>
                  <a:srgbClr val="376092"/>
                </a:solidFill>
              </a:rPr>
              <a:t>Metallo</a:t>
            </a:r>
            <a:r>
              <a:rPr lang="en-US" sz="1600" b="1" dirty="0" smtClean="0">
                <a:solidFill>
                  <a:srgbClr val="376092"/>
                </a:solidFill>
              </a:rPr>
              <a:t>-Beta-</a:t>
            </a:r>
            <a:r>
              <a:rPr lang="en-US" sz="1600" b="1" dirty="0" err="1" smtClean="0">
                <a:solidFill>
                  <a:srgbClr val="376092"/>
                </a:solidFill>
              </a:rPr>
              <a:t>Lactamase</a:t>
            </a:r>
            <a:r>
              <a:rPr lang="en-US" sz="1600" b="1" dirty="0" smtClean="0">
                <a:solidFill>
                  <a:srgbClr val="376092"/>
                </a:solidFill>
              </a:rPr>
              <a:t> production (e.g., </a:t>
            </a:r>
            <a:r>
              <a:rPr lang="en-US" sz="1600" b="1" dirty="0" err="1" smtClean="0">
                <a:solidFill>
                  <a:srgbClr val="376092"/>
                </a:solidFill>
              </a:rPr>
              <a:t>bla</a:t>
            </a:r>
            <a:r>
              <a:rPr lang="en-US" sz="1600" b="1" baseline="-25000" dirty="0" err="1" smtClean="0">
                <a:solidFill>
                  <a:srgbClr val="376092"/>
                </a:solidFill>
              </a:rPr>
              <a:t>VIM</a:t>
            </a:r>
            <a:r>
              <a:rPr lang="en-US" sz="1600" b="1" dirty="0" smtClean="0">
                <a:solidFill>
                  <a:srgbClr val="376092"/>
                </a:solidFill>
              </a:rPr>
              <a:t>, </a:t>
            </a:r>
            <a:r>
              <a:rPr lang="en-US" sz="1600" b="1" dirty="0" err="1" smtClean="0">
                <a:solidFill>
                  <a:srgbClr val="376092"/>
                </a:solidFill>
              </a:rPr>
              <a:t>bla</a:t>
            </a:r>
            <a:r>
              <a:rPr lang="en-US" sz="1600" b="1" baseline="-25000" dirty="0" err="1" smtClean="0">
                <a:solidFill>
                  <a:srgbClr val="376092"/>
                </a:solidFill>
              </a:rPr>
              <a:t>IMP</a:t>
            </a:r>
            <a:r>
              <a:rPr lang="en-US" sz="1600" dirty="0" smtClean="0">
                <a:solidFill>
                  <a:schemeClr val="bg2">
                    <a:lumMod val="50000"/>
                  </a:schemeClr>
                </a:solidFill>
              </a:rPr>
              <a:t>)</a:t>
            </a:r>
            <a:r>
              <a:rPr lang="en-US" sz="1600" dirty="0" smtClean="0"/>
              <a:t>, </a:t>
            </a:r>
            <a:r>
              <a:rPr lang="en-US" sz="1600" dirty="0" err="1" smtClean="0"/>
              <a:t>gyrA</a:t>
            </a:r>
            <a:r>
              <a:rPr lang="en-US" sz="1600" dirty="0" smtClean="0"/>
              <a:t>/</a:t>
            </a:r>
            <a:r>
              <a:rPr lang="en-US" sz="1600" dirty="0" err="1" smtClean="0"/>
              <a:t>parC</a:t>
            </a:r>
            <a:r>
              <a:rPr lang="en-US" sz="1600" dirty="0" smtClean="0"/>
              <a:t> mutations, </a:t>
            </a:r>
            <a:r>
              <a:rPr lang="en-US" sz="1600" b="1" dirty="0" err="1" smtClean="0">
                <a:solidFill>
                  <a:srgbClr val="376092"/>
                </a:solidFill>
              </a:rPr>
              <a:t>aminoglycoside</a:t>
            </a:r>
            <a:r>
              <a:rPr lang="en-US" sz="1600" b="1" dirty="0" smtClean="0">
                <a:solidFill>
                  <a:srgbClr val="376092"/>
                </a:solidFill>
              </a:rPr>
              <a:t>-modifying enzymes (AME), ESBL / KPC production</a:t>
            </a:r>
          </a:p>
          <a:p>
            <a:r>
              <a:rPr lang="en-US" sz="2000" b="1" dirty="0" err="1" smtClean="0"/>
              <a:t>Acinetobacter</a:t>
            </a:r>
            <a:r>
              <a:rPr lang="en-US" sz="2000" b="1" dirty="0" smtClean="0"/>
              <a:t> species</a:t>
            </a:r>
          </a:p>
          <a:p>
            <a:pPr lvl="1"/>
            <a:r>
              <a:rPr lang="en-US" sz="1600" b="1" dirty="0" err="1" smtClean="0">
                <a:solidFill>
                  <a:srgbClr val="376092"/>
                </a:solidFill>
              </a:rPr>
              <a:t>AmpC</a:t>
            </a:r>
            <a:r>
              <a:rPr lang="en-US" sz="1600" b="1" dirty="0" smtClean="0">
                <a:solidFill>
                  <a:srgbClr val="376092"/>
                </a:solidFill>
              </a:rPr>
              <a:t>, ESBL (TEM-1, SHV-type, CTX-M-type), and serine (</a:t>
            </a:r>
            <a:r>
              <a:rPr lang="en-US" sz="1600" b="1" dirty="0" err="1" smtClean="0">
                <a:solidFill>
                  <a:srgbClr val="376092"/>
                </a:solidFill>
              </a:rPr>
              <a:t>blaOXA</a:t>
            </a:r>
            <a:r>
              <a:rPr lang="en-US" sz="1600" b="1" dirty="0" smtClean="0">
                <a:solidFill>
                  <a:srgbClr val="376092"/>
                </a:solidFill>
              </a:rPr>
              <a:t>) and </a:t>
            </a:r>
            <a:r>
              <a:rPr lang="en-US" sz="1600" b="1" dirty="0" err="1" smtClean="0">
                <a:solidFill>
                  <a:srgbClr val="376092"/>
                </a:solidFill>
              </a:rPr>
              <a:t>metallo</a:t>
            </a:r>
            <a:r>
              <a:rPr lang="en-US" sz="1600" b="1" dirty="0" smtClean="0">
                <a:solidFill>
                  <a:srgbClr val="376092"/>
                </a:solidFill>
              </a:rPr>
              <a:t> (</a:t>
            </a:r>
            <a:r>
              <a:rPr lang="en-US" sz="1600" b="1" dirty="0" err="1" smtClean="0">
                <a:solidFill>
                  <a:srgbClr val="376092"/>
                </a:solidFill>
              </a:rPr>
              <a:t>blaVIM</a:t>
            </a:r>
            <a:r>
              <a:rPr lang="en-US" sz="1600" b="1" dirty="0" smtClean="0">
                <a:solidFill>
                  <a:srgbClr val="376092"/>
                </a:solidFill>
              </a:rPr>
              <a:t>, </a:t>
            </a:r>
            <a:r>
              <a:rPr lang="en-US" sz="1600" b="1" dirty="0" err="1" smtClean="0">
                <a:solidFill>
                  <a:srgbClr val="376092"/>
                </a:solidFill>
              </a:rPr>
              <a:t>blaIMP</a:t>
            </a:r>
            <a:r>
              <a:rPr lang="en-US" sz="1600" b="1" dirty="0" smtClean="0">
                <a:solidFill>
                  <a:srgbClr val="376092"/>
                </a:solidFill>
              </a:rPr>
              <a:t>) </a:t>
            </a:r>
            <a:r>
              <a:rPr lang="en-US" sz="1600" b="1" dirty="0" err="1" smtClean="0">
                <a:solidFill>
                  <a:srgbClr val="376092"/>
                </a:solidFill>
              </a:rPr>
              <a:t>carbapenemase</a:t>
            </a:r>
            <a:r>
              <a:rPr lang="en-US" sz="1600" b="1" dirty="0" smtClean="0">
                <a:solidFill>
                  <a:srgbClr val="376092"/>
                </a:solidFill>
              </a:rPr>
              <a:t> production</a:t>
            </a:r>
            <a:r>
              <a:rPr lang="en-US" sz="1600" dirty="0" smtClean="0"/>
              <a:t>, outer membrane </a:t>
            </a:r>
            <a:r>
              <a:rPr lang="en-US" sz="1600" dirty="0" err="1" smtClean="0"/>
              <a:t>porin</a:t>
            </a:r>
            <a:r>
              <a:rPr lang="en-US" sz="1600" dirty="0" smtClean="0"/>
              <a:t> changes, AME, </a:t>
            </a:r>
            <a:r>
              <a:rPr lang="en-US" sz="1600" dirty="0" err="1" smtClean="0"/>
              <a:t>gyrA</a:t>
            </a:r>
            <a:r>
              <a:rPr lang="en-US" sz="1600" dirty="0" smtClean="0"/>
              <a:t>/</a:t>
            </a:r>
            <a:r>
              <a:rPr lang="en-US" sz="1600" dirty="0" err="1" smtClean="0"/>
              <a:t>parC</a:t>
            </a:r>
            <a:r>
              <a:rPr lang="en-US" sz="1600" dirty="0" smtClean="0"/>
              <a:t> mutations, efflux pumps</a:t>
            </a:r>
          </a:p>
          <a:p>
            <a:r>
              <a:rPr lang="en-US" sz="2000" b="1" dirty="0" err="1" smtClean="0"/>
              <a:t>Enterobacteriaceae</a:t>
            </a:r>
            <a:r>
              <a:rPr lang="en-US" sz="2000" b="1" dirty="0" smtClean="0"/>
              <a:t> (</a:t>
            </a:r>
            <a:r>
              <a:rPr lang="en-US" sz="2000" b="1" dirty="0" err="1" smtClean="0"/>
              <a:t>Klebsiella</a:t>
            </a:r>
            <a:r>
              <a:rPr lang="en-US" sz="2000" b="1" dirty="0" smtClean="0"/>
              <a:t> species, E. coli, </a:t>
            </a:r>
            <a:r>
              <a:rPr lang="en-US" sz="2000" b="1" dirty="0" err="1" smtClean="0"/>
              <a:t>Enterobacter</a:t>
            </a:r>
            <a:r>
              <a:rPr lang="en-US" sz="2000" b="1" dirty="0" smtClean="0"/>
              <a:t> species)</a:t>
            </a:r>
          </a:p>
          <a:p>
            <a:pPr lvl="1"/>
            <a:r>
              <a:rPr lang="en-US" sz="1600" b="1" dirty="0" smtClean="0">
                <a:solidFill>
                  <a:schemeClr val="accent6">
                    <a:lumMod val="75000"/>
                  </a:schemeClr>
                </a:solidFill>
              </a:rPr>
              <a:t>ESBL</a:t>
            </a:r>
            <a:r>
              <a:rPr lang="en-US" sz="1600" dirty="0" smtClean="0"/>
              <a:t>, </a:t>
            </a:r>
            <a:r>
              <a:rPr lang="en-US" sz="1600" b="1" dirty="0" err="1" smtClean="0">
                <a:solidFill>
                  <a:srgbClr val="376092"/>
                </a:solidFill>
              </a:rPr>
              <a:t>Klebsiella</a:t>
            </a:r>
            <a:r>
              <a:rPr lang="en-US" sz="1600" b="1" dirty="0" smtClean="0">
                <a:solidFill>
                  <a:srgbClr val="376092"/>
                </a:solidFill>
              </a:rPr>
              <a:t>-producing-</a:t>
            </a:r>
            <a:r>
              <a:rPr lang="en-US" sz="1600" b="1" dirty="0" err="1" smtClean="0">
                <a:solidFill>
                  <a:srgbClr val="376092"/>
                </a:solidFill>
              </a:rPr>
              <a:t>carbapenemase</a:t>
            </a:r>
            <a:r>
              <a:rPr lang="en-US" sz="1600" b="1" dirty="0" smtClean="0">
                <a:solidFill>
                  <a:srgbClr val="376092"/>
                </a:solidFill>
              </a:rPr>
              <a:t> (KPC-2, -3, -4, etc.) production</a:t>
            </a:r>
            <a:r>
              <a:rPr lang="en-US" sz="1600" dirty="0" smtClean="0"/>
              <a:t>, </a:t>
            </a:r>
            <a:r>
              <a:rPr lang="en-US" sz="1600" b="1" dirty="0" smtClean="0">
                <a:solidFill>
                  <a:schemeClr val="accent6">
                    <a:lumMod val="75000"/>
                  </a:schemeClr>
                </a:solidFill>
              </a:rPr>
              <a:t>New Delhi </a:t>
            </a:r>
            <a:r>
              <a:rPr lang="en-US" sz="1600" b="1" dirty="0" err="1" smtClean="0">
                <a:solidFill>
                  <a:schemeClr val="accent6">
                    <a:lumMod val="75000"/>
                  </a:schemeClr>
                </a:solidFill>
              </a:rPr>
              <a:t>Metallo</a:t>
            </a:r>
            <a:r>
              <a:rPr lang="en-US" sz="1600" b="1" dirty="0" smtClean="0">
                <a:solidFill>
                  <a:schemeClr val="accent6">
                    <a:lumMod val="75000"/>
                  </a:schemeClr>
                </a:solidFill>
              </a:rPr>
              <a:t>-Beta-</a:t>
            </a:r>
            <a:r>
              <a:rPr lang="en-US" sz="1600" b="1" dirty="0" err="1" smtClean="0">
                <a:solidFill>
                  <a:schemeClr val="accent6">
                    <a:lumMod val="75000"/>
                  </a:schemeClr>
                </a:solidFill>
              </a:rPr>
              <a:t>Lactamase</a:t>
            </a:r>
            <a:r>
              <a:rPr lang="en-US" sz="1600" b="1" dirty="0" smtClean="0">
                <a:solidFill>
                  <a:schemeClr val="accent6">
                    <a:lumMod val="75000"/>
                  </a:schemeClr>
                </a:solidFill>
              </a:rPr>
              <a:t> (NDM-1, -2)</a:t>
            </a:r>
            <a:r>
              <a:rPr lang="en-US" sz="1600" dirty="0" smtClean="0"/>
              <a:t>, </a:t>
            </a:r>
            <a:r>
              <a:rPr lang="en-US" sz="1600" dirty="0" err="1" smtClean="0"/>
              <a:t>AmpC</a:t>
            </a:r>
            <a:r>
              <a:rPr lang="en-US" sz="1600" dirty="0" smtClean="0"/>
              <a:t>, outer membrane </a:t>
            </a:r>
            <a:r>
              <a:rPr lang="en-US" sz="1600" dirty="0" err="1" smtClean="0"/>
              <a:t>porin</a:t>
            </a:r>
            <a:r>
              <a:rPr lang="en-US" sz="1600" dirty="0" smtClean="0"/>
              <a:t> changes, plasmid mediated </a:t>
            </a:r>
            <a:r>
              <a:rPr lang="en-US" sz="1600" dirty="0" err="1" smtClean="0"/>
              <a:t>quinolone</a:t>
            </a:r>
            <a:r>
              <a:rPr lang="en-US" sz="1600" dirty="0" smtClean="0"/>
              <a:t> resistance gene (</a:t>
            </a:r>
            <a:r>
              <a:rPr lang="en-US" sz="1600" dirty="0" err="1" smtClean="0"/>
              <a:t>qnrA</a:t>
            </a:r>
            <a:r>
              <a:rPr lang="en-US" sz="1600" dirty="0" smtClean="0"/>
              <a:t>)</a:t>
            </a:r>
          </a:p>
          <a:p>
            <a:r>
              <a:rPr lang="en-US" sz="2000" b="1" dirty="0" smtClean="0"/>
              <a:t>Other multidrug resistant, non-fermentative bacteria</a:t>
            </a:r>
          </a:p>
          <a:p>
            <a:pPr lvl="1"/>
            <a:r>
              <a:rPr lang="en-US" sz="1600" dirty="0" err="1" smtClean="0"/>
              <a:t>Stenotrophomonas</a:t>
            </a:r>
            <a:r>
              <a:rPr lang="en-US" sz="1600" dirty="0" smtClean="0"/>
              <a:t> </a:t>
            </a:r>
            <a:r>
              <a:rPr lang="en-US" sz="1600" dirty="0" err="1" smtClean="0"/>
              <a:t>maltophilia</a:t>
            </a:r>
            <a:r>
              <a:rPr lang="en-US" sz="1600" dirty="0" smtClean="0"/>
              <a:t>, </a:t>
            </a:r>
            <a:r>
              <a:rPr lang="en-US" sz="1600" dirty="0" err="1" smtClean="0"/>
              <a:t>Burkholdheria</a:t>
            </a:r>
            <a:r>
              <a:rPr lang="en-US" sz="1600" dirty="0" smtClean="0"/>
              <a:t> </a:t>
            </a:r>
            <a:r>
              <a:rPr lang="en-US" sz="1600" dirty="0" err="1" smtClean="0"/>
              <a:t>cepacia</a:t>
            </a:r>
            <a:r>
              <a:rPr lang="en-US" sz="1600" dirty="0" smtClean="0"/>
              <a:t> complex</a:t>
            </a:r>
            <a:endParaRPr lang="en-US" sz="1600" dirty="0"/>
          </a:p>
        </p:txBody>
      </p:sp>
      <p:sp>
        <p:nvSpPr>
          <p:cNvPr id="21508" name="Text Box 4"/>
          <p:cNvSpPr txBox="1">
            <a:spLocks noChangeArrowheads="1"/>
          </p:cNvSpPr>
          <p:nvPr/>
        </p:nvSpPr>
        <p:spPr bwMode="auto">
          <a:xfrm>
            <a:off x="587375" y="6176019"/>
            <a:ext cx="8153400" cy="30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144000" bIns="144000" anchor="b">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US" sz="1050" b="0" dirty="0" err="1">
                <a:latin typeface="Arial Narrow" charset="0"/>
                <a:cs typeface="ＭＳ Ｐゴシック" charset="0"/>
              </a:rPr>
              <a:t>Bonomo</a:t>
            </a:r>
            <a:r>
              <a:rPr lang="en-US" sz="1050" b="0" dirty="0">
                <a:latin typeface="Arial Narrow" charset="0"/>
                <a:cs typeface="ＭＳ Ｐゴシック" charset="0"/>
              </a:rPr>
              <a:t> RA, et al. </a:t>
            </a:r>
            <a:r>
              <a:rPr lang="en-US" sz="1050" b="0" i="1" dirty="0" err="1">
                <a:latin typeface="Arial Narrow" charset="0"/>
                <a:cs typeface="ＭＳ Ｐゴシック" charset="0"/>
              </a:rPr>
              <a:t>Clin</a:t>
            </a:r>
            <a:r>
              <a:rPr lang="en-US" sz="1050" b="0" i="1" dirty="0">
                <a:latin typeface="Arial Narrow" charset="0"/>
                <a:cs typeface="ＭＳ Ｐゴシック" charset="0"/>
              </a:rPr>
              <a:t> Infect </a:t>
            </a:r>
            <a:r>
              <a:rPr lang="en-US" sz="1050" b="0" i="1" dirty="0" err="1">
                <a:latin typeface="Arial Narrow" charset="0"/>
                <a:cs typeface="ＭＳ Ｐゴシック" charset="0"/>
              </a:rPr>
              <a:t>Dis</a:t>
            </a:r>
            <a:r>
              <a:rPr lang="en-US" sz="1050" b="0" dirty="0">
                <a:latin typeface="Arial Narrow" charset="0"/>
                <a:cs typeface="ＭＳ Ｐゴシック" charset="0"/>
              </a:rPr>
              <a:t> 2006;43:S49-56, </a:t>
            </a:r>
            <a:r>
              <a:rPr lang="en-US" sz="1050" b="0" dirty="0" err="1">
                <a:latin typeface="Arial Narrow" charset="0"/>
                <a:cs typeface="ＭＳ Ｐゴシック" charset="0"/>
              </a:rPr>
              <a:t>Nicasio</a:t>
            </a:r>
            <a:r>
              <a:rPr lang="en-US" sz="1050" b="0" dirty="0">
                <a:latin typeface="Arial Narrow" charset="0"/>
                <a:cs typeface="ＭＳ Ｐゴシック" charset="0"/>
              </a:rPr>
              <a:t> AM, et al. </a:t>
            </a:r>
            <a:r>
              <a:rPr lang="en-US" sz="1050" b="0" i="1" dirty="0">
                <a:latin typeface="Arial Narrow" charset="0"/>
                <a:cs typeface="ＭＳ Ｐゴシック" charset="0"/>
              </a:rPr>
              <a:t>Pharmacotherapy </a:t>
            </a:r>
            <a:r>
              <a:rPr lang="en-US" sz="1050" b="0" dirty="0">
                <a:latin typeface="Arial Narrow" charset="0"/>
                <a:cs typeface="ＭＳ Ｐゴシック" charset="0"/>
              </a:rPr>
              <a:t>2008;28:235-49</a:t>
            </a:r>
          </a:p>
        </p:txBody>
      </p:sp>
    </p:spTree>
    <p:extLst>
      <p:ext uri="{BB962C8B-B14F-4D97-AF65-F5344CB8AC3E}">
        <p14:creationId xmlns:p14="http://schemas.microsoft.com/office/powerpoint/2010/main" val="170557670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Freeform 4"/>
          <p:cNvSpPr>
            <a:spLocks/>
          </p:cNvSpPr>
          <p:nvPr/>
        </p:nvSpPr>
        <p:spPr bwMode="auto">
          <a:xfrm>
            <a:off x="1482644" y="3645905"/>
            <a:ext cx="2251075" cy="1452563"/>
          </a:xfrm>
          <a:custGeom>
            <a:avLst/>
            <a:gdLst>
              <a:gd name="T0" fmla="*/ 0 w 2384"/>
              <a:gd name="T1" fmla="*/ 2147483647 h 1567"/>
              <a:gd name="T2" fmla="*/ 2147483647 w 2384"/>
              <a:gd name="T3" fmla="*/ 2147483647 h 1567"/>
              <a:gd name="T4" fmla="*/ 2147483647 w 2384"/>
              <a:gd name="T5" fmla="*/ 2147483647 h 1567"/>
              <a:gd name="T6" fmla="*/ 2147483647 w 2384"/>
              <a:gd name="T7" fmla="*/ 2147483647 h 1567"/>
              <a:gd name="T8" fmla="*/ 2147483647 w 2384"/>
              <a:gd name="T9" fmla="*/ 214748364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rgbClr val="8EB4E3">
              <a:alpha val="70195"/>
            </a:srgbClr>
          </a:solidFill>
          <a:ln w="57150" cmpd="sng">
            <a:solidFill>
              <a:srgbClr val="376092"/>
            </a:solidFill>
            <a:round/>
            <a:headEnd/>
            <a:tailEnd/>
          </a:ln>
        </p:spPr>
        <p:txBody>
          <a:bodyPr/>
          <a:lstStyle/>
          <a:p>
            <a:endParaRPr lang="en-US">
              <a:latin typeface="Arial Narrow" pitchFamily="34" charset="0"/>
            </a:endParaRPr>
          </a:p>
        </p:txBody>
      </p:sp>
      <p:sp>
        <p:nvSpPr>
          <p:cNvPr id="22532" name="Rectangle 6"/>
          <p:cNvSpPr>
            <a:spLocks noChangeArrowheads="1"/>
          </p:cNvSpPr>
          <p:nvPr/>
        </p:nvSpPr>
        <p:spPr bwMode="auto">
          <a:xfrm>
            <a:off x="4365544" y="5585830"/>
            <a:ext cx="12207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Narrow" pitchFamily="34" charset="0"/>
              </a:rPr>
              <a:t>MIC (</a:t>
            </a:r>
            <a:r>
              <a:rPr lang="en-US" sz="2000">
                <a:latin typeface="Arial Narrow" pitchFamily="34" charset="0"/>
                <a:sym typeface="Symbol" charset="0"/>
              </a:rPr>
              <a:t>µ</a:t>
            </a:r>
            <a:r>
              <a:rPr lang="en-US" sz="2000">
                <a:latin typeface="Arial Narrow" pitchFamily="34" charset="0"/>
              </a:rPr>
              <a:t>g/mL)</a:t>
            </a:r>
          </a:p>
        </p:txBody>
      </p:sp>
      <p:sp>
        <p:nvSpPr>
          <p:cNvPr id="22533" name="Rectangle 7"/>
          <p:cNvSpPr>
            <a:spLocks noChangeArrowheads="1"/>
          </p:cNvSpPr>
          <p:nvPr/>
        </p:nvSpPr>
        <p:spPr bwMode="auto">
          <a:xfrm>
            <a:off x="3733719" y="5195305"/>
            <a:ext cx="1698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400">
                <a:latin typeface="Arial Narrow" pitchFamily="34" charset="0"/>
              </a:rPr>
              <a:t>S</a:t>
            </a:r>
          </a:p>
        </p:txBody>
      </p:sp>
      <p:sp>
        <p:nvSpPr>
          <p:cNvPr id="22534" name="Rectangle 8"/>
          <p:cNvSpPr>
            <a:spLocks noChangeArrowheads="1"/>
          </p:cNvSpPr>
          <p:nvPr/>
        </p:nvSpPr>
        <p:spPr bwMode="auto">
          <a:xfrm>
            <a:off x="4868781" y="5195305"/>
            <a:ext cx="69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400">
                <a:latin typeface="Arial Narrow" pitchFamily="34" charset="0"/>
              </a:rPr>
              <a:t>I</a:t>
            </a:r>
          </a:p>
        </p:txBody>
      </p:sp>
      <p:sp>
        <p:nvSpPr>
          <p:cNvPr id="22535" name="Rectangle 9"/>
          <p:cNvSpPr>
            <a:spLocks noChangeArrowheads="1"/>
          </p:cNvSpPr>
          <p:nvPr/>
        </p:nvSpPr>
        <p:spPr bwMode="auto">
          <a:xfrm>
            <a:off x="5935581" y="5195305"/>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400">
                <a:latin typeface="Arial Narrow" pitchFamily="34" charset="0"/>
              </a:rPr>
              <a:t>R</a:t>
            </a:r>
          </a:p>
        </p:txBody>
      </p:sp>
      <p:sp>
        <p:nvSpPr>
          <p:cNvPr id="23560" name="Line 10"/>
          <p:cNvSpPr>
            <a:spLocks noChangeShapeType="1"/>
          </p:cNvSpPr>
          <p:nvPr/>
        </p:nvSpPr>
        <p:spPr bwMode="auto">
          <a:xfrm>
            <a:off x="3830556" y="2098093"/>
            <a:ext cx="0" cy="3000375"/>
          </a:xfrm>
          <a:prstGeom prst="line">
            <a:avLst/>
          </a:prstGeom>
          <a:noFill/>
          <a:ln w="38100">
            <a:solidFill>
              <a:schemeClr val="tx2">
                <a:lumMod val="40000"/>
                <a:lumOff val="60000"/>
              </a:schemeClr>
            </a:solidFill>
            <a:prstDash val="sysDash"/>
            <a:round/>
            <a:headEnd/>
            <a:tailEnd/>
          </a:ln>
        </p:spPr>
        <p:txBody>
          <a:bodyPr/>
          <a:lstStyle/>
          <a:p>
            <a:pPr>
              <a:defRPr/>
            </a:pPr>
            <a:endParaRPr lang="en-US" dirty="0">
              <a:latin typeface="Arial Narrow" pitchFamily="34" charset="0"/>
            </a:endParaRPr>
          </a:p>
        </p:txBody>
      </p:sp>
      <p:sp>
        <p:nvSpPr>
          <p:cNvPr id="23561" name="Line 11"/>
          <p:cNvSpPr>
            <a:spLocks noChangeShapeType="1"/>
          </p:cNvSpPr>
          <p:nvPr/>
        </p:nvSpPr>
        <p:spPr bwMode="auto">
          <a:xfrm>
            <a:off x="6003844" y="2077455"/>
            <a:ext cx="0" cy="3000375"/>
          </a:xfrm>
          <a:prstGeom prst="line">
            <a:avLst/>
          </a:prstGeom>
          <a:noFill/>
          <a:ln w="38100">
            <a:solidFill>
              <a:schemeClr val="tx2">
                <a:lumMod val="40000"/>
                <a:lumOff val="60000"/>
              </a:schemeClr>
            </a:solidFill>
            <a:prstDash val="sysDash"/>
            <a:round/>
            <a:headEnd/>
            <a:tailEnd/>
          </a:ln>
        </p:spPr>
        <p:txBody>
          <a:bodyPr/>
          <a:lstStyle/>
          <a:p>
            <a:pPr>
              <a:defRPr/>
            </a:pPr>
            <a:endParaRPr lang="en-US" dirty="0">
              <a:latin typeface="Arial Narrow" pitchFamily="34" charset="0"/>
            </a:endParaRPr>
          </a:p>
        </p:txBody>
      </p:sp>
      <p:sp>
        <p:nvSpPr>
          <p:cNvPr id="31754" name="Text Box 13"/>
          <p:cNvSpPr txBox="1">
            <a:spLocks noChangeArrowheads="1"/>
          </p:cNvSpPr>
          <p:nvPr/>
        </p:nvSpPr>
        <p:spPr bwMode="auto">
          <a:xfrm>
            <a:off x="3878181" y="2153655"/>
            <a:ext cx="4719638" cy="830263"/>
          </a:xfrm>
          <a:prstGeom prst="rect">
            <a:avLst/>
          </a:prstGeom>
          <a:solidFill>
            <a:schemeClr val="bg1">
              <a:lumMod val="65000"/>
            </a:schemeClr>
          </a:solidFill>
          <a:ln>
            <a:noFill/>
          </a:ln>
          <a:extLst/>
        </p:spPr>
        <p:txBody>
          <a:bodyPr wrap="none">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GB" sz="2400" dirty="0" err="1">
                <a:solidFill>
                  <a:srgbClr val="FFFFFF"/>
                </a:solidFill>
                <a:latin typeface="Arial Narrow" pitchFamily="34" charset="0"/>
              </a:rPr>
              <a:t>Pharmacodynamic</a:t>
            </a:r>
            <a:r>
              <a:rPr lang="en-GB" sz="2400" dirty="0">
                <a:solidFill>
                  <a:srgbClr val="FFFFFF"/>
                </a:solidFill>
                <a:latin typeface="Arial Narrow" pitchFamily="34" charset="0"/>
              </a:rPr>
              <a:t> dose optimization </a:t>
            </a:r>
          </a:p>
          <a:p>
            <a:r>
              <a:rPr lang="en-GB" sz="2400" dirty="0">
                <a:solidFill>
                  <a:srgbClr val="FF6600"/>
                </a:solidFill>
                <a:latin typeface="Arial Narrow" pitchFamily="34" charset="0"/>
              </a:rPr>
              <a:t>WILL</a:t>
            </a:r>
            <a:r>
              <a:rPr lang="en-GB" sz="2400" dirty="0">
                <a:latin typeface="Arial Narrow" pitchFamily="34" charset="0"/>
              </a:rPr>
              <a:t> </a:t>
            </a:r>
            <a:r>
              <a:rPr lang="en-GB" sz="2400" dirty="0">
                <a:solidFill>
                  <a:srgbClr val="FF6600"/>
                </a:solidFill>
                <a:latin typeface="Arial Narrow" pitchFamily="34" charset="0"/>
              </a:rPr>
              <a:t>NOT</a:t>
            </a:r>
            <a:r>
              <a:rPr lang="en-GB" sz="2400" dirty="0">
                <a:latin typeface="Arial Narrow" pitchFamily="34" charset="0"/>
              </a:rPr>
              <a:t> </a:t>
            </a:r>
            <a:r>
              <a:rPr lang="en-GB" sz="2400" dirty="0">
                <a:solidFill>
                  <a:schemeClr val="bg1"/>
                </a:solidFill>
                <a:latin typeface="Arial Narrow" pitchFamily="34" charset="0"/>
              </a:rPr>
              <a:t>overcome high MICs</a:t>
            </a:r>
          </a:p>
        </p:txBody>
      </p:sp>
      <p:sp>
        <p:nvSpPr>
          <p:cNvPr id="22539" name="Line 14"/>
          <p:cNvSpPr>
            <a:spLocks noChangeShapeType="1"/>
          </p:cNvSpPr>
          <p:nvPr/>
        </p:nvSpPr>
        <p:spPr bwMode="auto">
          <a:xfrm>
            <a:off x="5710156" y="5735055"/>
            <a:ext cx="140811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22540" name="Line 15"/>
          <p:cNvSpPr>
            <a:spLocks noChangeShapeType="1"/>
          </p:cNvSpPr>
          <p:nvPr/>
        </p:nvSpPr>
        <p:spPr bwMode="auto">
          <a:xfrm rot="10800000">
            <a:off x="2814556" y="5735055"/>
            <a:ext cx="140811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22541" name="Rectangle 16"/>
          <p:cNvSpPr>
            <a:spLocks noChangeArrowheads="1"/>
          </p:cNvSpPr>
          <p:nvPr/>
        </p:nvSpPr>
        <p:spPr bwMode="auto">
          <a:xfrm>
            <a:off x="2302306" y="5582655"/>
            <a:ext cx="3863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Narrow" pitchFamily="34" charset="0"/>
              </a:rPr>
              <a:t>Low</a:t>
            </a:r>
          </a:p>
        </p:txBody>
      </p:sp>
      <p:sp>
        <p:nvSpPr>
          <p:cNvPr id="22542" name="Rectangle 17"/>
          <p:cNvSpPr>
            <a:spLocks noChangeArrowheads="1"/>
          </p:cNvSpPr>
          <p:nvPr/>
        </p:nvSpPr>
        <p:spPr bwMode="auto">
          <a:xfrm>
            <a:off x="7316994" y="5582655"/>
            <a:ext cx="43281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000">
                <a:latin typeface="Arial Narrow" pitchFamily="34" charset="0"/>
              </a:rPr>
              <a:t>High</a:t>
            </a:r>
          </a:p>
        </p:txBody>
      </p:sp>
      <p:sp>
        <p:nvSpPr>
          <p:cNvPr id="22543" name="Rectangle 18"/>
          <p:cNvSpPr>
            <a:spLocks noChangeArrowheads="1"/>
          </p:cNvSpPr>
          <p:nvPr/>
        </p:nvSpPr>
        <p:spPr bwMode="auto">
          <a:xfrm rot="-5400000">
            <a:off x="-241382" y="3460168"/>
            <a:ext cx="25257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2400">
                <a:latin typeface="Arial Narrow" pitchFamily="34" charset="0"/>
              </a:rPr>
              <a:t>Bacterial Population</a:t>
            </a:r>
            <a:endParaRPr lang="en-US" sz="2400" i="1">
              <a:latin typeface="Arial Narrow" pitchFamily="34" charset="0"/>
            </a:endParaRPr>
          </a:p>
        </p:txBody>
      </p:sp>
      <p:sp>
        <p:nvSpPr>
          <p:cNvPr id="22544" name="Rectangle 19"/>
          <p:cNvSpPr>
            <a:spLocks noGrp="1" noChangeArrowheads="1"/>
          </p:cNvSpPr>
          <p:nvPr>
            <p:ph type="title"/>
          </p:nvPr>
        </p:nvSpPr>
        <p:spPr>
          <a:xfrm>
            <a:off x="833438" y="121352"/>
            <a:ext cx="7853362" cy="1143000"/>
          </a:xfrm>
        </p:spPr>
        <p:txBody>
          <a:bodyPr>
            <a:normAutofit fontScale="90000"/>
          </a:bodyPr>
          <a:lstStyle/>
          <a:p>
            <a:r>
              <a:rPr lang="en-US" dirty="0" smtClean="0"/>
              <a:t>Assessment of In Vitro Potency</a:t>
            </a:r>
            <a:br>
              <a:rPr lang="en-US" dirty="0" smtClean="0"/>
            </a:br>
            <a:r>
              <a:rPr lang="en-US" dirty="0" smtClean="0"/>
              <a:t> </a:t>
            </a:r>
            <a:r>
              <a:rPr lang="en-US" sz="3600" dirty="0" smtClean="0"/>
              <a:t>Impact of Mechanism</a:t>
            </a:r>
            <a:endParaRPr lang="en-US" sz="3600" dirty="0"/>
          </a:p>
        </p:txBody>
      </p:sp>
      <p:grpSp>
        <p:nvGrpSpPr>
          <p:cNvPr id="2" name="Group 36"/>
          <p:cNvGrpSpPr/>
          <p:nvPr/>
        </p:nvGrpSpPr>
        <p:grpSpPr>
          <a:xfrm>
            <a:off x="3306681" y="3525255"/>
            <a:ext cx="5524500" cy="1558697"/>
            <a:chOff x="5263244" y="3352800"/>
            <a:chExt cx="3338286" cy="2066697"/>
          </a:xfrm>
          <a:solidFill>
            <a:srgbClr val="FFFF66"/>
          </a:solidFill>
          <a:effectLst/>
        </p:grpSpPr>
        <p:sp>
          <p:nvSpPr>
            <p:cNvPr id="30" name="Freeform 4"/>
            <p:cNvSpPr>
              <a:spLocks/>
            </p:cNvSpPr>
            <p:nvPr/>
          </p:nvSpPr>
          <p:spPr bwMode="auto">
            <a:xfrm>
              <a:off x="6502400" y="4775200"/>
              <a:ext cx="1633100" cy="564470"/>
            </a:xfrm>
            <a:custGeom>
              <a:avLst/>
              <a:gdLst>
                <a:gd name="T0" fmla="*/ 0 w 2384"/>
                <a:gd name="T1" fmla="*/ 1550 h 1567"/>
                <a:gd name="T2" fmla="*/ 656 w 2384"/>
                <a:gd name="T3" fmla="*/ 1429 h 1567"/>
                <a:gd name="T4" fmla="*/ 1203 w 2384"/>
                <a:gd name="T5" fmla="*/ 1 h 1567"/>
                <a:gd name="T6" fmla="*/ 1728 w 2384"/>
                <a:gd name="T7" fmla="*/ 1435 h 1567"/>
                <a:gd name="T8" fmla="*/ 2384 w 2384"/>
                <a:gd name="T9" fmla="*/ 156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chemeClr val="accent6">
                <a:lumMod val="75000"/>
              </a:schemeClr>
            </a:solidFill>
            <a:ln w="57150" cmpd="sng">
              <a:solidFill>
                <a:schemeClr val="accent6">
                  <a:lumMod val="50000"/>
                </a:schemeClr>
              </a:solidFill>
              <a:round/>
              <a:headEnd/>
              <a:tailEnd/>
            </a:ln>
            <a:effectLst>
              <a:innerShdw blurRad="63500" dist="50800" dir="13500000">
                <a:prstClr val="black">
                  <a:alpha val="50000"/>
                </a:prstClr>
              </a:innerShdw>
            </a:effectLst>
          </p:spPr>
          <p:txBody>
            <a:bodyPr/>
            <a:lstStyle/>
            <a:p>
              <a:pPr>
                <a:defRPr/>
              </a:pPr>
              <a:endParaRPr lang="en-US" dirty="0">
                <a:latin typeface="Arial Narrow" pitchFamily="34" charset="0"/>
              </a:endParaRPr>
            </a:p>
          </p:txBody>
        </p:sp>
        <p:sp>
          <p:nvSpPr>
            <p:cNvPr id="31" name="Freeform 4"/>
            <p:cNvSpPr>
              <a:spLocks/>
            </p:cNvSpPr>
            <p:nvPr/>
          </p:nvSpPr>
          <p:spPr bwMode="auto">
            <a:xfrm>
              <a:off x="6578601" y="4337957"/>
              <a:ext cx="1954220" cy="1039813"/>
            </a:xfrm>
            <a:custGeom>
              <a:avLst/>
              <a:gdLst>
                <a:gd name="T0" fmla="*/ 0 w 2384"/>
                <a:gd name="T1" fmla="*/ 1550 h 1567"/>
                <a:gd name="T2" fmla="*/ 656 w 2384"/>
                <a:gd name="T3" fmla="*/ 1429 h 1567"/>
                <a:gd name="T4" fmla="*/ 1203 w 2384"/>
                <a:gd name="T5" fmla="*/ 1 h 1567"/>
                <a:gd name="T6" fmla="*/ 1728 w 2384"/>
                <a:gd name="T7" fmla="*/ 1435 h 1567"/>
                <a:gd name="T8" fmla="*/ 2384 w 2384"/>
                <a:gd name="T9" fmla="*/ 156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chemeClr val="accent6">
                <a:lumMod val="75000"/>
              </a:schemeClr>
            </a:solidFill>
            <a:ln w="57150" cmpd="sng">
              <a:solidFill>
                <a:schemeClr val="accent6">
                  <a:lumMod val="50000"/>
                </a:schemeClr>
              </a:solidFill>
              <a:round/>
              <a:headEnd/>
              <a:tailEnd/>
            </a:ln>
            <a:effectLst>
              <a:innerShdw blurRad="63500" dist="50800" dir="13500000">
                <a:prstClr val="black">
                  <a:alpha val="50000"/>
                </a:prstClr>
              </a:innerShdw>
            </a:effectLst>
          </p:spPr>
          <p:txBody>
            <a:bodyPr/>
            <a:lstStyle/>
            <a:p>
              <a:pPr>
                <a:defRPr/>
              </a:pPr>
              <a:endParaRPr lang="en-US" dirty="0">
                <a:latin typeface="Arial Narrow" pitchFamily="34" charset="0"/>
              </a:endParaRPr>
            </a:p>
          </p:txBody>
        </p:sp>
        <p:sp>
          <p:nvSpPr>
            <p:cNvPr id="32" name="Freeform 4"/>
            <p:cNvSpPr>
              <a:spLocks/>
            </p:cNvSpPr>
            <p:nvPr/>
          </p:nvSpPr>
          <p:spPr bwMode="auto">
            <a:xfrm>
              <a:off x="6946900" y="3352800"/>
              <a:ext cx="1572991" cy="2055813"/>
            </a:xfrm>
            <a:custGeom>
              <a:avLst/>
              <a:gdLst>
                <a:gd name="T0" fmla="*/ 0 w 2384"/>
                <a:gd name="T1" fmla="*/ 1550 h 1567"/>
                <a:gd name="T2" fmla="*/ 656 w 2384"/>
                <a:gd name="T3" fmla="*/ 1429 h 1567"/>
                <a:gd name="T4" fmla="*/ 1203 w 2384"/>
                <a:gd name="T5" fmla="*/ 1 h 1567"/>
                <a:gd name="T6" fmla="*/ 1728 w 2384"/>
                <a:gd name="T7" fmla="*/ 1435 h 1567"/>
                <a:gd name="T8" fmla="*/ 2384 w 2384"/>
                <a:gd name="T9" fmla="*/ 156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chemeClr val="accent6">
                <a:lumMod val="75000"/>
              </a:schemeClr>
            </a:solidFill>
            <a:ln w="57150" cmpd="sng">
              <a:solidFill>
                <a:schemeClr val="accent6">
                  <a:lumMod val="50000"/>
                </a:schemeClr>
              </a:solidFill>
              <a:round/>
              <a:headEnd/>
              <a:tailEnd/>
            </a:ln>
            <a:effectLst>
              <a:innerShdw blurRad="63500" dist="50800" dir="13500000">
                <a:prstClr val="black">
                  <a:alpha val="50000"/>
                </a:prstClr>
              </a:innerShdw>
            </a:effectLst>
          </p:spPr>
          <p:txBody>
            <a:bodyPr/>
            <a:lstStyle/>
            <a:p>
              <a:pPr>
                <a:defRPr/>
              </a:pPr>
              <a:endParaRPr lang="en-US" dirty="0">
                <a:latin typeface="Arial Narrow" pitchFamily="34" charset="0"/>
              </a:endParaRPr>
            </a:p>
          </p:txBody>
        </p:sp>
        <p:sp>
          <p:nvSpPr>
            <p:cNvPr id="35" name="Freeform 4"/>
            <p:cNvSpPr>
              <a:spLocks/>
            </p:cNvSpPr>
            <p:nvPr/>
          </p:nvSpPr>
          <p:spPr bwMode="auto">
            <a:xfrm>
              <a:off x="5263244" y="5272457"/>
              <a:ext cx="3338286" cy="147040"/>
            </a:xfrm>
            <a:custGeom>
              <a:avLst/>
              <a:gdLst>
                <a:gd name="T0" fmla="*/ 0 w 2384"/>
                <a:gd name="T1" fmla="*/ 1550 h 1567"/>
                <a:gd name="T2" fmla="*/ 656 w 2384"/>
                <a:gd name="T3" fmla="*/ 1429 h 1567"/>
                <a:gd name="T4" fmla="*/ 1203 w 2384"/>
                <a:gd name="T5" fmla="*/ 1 h 1567"/>
                <a:gd name="T6" fmla="*/ 1728 w 2384"/>
                <a:gd name="T7" fmla="*/ 1435 h 1567"/>
                <a:gd name="T8" fmla="*/ 2384 w 2384"/>
                <a:gd name="T9" fmla="*/ 1567 h 1567"/>
                <a:gd name="T10" fmla="*/ 0 60000 65536"/>
                <a:gd name="T11" fmla="*/ 0 60000 65536"/>
                <a:gd name="T12" fmla="*/ 0 60000 65536"/>
                <a:gd name="T13" fmla="*/ 0 60000 65536"/>
                <a:gd name="T14" fmla="*/ 0 60000 65536"/>
                <a:gd name="T15" fmla="*/ 0 w 2384"/>
                <a:gd name="T16" fmla="*/ 0 h 1567"/>
                <a:gd name="T17" fmla="*/ 2384 w 2384"/>
                <a:gd name="T18" fmla="*/ 1567 h 1567"/>
              </a:gdLst>
              <a:ahLst/>
              <a:cxnLst>
                <a:cxn ang="T10">
                  <a:pos x="T0" y="T1"/>
                </a:cxn>
                <a:cxn ang="T11">
                  <a:pos x="T2" y="T3"/>
                </a:cxn>
                <a:cxn ang="T12">
                  <a:pos x="T4" y="T5"/>
                </a:cxn>
                <a:cxn ang="T13">
                  <a:pos x="T6" y="T7"/>
                </a:cxn>
                <a:cxn ang="T14">
                  <a:pos x="T8" y="T9"/>
                </a:cxn>
              </a:cxnLst>
              <a:rect l="T15" t="T16" r="T17" b="T18"/>
              <a:pathLst>
                <a:path w="2384" h="1567">
                  <a:moveTo>
                    <a:pt x="0" y="1550"/>
                  </a:moveTo>
                  <a:cubicBezTo>
                    <a:pt x="109" y="1530"/>
                    <a:pt x="472" y="1538"/>
                    <a:pt x="656" y="1429"/>
                  </a:cubicBezTo>
                  <a:cubicBezTo>
                    <a:pt x="840" y="1320"/>
                    <a:pt x="1008" y="0"/>
                    <a:pt x="1203" y="1"/>
                  </a:cubicBezTo>
                  <a:cubicBezTo>
                    <a:pt x="1398" y="2"/>
                    <a:pt x="1579" y="1343"/>
                    <a:pt x="1728" y="1435"/>
                  </a:cubicBezTo>
                  <a:cubicBezTo>
                    <a:pt x="1877" y="1527"/>
                    <a:pt x="2247" y="1540"/>
                    <a:pt x="2384" y="1567"/>
                  </a:cubicBezTo>
                </a:path>
              </a:pathLst>
            </a:custGeom>
            <a:solidFill>
              <a:schemeClr val="accent6">
                <a:lumMod val="75000"/>
              </a:schemeClr>
            </a:solidFill>
            <a:ln w="57150" cmpd="sng">
              <a:solidFill>
                <a:schemeClr val="accent6">
                  <a:lumMod val="50000"/>
                </a:schemeClr>
              </a:solidFill>
              <a:round/>
              <a:headEnd/>
              <a:tailEnd/>
            </a:ln>
            <a:effectLst>
              <a:innerShdw blurRad="63500" dist="50800" dir="13500000">
                <a:prstClr val="black">
                  <a:alpha val="50000"/>
                </a:prstClr>
              </a:innerShdw>
            </a:effectLst>
          </p:spPr>
          <p:txBody>
            <a:bodyPr/>
            <a:lstStyle/>
            <a:p>
              <a:endParaRPr lang="en-US" dirty="0">
                <a:latin typeface="Arial Narrow" pitchFamily="34" charset="0"/>
              </a:endParaRPr>
            </a:p>
          </p:txBody>
        </p:sp>
      </p:grpSp>
      <p:sp>
        <p:nvSpPr>
          <p:cNvPr id="22546" name="Text Box 13"/>
          <p:cNvSpPr txBox="1">
            <a:spLocks noChangeArrowheads="1"/>
          </p:cNvSpPr>
          <p:nvPr/>
        </p:nvSpPr>
        <p:spPr bwMode="auto">
          <a:xfrm>
            <a:off x="138523" y="5998712"/>
            <a:ext cx="58499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r>
              <a:rPr lang="en-GB" sz="1200" b="0" dirty="0">
                <a:latin typeface="Arial Narrow" pitchFamily="34" charset="0"/>
              </a:rPr>
              <a:t>S = Susceptible, I = Intermediate, R = Resistant</a:t>
            </a:r>
          </a:p>
        </p:txBody>
      </p:sp>
      <p:sp>
        <p:nvSpPr>
          <p:cNvPr id="23" name="TextBox 22"/>
          <p:cNvSpPr txBox="1"/>
          <p:nvPr/>
        </p:nvSpPr>
        <p:spPr>
          <a:xfrm>
            <a:off x="2912067" y="1402601"/>
            <a:ext cx="3339024" cy="523220"/>
          </a:xfrm>
          <a:prstGeom prst="rect">
            <a:avLst/>
          </a:prstGeom>
          <a:solidFill>
            <a:srgbClr val="376092"/>
          </a:solidFill>
        </p:spPr>
        <p:txBody>
          <a:bodyPr wrap="square">
            <a:spAutoFit/>
          </a:bodyPr>
          <a:lstStyle/>
          <a:p>
            <a:pPr algn="ctr">
              <a:defRPr/>
            </a:pPr>
            <a:r>
              <a:rPr lang="en-US" sz="2800" b="1" dirty="0">
                <a:solidFill>
                  <a:srgbClr val="FFFFFF"/>
                </a:solidFill>
                <a:latin typeface="Arial Narrow" pitchFamily="34" charset="0"/>
              </a:rPr>
              <a:t>Enzyme mediated </a:t>
            </a:r>
          </a:p>
        </p:txBody>
      </p:sp>
      <p:sp>
        <p:nvSpPr>
          <p:cNvPr id="22531" name="Freeform 5"/>
          <p:cNvSpPr>
            <a:spLocks/>
          </p:cNvSpPr>
          <p:nvPr/>
        </p:nvSpPr>
        <p:spPr bwMode="auto">
          <a:xfrm>
            <a:off x="1508044" y="2068181"/>
            <a:ext cx="6561137" cy="3044825"/>
          </a:xfrm>
          <a:custGeom>
            <a:avLst/>
            <a:gdLst>
              <a:gd name="T0" fmla="*/ 0 w 3876"/>
              <a:gd name="T1" fmla="*/ 0 h 1918"/>
              <a:gd name="T2" fmla="*/ 0 w 3876"/>
              <a:gd name="T3" fmla="*/ 2147483647 h 1918"/>
              <a:gd name="T4" fmla="*/ 2147483647 w 3876"/>
              <a:gd name="T5" fmla="*/ 2147483647 h 1918"/>
              <a:gd name="T6" fmla="*/ 0 60000 65536"/>
              <a:gd name="T7" fmla="*/ 0 60000 65536"/>
              <a:gd name="T8" fmla="*/ 0 60000 65536"/>
              <a:gd name="T9" fmla="*/ 0 w 3876"/>
              <a:gd name="T10" fmla="*/ 0 h 1918"/>
              <a:gd name="T11" fmla="*/ 3876 w 3876"/>
              <a:gd name="T12" fmla="*/ 1918 h 1918"/>
            </a:gdLst>
            <a:ahLst/>
            <a:cxnLst>
              <a:cxn ang="T6">
                <a:pos x="T0" y="T1"/>
              </a:cxn>
              <a:cxn ang="T7">
                <a:pos x="T2" y="T3"/>
              </a:cxn>
              <a:cxn ang="T8">
                <a:pos x="T4" y="T5"/>
              </a:cxn>
            </a:cxnLst>
            <a:rect l="T9" t="T10" r="T11" b="T12"/>
            <a:pathLst>
              <a:path w="3876" h="1918">
                <a:moveTo>
                  <a:pt x="0" y="0"/>
                </a:moveTo>
                <a:lnTo>
                  <a:pt x="0" y="1918"/>
                </a:lnTo>
                <a:lnTo>
                  <a:pt x="3876" y="1918"/>
                </a:lnTo>
              </a:path>
            </a:pathLst>
          </a:custGeom>
          <a:noFill/>
          <a:ln w="38100" cmpd="sng">
            <a:solidFill>
              <a:schemeClr val="accent1"/>
            </a:solidFill>
            <a:round/>
            <a:headEnd type="triangle" w="med" len="me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latin typeface="Arial Narrow" pitchFamily="34" charset="0"/>
            </a:endParaRPr>
          </a:p>
        </p:txBody>
      </p:sp>
    </p:spTree>
    <p:extLst>
      <p:ext uri="{BB962C8B-B14F-4D97-AF65-F5344CB8AC3E}">
        <p14:creationId xmlns:p14="http://schemas.microsoft.com/office/powerpoint/2010/main" val="21391402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2"/>
                                        </p:tgtEl>
                                        <p:attrNameLst>
                                          <p:attrName>style.visibility</p:attrName>
                                        </p:attrNameLst>
                                      </p:cBhvr>
                                      <p:to>
                                        <p:strVal val="visible"/>
                                      </p:to>
                                    </p:set>
                                    <p:animEffect transition="in" filter="wipe(left)">
                                      <p:cBhvr>
                                        <p:cTn id="7" dur="500"/>
                                        <p:tgtEl>
                                          <p:spTgt spid="462852"/>
                                        </p:tgtEl>
                                      </p:cBhvr>
                                    </p:animEffect>
                                  </p:childTnLst>
                                  <p:subTnLst>
                                    <p:set>
                                      <p:cBhvr override="childStyle">
                                        <p:cTn dur="1" fill="hold" display="0" masterRel="nextClick" afterEffect="1"/>
                                        <p:tgtEl>
                                          <p:spTgt spid="46285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3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4"/>
                                        </p:tgtEl>
                                        <p:attrNameLst>
                                          <p:attrName>style.visibility</p:attrName>
                                        </p:attrNameLst>
                                      </p:cBhvr>
                                      <p:to>
                                        <p:strVal val="visible"/>
                                      </p:to>
                                    </p:set>
                                    <p:animEffect transition="in" filter="dissolve">
                                      <p:cBhvr>
                                        <p:cTn id="17" dur="2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animBg="1"/>
      <p:bldP spid="3175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ESBL Producers Are Associated </a:t>
            </a:r>
            <a:br>
              <a:rPr lang="en-US" dirty="0" smtClean="0"/>
            </a:br>
            <a:r>
              <a:rPr lang="en-US" dirty="0" smtClean="0"/>
              <a:t>With Higher Mortality</a:t>
            </a:r>
            <a:endParaRPr lang="en-US" dirty="0"/>
          </a:p>
        </p:txBody>
      </p:sp>
      <p:sp>
        <p:nvSpPr>
          <p:cNvPr id="23555" name="Rectangle 3"/>
          <p:cNvSpPr>
            <a:spLocks noGrp="1" noChangeArrowheads="1"/>
          </p:cNvSpPr>
          <p:nvPr>
            <p:ph type="body" idx="1"/>
          </p:nvPr>
        </p:nvSpPr>
        <p:spPr/>
        <p:txBody>
          <a:bodyPr/>
          <a:lstStyle/>
          <a:p>
            <a:pPr>
              <a:spcBef>
                <a:spcPts val="600"/>
              </a:spcBef>
              <a:spcAft>
                <a:spcPts val="400"/>
              </a:spcAft>
            </a:pPr>
            <a:r>
              <a:rPr lang="en-US" dirty="0" smtClean="0"/>
              <a:t>Meta-analysis of mortality from </a:t>
            </a:r>
            <a:r>
              <a:rPr lang="en-US" b="1" u="sng" dirty="0" err="1" smtClean="0">
                <a:solidFill>
                  <a:schemeClr val="accent6">
                    <a:lumMod val="75000"/>
                  </a:schemeClr>
                </a:solidFill>
              </a:rPr>
              <a:t>bacteremia</a:t>
            </a:r>
            <a:r>
              <a:rPr lang="en-US" dirty="0" smtClean="0"/>
              <a:t> with ESBL producers</a:t>
            </a:r>
            <a:r>
              <a:rPr lang="en-US" baseline="30000" dirty="0" smtClean="0"/>
              <a:t>1</a:t>
            </a:r>
          </a:p>
          <a:p>
            <a:pPr lvl="1">
              <a:spcBef>
                <a:spcPts val="600"/>
              </a:spcBef>
              <a:spcAft>
                <a:spcPts val="400"/>
              </a:spcAft>
            </a:pPr>
            <a:r>
              <a:rPr lang="en-US" dirty="0" smtClean="0"/>
              <a:t>16 studies from 2000 to 2006</a:t>
            </a:r>
          </a:p>
          <a:p>
            <a:pPr lvl="1">
              <a:spcBef>
                <a:spcPts val="600"/>
              </a:spcBef>
              <a:spcAft>
                <a:spcPts val="400"/>
              </a:spcAft>
            </a:pPr>
            <a:r>
              <a:rPr lang="en-US" dirty="0" smtClean="0"/>
              <a:t>Crude mortality 34% (199/591) for ESBL producers vs. 20% (216/1091) for non-ESBL</a:t>
            </a:r>
          </a:p>
          <a:p>
            <a:pPr lvl="1">
              <a:spcBef>
                <a:spcPts val="600"/>
              </a:spcBef>
              <a:spcAft>
                <a:spcPts val="400"/>
              </a:spcAft>
            </a:pPr>
            <a:r>
              <a:rPr lang="en-US" dirty="0" smtClean="0"/>
              <a:t>Pooled RR 1.85; 95% CIs 1.39–2.47</a:t>
            </a:r>
          </a:p>
          <a:p>
            <a:pPr>
              <a:spcBef>
                <a:spcPts val="600"/>
              </a:spcBef>
              <a:spcAft>
                <a:spcPts val="400"/>
              </a:spcAft>
            </a:pPr>
            <a:r>
              <a:rPr lang="en-US" dirty="0" smtClean="0"/>
              <a:t>Delay in effective therapy in up to 44% patients with ESBL producers</a:t>
            </a:r>
            <a:r>
              <a:rPr lang="en-US" baseline="30000" dirty="0" smtClean="0"/>
              <a:t>1,2</a:t>
            </a:r>
            <a:endParaRPr lang="en-US" baseline="30000" dirty="0"/>
          </a:p>
        </p:txBody>
      </p:sp>
      <p:sp>
        <p:nvSpPr>
          <p:cNvPr id="24580" name="Text Box 4"/>
          <p:cNvSpPr txBox="1">
            <a:spLocks noChangeArrowheads="1"/>
          </p:cNvSpPr>
          <p:nvPr/>
        </p:nvSpPr>
        <p:spPr bwMode="auto">
          <a:xfrm>
            <a:off x="587375" y="5777331"/>
            <a:ext cx="8202612" cy="546100"/>
          </a:xfrm>
          <a:prstGeom prst="rect">
            <a:avLst/>
          </a:prstGeom>
          <a:noFill/>
          <a:ln w="9525">
            <a:noFill/>
            <a:miter lim="800000"/>
            <a:headEnd/>
            <a:tailEnd/>
          </a:ln>
        </p:spPr>
        <p:txBody>
          <a:bodyPr anchor="b"/>
          <a:lstStyle/>
          <a:p>
            <a:pPr>
              <a:defRPr/>
            </a:pPr>
            <a:r>
              <a:rPr lang="en-US" sz="1050" b="0" dirty="0">
                <a:latin typeface="Arial Narrow" pitchFamily="34" charset="0"/>
              </a:rPr>
              <a:t>1. </a:t>
            </a:r>
            <a:r>
              <a:rPr lang="en-US" sz="1050" b="0" dirty="0" err="1">
                <a:latin typeface="Arial Narrow" pitchFamily="34" charset="0"/>
              </a:rPr>
              <a:t>Schwaber</a:t>
            </a:r>
            <a:r>
              <a:rPr lang="en-US" sz="1050" b="0" dirty="0">
                <a:latin typeface="Arial Narrow" pitchFamily="34" charset="0"/>
              </a:rPr>
              <a:t> et al. Presented at: 46th ICAAC; Sept 27-30, 2006; San Francisco, CA.</a:t>
            </a:r>
            <a:r>
              <a:rPr lang="en-US" sz="1050" dirty="0">
                <a:latin typeface="Arial Narrow" pitchFamily="34" charset="0"/>
              </a:rPr>
              <a:t> </a:t>
            </a:r>
            <a:r>
              <a:rPr lang="en-US" sz="1050" b="0" dirty="0">
                <a:latin typeface="Arial Narrow" pitchFamily="34" charset="0"/>
              </a:rPr>
              <a:t>Abstract K1521; 2. Goff et al. Presented at: 46th ICAAC; Sept 27-30, 2006; San Francisco, CA. Abstract K1520.</a:t>
            </a:r>
          </a:p>
        </p:txBody>
      </p:sp>
    </p:spTree>
    <p:extLst>
      <p:ext uri="{BB962C8B-B14F-4D97-AF65-F5344CB8AC3E}">
        <p14:creationId xmlns:p14="http://schemas.microsoft.com/office/powerpoint/2010/main" val="153639846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Appropriate Antimicrobial Therapy</a:t>
            </a:r>
            <a:br>
              <a:rPr lang="en-US" dirty="0" smtClean="0"/>
            </a:br>
            <a:r>
              <a:rPr lang="en-US" sz="3200" b="0" dirty="0" smtClean="0"/>
              <a:t>An Increasing Challenge</a:t>
            </a:r>
            <a:endParaRPr lang="en-US" sz="3200" b="0" dirty="0"/>
          </a:p>
        </p:txBody>
      </p:sp>
      <p:sp>
        <p:nvSpPr>
          <p:cNvPr id="24578" name="Rectangle 7"/>
          <p:cNvSpPr>
            <a:spLocks noGrp="1" noChangeArrowheads="1"/>
          </p:cNvSpPr>
          <p:nvPr>
            <p:ph idx="1"/>
          </p:nvPr>
        </p:nvSpPr>
        <p:spPr>
          <a:xfrm>
            <a:off x="481695" y="1600200"/>
            <a:ext cx="8205105" cy="4525963"/>
          </a:xfrm>
        </p:spPr>
        <p:txBody>
          <a:bodyPr>
            <a:normAutofit fontScale="92500" lnSpcReduction="10000"/>
          </a:bodyPr>
          <a:lstStyle/>
          <a:p>
            <a:pPr>
              <a:spcBef>
                <a:spcPts val="600"/>
              </a:spcBef>
              <a:spcAft>
                <a:spcPts val="200"/>
              </a:spcAft>
            </a:pPr>
            <a:r>
              <a:rPr lang="en-US" dirty="0" smtClean="0"/>
              <a:t>Impact of </a:t>
            </a:r>
            <a:r>
              <a:rPr lang="en-US" b="1" dirty="0" smtClean="0">
                <a:solidFill>
                  <a:srgbClr val="376092"/>
                </a:solidFill>
              </a:rPr>
              <a:t>ESBLs</a:t>
            </a:r>
            <a:r>
              <a:rPr lang="en-US" dirty="0" smtClean="0"/>
              <a:t> on </a:t>
            </a:r>
            <a:r>
              <a:rPr lang="en-US" u="sng" dirty="0" smtClean="0"/>
              <a:t>Economic Outcomes </a:t>
            </a:r>
            <a:r>
              <a:rPr lang="en-US" dirty="0" smtClean="0"/>
              <a:t>in Patients with </a:t>
            </a:r>
            <a:r>
              <a:rPr lang="en-US" b="1" dirty="0" smtClean="0">
                <a:solidFill>
                  <a:srgbClr val="E46C0A"/>
                </a:solidFill>
              </a:rPr>
              <a:t>Urinary Tract Infection</a:t>
            </a:r>
          </a:p>
          <a:p>
            <a:pPr lvl="1">
              <a:spcBef>
                <a:spcPts val="600"/>
              </a:spcBef>
              <a:spcAft>
                <a:spcPts val="200"/>
              </a:spcAft>
            </a:pPr>
            <a:r>
              <a:rPr lang="en-US" dirty="0" smtClean="0"/>
              <a:t> 55 </a:t>
            </a:r>
            <a:r>
              <a:rPr lang="en-US" b="1" dirty="0" smtClean="0">
                <a:solidFill>
                  <a:srgbClr val="376092"/>
                </a:solidFill>
              </a:rPr>
              <a:t>ESBL</a:t>
            </a:r>
            <a:r>
              <a:rPr lang="en-US" dirty="0" smtClean="0"/>
              <a:t> (cases) &amp; matched controls (</a:t>
            </a:r>
            <a:r>
              <a:rPr lang="en-US" b="1" dirty="0" smtClean="0">
                <a:solidFill>
                  <a:srgbClr val="376092"/>
                </a:solidFill>
              </a:rPr>
              <a:t>non-ESBL UTI</a:t>
            </a:r>
            <a:r>
              <a:rPr lang="en-US" dirty="0" smtClean="0"/>
              <a:t>)</a:t>
            </a:r>
          </a:p>
          <a:p>
            <a:pPr lvl="2">
              <a:spcBef>
                <a:spcPts val="600"/>
              </a:spcBef>
              <a:spcAft>
                <a:spcPts val="200"/>
              </a:spcAft>
            </a:pPr>
            <a:r>
              <a:rPr lang="en-US" dirty="0" smtClean="0"/>
              <a:t> Failure of initial antibiotic </a:t>
            </a:r>
            <a:r>
              <a:rPr lang="en-US" dirty="0" smtClean="0">
                <a:sym typeface="Wingdings" charset="0"/>
              </a:rPr>
              <a:t> prolonged</a:t>
            </a:r>
            <a:r>
              <a:rPr lang="en-US" dirty="0" smtClean="0"/>
              <a:t> LOS </a:t>
            </a:r>
            <a:r>
              <a:rPr lang="en-US" dirty="0" smtClean="0"/>
              <a:t>(</a:t>
            </a:r>
            <a:r>
              <a:rPr lang="en-US" dirty="0" smtClean="0"/>
              <a:t>6 v. 4 days; P=0.02) in </a:t>
            </a:r>
            <a:r>
              <a:rPr lang="en-US" u="sng" dirty="0" smtClean="0"/>
              <a:t>ESBL infected patients </a:t>
            </a:r>
          </a:p>
          <a:p>
            <a:pPr lvl="2">
              <a:spcBef>
                <a:spcPts val="600"/>
              </a:spcBef>
              <a:spcAft>
                <a:spcPts val="200"/>
              </a:spcAft>
            </a:pPr>
            <a:r>
              <a:rPr lang="en-US" dirty="0" smtClean="0"/>
              <a:t> Median cost of care was greater (additional $3,658; P=0.02)  in ESBLs infected patients</a:t>
            </a:r>
          </a:p>
          <a:p>
            <a:pPr lvl="2">
              <a:spcBef>
                <a:spcPts val="600"/>
              </a:spcBef>
              <a:spcAft>
                <a:spcPts val="200"/>
              </a:spcAft>
            </a:pPr>
            <a:r>
              <a:rPr lang="en-US" dirty="0" smtClean="0"/>
              <a:t> Cost of care &amp; LOS with </a:t>
            </a:r>
            <a:r>
              <a:rPr lang="en-US" u="sng" dirty="0" smtClean="0"/>
              <a:t>ESBLs</a:t>
            </a:r>
            <a:r>
              <a:rPr lang="en-US" dirty="0" smtClean="0"/>
              <a:t> were 1.5 times those caused by non-ESBL UTIs </a:t>
            </a:r>
            <a:r>
              <a:rPr lang="en-US" dirty="0" smtClean="0">
                <a:sym typeface="Wingdings" charset="0"/>
              </a:rPr>
              <a:t></a:t>
            </a:r>
            <a:r>
              <a:rPr lang="en-US" dirty="0" smtClean="0"/>
              <a:t> resulted in </a:t>
            </a:r>
            <a:r>
              <a:rPr lang="en-US" b="1" dirty="0" smtClean="0">
                <a:solidFill>
                  <a:srgbClr val="376092"/>
                </a:solidFill>
              </a:rPr>
              <a:t>net hospital loss of $3,200 per ESBL</a:t>
            </a:r>
            <a:r>
              <a:rPr lang="en-US" dirty="0" smtClean="0"/>
              <a:t> UTI infection</a:t>
            </a:r>
          </a:p>
          <a:p>
            <a:pPr lvl="2">
              <a:spcBef>
                <a:spcPts val="600"/>
              </a:spcBef>
              <a:spcAft>
                <a:spcPts val="200"/>
              </a:spcAft>
            </a:pPr>
            <a:r>
              <a:rPr lang="en-US" dirty="0" smtClean="0"/>
              <a:t> </a:t>
            </a:r>
            <a:r>
              <a:rPr lang="en-US" b="1" dirty="0" smtClean="0">
                <a:solidFill>
                  <a:schemeClr val="accent6">
                    <a:lumMod val="75000"/>
                  </a:schemeClr>
                </a:solidFill>
              </a:rPr>
              <a:t>Antibiotic cost &lt;1% of cost of care</a:t>
            </a:r>
            <a:endParaRPr lang="en-US" b="1" dirty="0">
              <a:solidFill>
                <a:schemeClr val="accent6">
                  <a:lumMod val="75000"/>
                </a:schemeClr>
              </a:solidFill>
            </a:endParaRPr>
          </a:p>
        </p:txBody>
      </p:sp>
      <p:sp>
        <p:nvSpPr>
          <p:cNvPr id="6" name="Text Box 4"/>
          <p:cNvSpPr txBox="1">
            <a:spLocks noChangeArrowheads="1"/>
          </p:cNvSpPr>
          <p:nvPr/>
        </p:nvSpPr>
        <p:spPr bwMode="auto">
          <a:xfrm>
            <a:off x="587375" y="6059320"/>
            <a:ext cx="7467600" cy="253916"/>
          </a:xfrm>
          <a:prstGeom prst="rect">
            <a:avLst/>
          </a:prstGeom>
          <a:noFill/>
          <a:ln>
            <a:noFill/>
          </a:ln>
          <a:extLst/>
        </p:spPr>
        <p:txBody>
          <a:bodyPr anchor="b">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defRPr/>
            </a:pPr>
            <a:r>
              <a:rPr lang="de-DE" sz="1050" b="0" dirty="0" smtClean="0">
                <a:latin typeface="Arial Narrow" pitchFamily="34" charset="0"/>
              </a:rPr>
              <a:t>MacVane SH, Tuttle LO, Nicolau DP</a:t>
            </a:r>
            <a:r>
              <a:rPr lang="en-US" sz="1050" b="0" dirty="0" smtClean="0">
                <a:latin typeface="Arial Narrow" pitchFamily="34" charset="0"/>
              </a:rPr>
              <a:t>. </a:t>
            </a:r>
            <a:r>
              <a:rPr lang="en-US" sz="1050" b="0" i="1" dirty="0" smtClean="0">
                <a:latin typeface="Arial Narrow" pitchFamily="34" charset="0"/>
              </a:rPr>
              <a:t>Journal of Hospital Medicine</a:t>
            </a:r>
            <a:r>
              <a:rPr lang="en-US" sz="1050" b="0" dirty="0" smtClean="0">
                <a:latin typeface="Arial Narrow" pitchFamily="34" charset="0"/>
              </a:rPr>
              <a:t> 20014:9(4);232-238</a:t>
            </a:r>
          </a:p>
        </p:txBody>
      </p:sp>
    </p:spTree>
    <p:extLst>
      <p:ext uri="{BB962C8B-B14F-4D97-AF65-F5344CB8AC3E}">
        <p14:creationId xmlns:p14="http://schemas.microsoft.com/office/powerpoint/2010/main" val="83518822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7"/>
          <p:cNvGraphicFramePr>
            <a:graphicFrameLocks noChangeAspect="1"/>
          </p:cNvGraphicFramePr>
          <p:nvPr>
            <p:extLst/>
          </p:nvPr>
        </p:nvGraphicFramePr>
        <p:xfrm>
          <a:off x="812800" y="2019300"/>
          <a:ext cx="5473700" cy="3444875"/>
        </p:xfrm>
        <a:graphic>
          <a:graphicData uri="http://schemas.openxmlformats.org/drawingml/2006/chart">
            <c:chart xmlns:c="http://schemas.openxmlformats.org/drawingml/2006/chart" xmlns:r="http://schemas.openxmlformats.org/officeDocument/2006/relationships" r:id="rId3"/>
          </a:graphicData>
        </a:graphic>
      </p:graphicFrame>
      <p:sp>
        <p:nvSpPr>
          <p:cNvPr id="27654" name="Rectangle 6"/>
          <p:cNvSpPr>
            <a:spLocks noGrp="1" noChangeArrowheads="1"/>
          </p:cNvSpPr>
          <p:nvPr>
            <p:ph type="title"/>
          </p:nvPr>
        </p:nvSpPr>
        <p:spPr/>
        <p:txBody>
          <a:bodyPr>
            <a:normAutofit fontScale="90000"/>
          </a:bodyPr>
          <a:lstStyle/>
          <a:p>
            <a:r>
              <a:rPr lang="en-US" dirty="0" err="1" smtClean="0"/>
              <a:t>Carbapenem</a:t>
            </a:r>
            <a:r>
              <a:rPr lang="en-US" dirty="0" smtClean="0"/>
              <a:t> Usage Continues to Rise Dramatically in the US</a:t>
            </a:r>
            <a:endParaRPr lang="en-US" dirty="0"/>
          </a:p>
        </p:txBody>
      </p:sp>
      <p:sp>
        <p:nvSpPr>
          <p:cNvPr id="16387" name="Text Box 41"/>
          <p:cNvSpPr txBox="1">
            <a:spLocks noChangeArrowheads="1"/>
          </p:cNvSpPr>
          <p:nvPr/>
        </p:nvSpPr>
        <p:spPr bwMode="auto">
          <a:xfrm>
            <a:off x="228600" y="6028570"/>
            <a:ext cx="4731108" cy="289823"/>
          </a:xfrm>
          <a:prstGeom prst="rect">
            <a:avLst/>
          </a:prstGeom>
          <a:noFill/>
          <a:ln>
            <a:noFill/>
          </a:ln>
          <a:extLst/>
        </p:spPr>
        <p:txBody>
          <a:bodyPr wrap="none" anchor="b">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nSpc>
                <a:spcPct val="90000"/>
              </a:lnSpc>
              <a:defRPr/>
            </a:pPr>
            <a:r>
              <a:rPr lang="en-US" sz="1400" b="0" dirty="0" smtClean="0">
                <a:latin typeface="+mj-lt"/>
                <a:ea typeface="+mn-ea"/>
              </a:rPr>
              <a:t>National Sales Perspective (NSP) Audit. IMS. December 2008.</a:t>
            </a:r>
          </a:p>
        </p:txBody>
      </p:sp>
      <p:sp>
        <p:nvSpPr>
          <p:cNvPr id="1029" name="Line 11"/>
          <p:cNvSpPr>
            <a:spLocks noChangeShapeType="1"/>
          </p:cNvSpPr>
          <p:nvPr/>
        </p:nvSpPr>
        <p:spPr bwMode="auto">
          <a:xfrm flipV="1">
            <a:off x="1758950" y="1882775"/>
            <a:ext cx="0" cy="50641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030" name="Line 12"/>
          <p:cNvSpPr>
            <a:spLocks noChangeShapeType="1"/>
          </p:cNvSpPr>
          <p:nvPr/>
        </p:nvSpPr>
        <p:spPr bwMode="auto">
          <a:xfrm flipV="1">
            <a:off x="5715000" y="1905000"/>
            <a:ext cx="0" cy="50641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031" name="Line 13"/>
          <p:cNvSpPr>
            <a:spLocks noChangeShapeType="1"/>
          </p:cNvSpPr>
          <p:nvPr/>
        </p:nvSpPr>
        <p:spPr bwMode="auto">
          <a:xfrm>
            <a:off x="1749425" y="1890713"/>
            <a:ext cx="3965575" cy="14287"/>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Arial Narrow" pitchFamily="34" charset="0"/>
            </a:endParaRPr>
          </a:p>
        </p:txBody>
      </p:sp>
      <p:sp>
        <p:nvSpPr>
          <p:cNvPr id="1032" name="Text Box 14"/>
          <p:cNvSpPr txBox="1">
            <a:spLocks noChangeArrowheads="1"/>
          </p:cNvSpPr>
          <p:nvPr/>
        </p:nvSpPr>
        <p:spPr bwMode="gray">
          <a:xfrm>
            <a:off x="3033219" y="1676400"/>
            <a:ext cx="988412" cy="590931"/>
          </a:xfrm>
          <a:prstGeom prst="rect">
            <a:avLst/>
          </a:prstGeom>
          <a:solidFill>
            <a:schemeClr val="bg1">
              <a:lumMod val="75000"/>
            </a:schemeClr>
          </a:solidFill>
          <a:ln>
            <a:noFill/>
          </a:ln>
          <a:extLst/>
        </p:spPr>
        <p:txBody>
          <a:bodyPr wrap="none">
            <a:spAutoFit/>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pPr algn="ctr">
              <a:lnSpc>
                <a:spcPct val="90000"/>
              </a:lnSpc>
            </a:pPr>
            <a:r>
              <a:rPr lang="en-US" dirty="0">
                <a:latin typeface="Arial Narrow" pitchFamily="34" charset="0"/>
              </a:rPr>
              <a:t>86%</a:t>
            </a:r>
            <a:br>
              <a:rPr lang="en-US" dirty="0">
                <a:latin typeface="Arial Narrow" pitchFamily="34" charset="0"/>
              </a:rPr>
            </a:br>
            <a:r>
              <a:rPr lang="en-US" dirty="0">
                <a:latin typeface="Arial Narrow" pitchFamily="34" charset="0"/>
              </a:rPr>
              <a:t>increase</a:t>
            </a:r>
          </a:p>
        </p:txBody>
      </p:sp>
      <p:sp>
        <p:nvSpPr>
          <p:cNvPr id="2057" name="TextBox 20"/>
          <p:cNvSpPr txBox="1">
            <a:spLocks noChangeArrowheads="1"/>
          </p:cNvSpPr>
          <p:nvPr/>
        </p:nvSpPr>
        <p:spPr bwMode="auto">
          <a:xfrm rot="16200000">
            <a:off x="-922797" y="3535119"/>
            <a:ext cx="2965325" cy="318036"/>
          </a:xfrm>
          <a:prstGeom prst="rect">
            <a:avLst/>
          </a:prstGeom>
          <a:noFill/>
          <a:ln w="9525">
            <a:noFill/>
            <a:miter lim="800000"/>
            <a:headEnd/>
            <a:tailEnd/>
          </a:ln>
        </p:spPr>
        <p:txBody>
          <a:bodyPr wrap="none">
            <a:spAutoFit/>
          </a:bodyPr>
          <a:lstStyle/>
          <a:p>
            <a:pPr algn="ctr">
              <a:lnSpc>
                <a:spcPct val="90000"/>
              </a:lnSpc>
              <a:defRPr/>
            </a:pPr>
            <a:r>
              <a:rPr lang="en-US" sz="1400" b="1" dirty="0">
                <a:latin typeface="Arial Narrow" pitchFamily="34" charset="0"/>
              </a:rPr>
              <a:t>Carbapenem</a:t>
            </a:r>
            <a:r>
              <a:rPr lang="en-US" sz="1600" b="1" dirty="0">
                <a:latin typeface="Arial Narrow" pitchFamily="34" charset="0"/>
              </a:rPr>
              <a:t> Days of Therapy (000s)</a:t>
            </a:r>
          </a:p>
        </p:txBody>
      </p:sp>
      <p:sp>
        <p:nvSpPr>
          <p:cNvPr id="10" name="TextBox 9"/>
          <p:cNvSpPr txBox="1"/>
          <p:nvPr/>
        </p:nvSpPr>
        <p:spPr>
          <a:xfrm>
            <a:off x="6172200" y="4876800"/>
            <a:ext cx="2971800" cy="400050"/>
          </a:xfrm>
          <a:prstGeom prst="rect">
            <a:avLst/>
          </a:prstGeom>
          <a:noFill/>
        </p:spPr>
        <p:txBody>
          <a:bodyPr>
            <a:spAutoFit/>
          </a:bodyPr>
          <a:lstStyle/>
          <a:p>
            <a:pPr>
              <a:defRPr/>
            </a:pPr>
            <a:r>
              <a:rPr lang="en-US" sz="2000" dirty="0">
                <a:latin typeface="Arial Narrow" pitchFamily="34" charset="0"/>
              </a:rPr>
              <a:t>Utilization 2009-2015?</a:t>
            </a:r>
          </a:p>
        </p:txBody>
      </p:sp>
      <p:sp>
        <p:nvSpPr>
          <p:cNvPr id="11" name="AutoShape 5"/>
          <p:cNvSpPr>
            <a:spLocks noChangeArrowheads="1"/>
          </p:cNvSpPr>
          <p:nvPr/>
        </p:nvSpPr>
        <p:spPr bwMode="auto">
          <a:xfrm flipV="1">
            <a:off x="6934200" y="2135188"/>
            <a:ext cx="1143000" cy="2741612"/>
          </a:xfrm>
          <a:prstGeom prst="downArrow">
            <a:avLst>
              <a:gd name="adj1" fmla="val 50000"/>
              <a:gd name="adj2" fmla="val 62708"/>
            </a:avLst>
          </a:prstGeom>
          <a:gradFill rotWithShape="1">
            <a:gsLst>
              <a:gs pos="12000">
                <a:schemeClr val="accent6">
                  <a:lumMod val="75000"/>
                </a:schemeClr>
              </a:gs>
              <a:gs pos="88000">
                <a:schemeClr val="accent6">
                  <a:lumMod val="75000"/>
                  <a:alpha val="49000"/>
                </a:schemeClr>
              </a:gs>
            </a:gsLst>
            <a:lin ang="5400000" scaled="0"/>
          </a:gradFill>
          <a:ln w="12700">
            <a:noFill/>
            <a:miter lim="800000"/>
            <a:headEnd/>
            <a:tailEnd/>
          </a:ln>
          <a:effectLst/>
        </p:spPr>
        <p:txBody>
          <a:bodyPr vert="vert270" wrap="none" anchor="ctr"/>
          <a:lstStyle/>
          <a:p>
            <a:pPr>
              <a:defRPr/>
            </a:pPr>
            <a:endParaRPr lang="en-US">
              <a:latin typeface="Arial Narrow" pitchFamily="34" charset="0"/>
            </a:endParaRPr>
          </a:p>
        </p:txBody>
      </p:sp>
    </p:spTree>
    <p:extLst>
      <p:ext uri="{BB962C8B-B14F-4D97-AF65-F5344CB8AC3E}">
        <p14:creationId xmlns:p14="http://schemas.microsoft.com/office/powerpoint/2010/main" val="22875021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3000"/>
                                        <p:tgtEl>
                                          <p:spTgt spid="10"/>
                                        </p:tgtEl>
                                      </p:cBhvr>
                                    </p:animEffect>
                                  </p:childTnLst>
                                </p:cTn>
                              </p:par>
                            </p:childTnLst>
                          </p:cTn>
                        </p:par>
                        <p:par>
                          <p:cTn id="8" fill="hold" nodeType="afterGroup">
                            <p:stCondLst>
                              <p:cond delay="30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
          <p:cNvGrpSpPr>
            <a:grpSpLocks/>
          </p:cNvGrpSpPr>
          <p:nvPr/>
        </p:nvGrpSpPr>
        <p:grpSpPr bwMode="auto">
          <a:xfrm>
            <a:off x="746989" y="2234991"/>
            <a:ext cx="7869097" cy="4035842"/>
            <a:chOff x="614" y="1238"/>
            <a:chExt cx="4874" cy="2402"/>
          </a:xfrm>
        </p:grpSpPr>
        <p:graphicFrame>
          <p:nvGraphicFramePr>
            <p:cNvPr id="14" name="Object 7"/>
            <p:cNvGraphicFramePr>
              <a:graphicFrameLocks noChangeAspect="1"/>
            </p:cNvGraphicFramePr>
            <p:nvPr/>
          </p:nvGraphicFramePr>
          <p:xfrm>
            <a:off x="614" y="1238"/>
            <a:ext cx="4874" cy="2402"/>
          </p:xfrm>
          <a:graphic>
            <a:graphicData uri="http://schemas.openxmlformats.org/drawingml/2006/chart">
              <c:chart xmlns:c="http://schemas.openxmlformats.org/drawingml/2006/chart" xmlns:r="http://schemas.openxmlformats.org/officeDocument/2006/relationships" r:id="rId4"/>
            </a:graphicData>
          </a:graphic>
        </p:graphicFrame>
        <p:sp>
          <p:nvSpPr>
            <p:cNvPr id="3080" name="Text Box 6"/>
            <p:cNvSpPr txBox="1">
              <a:spLocks noChangeArrowheads="1"/>
            </p:cNvSpPr>
            <p:nvPr/>
          </p:nvSpPr>
          <p:spPr bwMode="auto">
            <a:xfrm>
              <a:off x="3491" y="2892"/>
              <a:ext cx="769" cy="156"/>
            </a:xfrm>
            <a:prstGeom prst="rect">
              <a:avLst/>
            </a:prstGeom>
            <a:noFill/>
            <a:ln w="38100" algn="ctr">
              <a:noFill/>
              <a:miter lim="800000"/>
              <a:headEnd/>
              <a:tailEnd/>
            </a:ln>
          </p:spPr>
          <p:txBody>
            <a:bodyPr>
              <a:spAutoFit/>
            </a:bodyPr>
            <a:lstStyle/>
            <a:p>
              <a:pPr defTabSz="457200">
                <a:spcBef>
                  <a:spcPct val="50000"/>
                </a:spcBef>
                <a:defRPr/>
              </a:pPr>
              <a:r>
                <a:rPr lang="en-US" altLang="en-US" sz="1100" i="1" dirty="0">
                  <a:solidFill>
                    <a:srgbClr val="FFFFFF"/>
                  </a:solidFill>
                  <a:latin typeface="Arial Narrow" pitchFamily="34" charset="0"/>
                  <a:ea typeface="MS PGothic" pitchFamily="34" charset="-128"/>
                </a:rPr>
                <a:t>P</a:t>
              </a:r>
              <a:r>
                <a:rPr lang="en-US" altLang="en-US" sz="1100" dirty="0">
                  <a:solidFill>
                    <a:srgbClr val="FFFFFF"/>
                  </a:solidFill>
                  <a:latin typeface="Arial Narrow" pitchFamily="34" charset="0"/>
                  <a:ea typeface="MS PGothic" pitchFamily="34" charset="-128"/>
                </a:rPr>
                <a:t>&lt;0.001</a:t>
              </a:r>
            </a:p>
          </p:txBody>
        </p:sp>
        <p:sp>
          <p:nvSpPr>
            <p:cNvPr id="3081" name="Text Box 7"/>
            <p:cNvSpPr txBox="1">
              <a:spLocks noChangeArrowheads="1"/>
            </p:cNvSpPr>
            <p:nvPr/>
          </p:nvSpPr>
          <p:spPr bwMode="auto">
            <a:xfrm>
              <a:off x="4669" y="2892"/>
              <a:ext cx="768" cy="156"/>
            </a:xfrm>
            <a:prstGeom prst="rect">
              <a:avLst/>
            </a:prstGeom>
            <a:noFill/>
            <a:ln w="38100" algn="ctr">
              <a:noFill/>
              <a:miter lim="800000"/>
              <a:headEnd/>
              <a:tailEnd/>
            </a:ln>
          </p:spPr>
          <p:txBody>
            <a:bodyPr>
              <a:spAutoFit/>
            </a:bodyPr>
            <a:lstStyle/>
            <a:p>
              <a:pPr defTabSz="457200">
                <a:spcBef>
                  <a:spcPct val="50000"/>
                </a:spcBef>
                <a:defRPr/>
              </a:pPr>
              <a:r>
                <a:rPr lang="en-US" altLang="en-US" sz="1100" i="1" dirty="0">
                  <a:solidFill>
                    <a:srgbClr val="FFFFFF"/>
                  </a:solidFill>
                  <a:latin typeface="Arial Narrow" pitchFamily="34" charset="0"/>
                  <a:ea typeface="MS PGothic" pitchFamily="34" charset="-128"/>
                </a:rPr>
                <a:t>P</a:t>
              </a:r>
              <a:r>
                <a:rPr lang="en-US" altLang="en-US" sz="1100" dirty="0">
                  <a:solidFill>
                    <a:srgbClr val="FFFFFF"/>
                  </a:solidFill>
                  <a:latin typeface="Arial Narrow" pitchFamily="34" charset="0"/>
                  <a:ea typeface="MS PGothic" pitchFamily="34" charset="-128"/>
                </a:rPr>
                <a:t>=0.029</a:t>
              </a:r>
            </a:p>
          </p:txBody>
        </p:sp>
        <p:sp>
          <p:nvSpPr>
            <p:cNvPr id="3082" name="Text Box 8"/>
            <p:cNvSpPr txBox="1">
              <a:spLocks noChangeArrowheads="1"/>
            </p:cNvSpPr>
            <p:nvPr/>
          </p:nvSpPr>
          <p:spPr bwMode="auto">
            <a:xfrm>
              <a:off x="1224" y="2892"/>
              <a:ext cx="768" cy="156"/>
            </a:xfrm>
            <a:prstGeom prst="rect">
              <a:avLst/>
            </a:prstGeom>
            <a:noFill/>
            <a:ln w="38100" algn="ctr">
              <a:noFill/>
              <a:miter lim="800000"/>
              <a:headEnd/>
              <a:tailEnd/>
            </a:ln>
          </p:spPr>
          <p:txBody>
            <a:bodyPr>
              <a:spAutoFit/>
            </a:bodyPr>
            <a:lstStyle/>
            <a:p>
              <a:pPr defTabSz="457200">
                <a:spcBef>
                  <a:spcPct val="50000"/>
                </a:spcBef>
                <a:defRPr/>
              </a:pPr>
              <a:r>
                <a:rPr lang="en-US" altLang="en-US" sz="1100" i="1" dirty="0">
                  <a:solidFill>
                    <a:srgbClr val="FFFFFF"/>
                  </a:solidFill>
                  <a:latin typeface="Arial Narrow" pitchFamily="34" charset="0"/>
                  <a:ea typeface="MS PGothic" pitchFamily="34" charset="-128"/>
                </a:rPr>
                <a:t>P=</a:t>
              </a:r>
              <a:r>
                <a:rPr lang="en-US" altLang="en-US" sz="1100" dirty="0">
                  <a:solidFill>
                    <a:srgbClr val="FFFFFF"/>
                  </a:solidFill>
                  <a:latin typeface="Arial Narrow" pitchFamily="34" charset="0"/>
                  <a:ea typeface="MS PGothic" pitchFamily="34" charset="-128"/>
                </a:rPr>
                <a:t>0.026</a:t>
              </a:r>
            </a:p>
          </p:txBody>
        </p:sp>
        <p:sp>
          <p:nvSpPr>
            <p:cNvPr id="3083" name="Text Box 13"/>
            <p:cNvSpPr txBox="1">
              <a:spLocks noChangeArrowheads="1"/>
            </p:cNvSpPr>
            <p:nvPr/>
          </p:nvSpPr>
          <p:spPr bwMode="auto">
            <a:xfrm>
              <a:off x="2357" y="2892"/>
              <a:ext cx="768" cy="156"/>
            </a:xfrm>
            <a:prstGeom prst="rect">
              <a:avLst/>
            </a:prstGeom>
            <a:noFill/>
            <a:ln w="38100" algn="ctr">
              <a:noFill/>
              <a:miter lim="800000"/>
              <a:headEnd/>
              <a:tailEnd/>
            </a:ln>
          </p:spPr>
          <p:txBody>
            <a:bodyPr>
              <a:spAutoFit/>
            </a:bodyPr>
            <a:lstStyle/>
            <a:p>
              <a:pPr defTabSz="457200">
                <a:spcBef>
                  <a:spcPct val="50000"/>
                </a:spcBef>
                <a:defRPr/>
              </a:pPr>
              <a:r>
                <a:rPr lang="en-US" altLang="en-US" sz="1100" i="1" dirty="0">
                  <a:solidFill>
                    <a:srgbClr val="FFFFFF"/>
                  </a:solidFill>
                  <a:latin typeface="Arial Narrow" pitchFamily="34" charset="0"/>
                  <a:ea typeface="MS PGothic" pitchFamily="34" charset="-128"/>
                </a:rPr>
                <a:t>P=</a:t>
              </a:r>
              <a:r>
                <a:rPr lang="en-US" altLang="en-US" sz="1100" dirty="0">
                  <a:solidFill>
                    <a:srgbClr val="FFFFFF"/>
                  </a:solidFill>
                  <a:latin typeface="Arial Narrow" pitchFamily="34" charset="0"/>
                  <a:ea typeface="MS PGothic" pitchFamily="34" charset="-128"/>
                </a:rPr>
                <a:t>0.042</a:t>
              </a:r>
            </a:p>
          </p:txBody>
        </p:sp>
      </p:grpSp>
      <p:sp>
        <p:nvSpPr>
          <p:cNvPr id="3076" name="Text Box 40"/>
          <p:cNvSpPr txBox="1">
            <a:spLocks noChangeArrowheads="1"/>
          </p:cNvSpPr>
          <p:nvPr/>
        </p:nvSpPr>
        <p:spPr bwMode="auto">
          <a:xfrm>
            <a:off x="587375" y="6033874"/>
            <a:ext cx="6248400" cy="253916"/>
          </a:xfrm>
          <a:prstGeom prst="rect">
            <a:avLst/>
          </a:prstGeom>
          <a:noFill/>
          <a:ln w="9525">
            <a:noFill/>
            <a:miter lim="800000"/>
            <a:headEnd/>
            <a:tailEnd/>
          </a:ln>
        </p:spPr>
        <p:txBody>
          <a:bodyPr>
            <a:spAutoFit/>
          </a:bodyPr>
          <a:lstStyle/>
          <a:p>
            <a:pPr>
              <a:spcBef>
                <a:spcPct val="50000"/>
              </a:spcBef>
              <a:defRPr/>
            </a:pPr>
            <a:r>
              <a:rPr lang="en-US" altLang="en-US" sz="1050">
                <a:latin typeface="Arial Narrow" pitchFamily="34" charset="0"/>
                <a:ea typeface="MS PGothic" pitchFamily="34" charset="-128"/>
              </a:rPr>
              <a:t>Hussein K, et al. </a:t>
            </a:r>
            <a:r>
              <a:rPr lang="en-US" altLang="en-US" sz="1050" i="1">
                <a:latin typeface="Arial Narrow" pitchFamily="34" charset="0"/>
                <a:ea typeface="MS PGothic" pitchFamily="34" charset="-128"/>
              </a:rPr>
              <a:t>Infect Control Hosp Epidemiol</a:t>
            </a:r>
            <a:r>
              <a:rPr lang="en-US" altLang="en-US" sz="1050">
                <a:latin typeface="Arial Narrow" pitchFamily="34" charset="0"/>
                <a:ea typeface="MS PGothic" pitchFamily="34" charset="-128"/>
              </a:rPr>
              <a:t>. 2009;30:666-671.</a:t>
            </a:r>
          </a:p>
        </p:txBody>
      </p:sp>
      <p:sp>
        <p:nvSpPr>
          <p:cNvPr id="3078" name="Text Box 2"/>
          <p:cNvSpPr txBox="1">
            <a:spLocks noChangeArrowheads="1"/>
          </p:cNvSpPr>
          <p:nvPr/>
        </p:nvSpPr>
        <p:spPr bwMode="auto">
          <a:xfrm rot="-5400000">
            <a:off x="-1180729" y="3715173"/>
            <a:ext cx="3285795" cy="338554"/>
          </a:xfrm>
          <a:prstGeom prst="rect">
            <a:avLst/>
          </a:prstGeom>
          <a:noFill/>
          <a:ln w="38100" algn="ctr">
            <a:noFill/>
            <a:miter lim="800000"/>
            <a:headEnd/>
            <a:tailEnd/>
          </a:ln>
        </p:spPr>
        <p:txBody>
          <a:bodyPr wrap="square">
            <a:spAutoFit/>
          </a:bodyPr>
          <a:lstStyle/>
          <a:p>
            <a:pPr algn="ctr" defTabSz="457200">
              <a:spcBef>
                <a:spcPct val="50000"/>
              </a:spcBef>
              <a:defRPr/>
            </a:pPr>
            <a:r>
              <a:rPr lang="en-US" altLang="en-US" sz="1600" dirty="0">
                <a:latin typeface="Arial Narrow" pitchFamily="34" charset="0"/>
                <a:ea typeface="MS PGothic" pitchFamily="34" charset="-128"/>
              </a:rPr>
              <a:t>#-fold increase in the risk of acquisition</a:t>
            </a:r>
          </a:p>
        </p:txBody>
      </p:sp>
      <p:sp>
        <p:nvSpPr>
          <p:cNvPr id="3079" name="Title 1"/>
          <p:cNvSpPr>
            <a:spLocks/>
          </p:cNvSpPr>
          <p:nvPr/>
        </p:nvSpPr>
        <p:spPr bwMode="auto">
          <a:xfrm>
            <a:off x="974337" y="1448944"/>
            <a:ext cx="6852037" cy="715963"/>
          </a:xfrm>
          <a:prstGeom prst="rect">
            <a:avLst/>
          </a:prstGeom>
          <a:noFill/>
          <a:ln w="9525">
            <a:noFill/>
            <a:miter lim="800000"/>
            <a:headEnd/>
            <a:tailEnd/>
          </a:ln>
        </p:spPr>
        <p:txBody>
          <a:bodyPr anchor="ctr"/>
          <a:lstStyle/>
          <a:p>
            <a:pPr>
              <a:defRPr/>
            </a:pPr>
            <a:r>
              <a:rPr lang="en-US" altLang="en-US" sz="2000" b="1" dirty="0">
                <a:latin typeface="Arial Narrow" pitchFamily="34" charset="0"/>
              </a:rPr>
              <a:t>CRKP isolated from 88 patients</a:t>
            </a:r>
            <a:br>
              <a:rPr lang="en-US" altLang="en-US" sz="2000" b="1" dirty="0">
                <a:latin typeface="Arial Narrow" pitchFamily="34" charset="0"/>
              </a:rPr>
            </a:br>
            <a:r>
              <a:rPr lang="en-US" altLang="en-US" sz="2000" b="1" dirty="0" err="1">
                <a:latin typeface="Arial Narrow" pitchFamily="34" charset="0"/>
              </a:rPr>
              <a:t>Carbapenem</a:t>
            </a:r>
            <a:r>
              <a:rPr lang="en-US" altLang="en-US" sz="2000" b="1" dirty="0">
                <a:latin typeface="Arial Narrow" pitchFamily="34" charset="0"/>
              </a:rPr>
              <a:t>-susceptible </a:t>
            </a:r>
            <a:r>
              <a:rPr lang="en-US" altLang="en-US" sz="2000" b="1" i="1" dirty="0">
                <a:latin typeface="Arial Narrow" pitchFamily="34" charset="0"/>
              </a:rPr>
              <a:t>K. </a:t>
            </a:r>
            <a:r>
              <a:rPr lang="en-US" altLang="en-US" sz="2000" b="1" i="1" dirty="0" err="1">
                <a:latin typeface="Arial Narrow" pitchFamily="34" charset="0"/>
              </a:rPr>
              <a:t>pneumoniae</a:t>
            </a:r>
            <a:r>
              <a:rPr lang="en-US" altLang="en-US" sz="2000" b="1" dirty="0">
                <a:latin typeface="Arial Narrow" pitchFamily="34" charset="0"/>
              </a:rPr>
              <a:t> in 373 patients</a:t>
            </a:r>
          </a:p>
        </p:txBody>
      </p:sp>
      <p:sp>
        <p:nvSpPr>
          <p:cNvPr id="12" name="Title 11"/>
          <p:cNvSpPr>
            <a:spLocks noGrp="1"/>
          </p:cNvSpPr>
          <p:nvPr>
            <p:ph type="title"/>
          </p:nvPr>
        </p:nvSpPr>
        <p:spPr>
          <a:xfrm>
            <a:off x="833438" y="66607"/>
            <a:ext cx="7853362" cy="1143000"/>
          </a:xfrm>
        </p:spPr>
        <p:txBody>
          <a:bodyPr>
            <a:normAutofit fontScale="90000"/>
          </a:bodyPr>
          <a:lstStyle/>
          <a:p>
            <a:r>
              <a:rPr lang="en-US" altLang="en-US" sz="3600" dirty="0" smtClean="0"/>
              <a:t>Risk Factors for the Acquisition of </a:t>
            </a:r>
            <a:r>
              <a:rPr lang="en-US" altLang="en-US" sz="3600" dirty="0" err="1" smtClean="0"/>
              <a:t>Carbapenem</a:t>
            </a:r>
            <a:r>
              <a:rPr lang="en-US" altLang="en-US" sz="3600" dirty="0" smtClean="0"/>
              <a:t>-Resistant K. </a:t>
            </a:r>
            <a:r>
              <a:rPr lang="en-US" altLang="en-US" sz="3600" dirty="0" err="1" smtClean="0"/>
              <a:t>pneumoniae</a:t>
            </a:r>
            <a:endParaRPr lang="en-US" sz="3600" dirty="0"/>
          </a:p>
        </p:txBody>
      </p:sp>
    </p:spTree>
    <p:custDataLst>
      <p:tags r:id="rId1"/>
    </p:custDataLst>
    <p:extLst>
      <p:ext uri="{BB962C8B-B14F-4D97-AF65-F5344CB8AC3E}">
        <p14:creationId xmlns:p14="http://schemas.microsoft.com/office/powerpoint/2010/main" val="102711182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833438" y="121352"/>
            <a:ext cx="7853362" cy="1143000"/>
          </a:xfrm>
        </p:spPr>
        <p:txBody>
          <a:bodyPr>
            <a:normAutofit fontScale="90000"/>
          </a:bodyPr>
          <a:lstStyle/>
          <a:p>
            <a:r>
              <a:rPr lang="en-US" dirty="0" smtClean="0"/>
              <a:t>Resistance in Gram- Pathogens: Challenges &amp; Opportunities</a:t>
            </a:r>
            <a:endParaRPr lang="en-US" dirty="0"/>
          </a:p>
        </p:txBody>
      </p:sp>
      <p:sp>
        <p:nvSpPr>
          <p:cNvPr id="62467" name="Rectangle 3"/>
          <p:cNvSpPr>
            <a:spLocks noGrp="1" noChangeArrowheads="1"/>
          </p:cNvSpPr>
          <p:nvPr>
            <p:ph idx="1"/>
          </p:nvPr>
        </p:nvSpPr>
        <p:spPr>
          <a:xfrm>
            <a:off x="614485" y="1383191"/>
            <a:ext cx="8296877" cy="4525963"/>
          </a:xfrm>
        </p:spPr>
        <p:txBody>
          <a:bodyPr>
            <a:noAutofit/>
          </a:bodyPr>
          <a:lstStyle/>
          <a:p>
            <a:r>
              <a:rPr lang="en-US" sz="2600" dirty="0" smtClean="0"/>
              <a:t>Resistance = ↑ morbidity &amp; mortality</a:t>
            </a:r>
          </a:p>
          <a:p>
            <a:r>
              <a:rPr lang="en-US" sz="2600" dirty="0" smtClean="0"/>
              <a:t>Resistant Gram- in community &amp; hospital settings</a:t>
            </a:r>
          </a:p>
          <a:p>
            <a:r>
              <a:rPr lang="en-US" sz="2600" b="1" dirty="0" smtClean="0">
                <a:solidFill>
                  <a:schemeClr val="bg2">
                    <a:lumMod val="50000"/>
                  </a:schemeClr>
                </a:solidFill>
              </a:rPr>
              <a:t>Enhanced infection control practices required</a:t>
            </a:r>
          </a:p>
          <a:p>
            <a:r>
              <a:rPr lang="en-US" sz="2600" dirty="0" smtClean="0"/>
              <a:t>Different mechanisms of resistance cause different relative change in MIC from wild type</a:t>
            </a:r>
          </a:p>
          <a:p>
            <a:pPr lvl="1"/>
            <a:r>
              <a:rPr lang="en-US" sz="2600" b="1" dirty="0" err="1" smtClean="0">
                <a:solidFill>
                  <a:schemeClr val="accent6">
                    <a:lumMod val="75000"/>
                  </a:schemeClr>
                </a:solidFill>
              </a:rPr>
              <a:t>Porin</a:t>
            </a:r>
            <a:r>
              <a:rPr lang="en-US" sz="2600" b="1" dirty="0" smtClean="0">
                <a:solidFill>
                  <a:schemeClr val="accent6">
                    <a:lumMod val="75000"/>
                  </a:schemeClr>
                </a:solidFill>
              </a:rPr>
              <a:t> / Efflux / Target site </a:t>
            </a:r>
            <a:r>
              <a:rPr lang="en-US" sz="2600" b="1" dirty="0" smtClean="0">
                <a:solidFill>
                  <a:schemeClr val="accent6">
                    <a:lumMod val="75000"/>
                  </a:schemeClr>
                </a:solidFill>
                <a:sym typeface="Wingdings" charset="0"/>
              </a:rPr>
              <a:t> modest ↑ in MICs</a:t>
            </a:r>
          </a:p>
          <a:p>
            <a:pPr lvl="1"/>
            <a:r>
              <a:rPr lang="en-US" sz="2600" b="1" dirty="0" smtClean="0">
                <a:solidFill>
                  <a:schemeClr val="accent6">
                    <a:lumMod val="75000"/>
                  </a:schemeClr>
                </a:solidFill>
                <a:sym typeface="Wingdings" charset="0"/>
              </a:rPr>
              <a:t>Enzyme mediated  ↑ in MICs</a:t>
            </a:r>
            <a:endParaRPr lang="en-US" sz="2600" b="1" dirty="0" smtClean="0">
              <a:solidFill>
                <a:schemeClr val="accent6">
                  <a:lumMod val="75000"/>
                </a:schemeClr>
              </a:solidFill>
            </a:endParaRPr>
          </a:p>
          <a:p>
            <a:r>
              <a:rPr lang="en-US" sz="2600" b="1" dirty="0" smtClean="0">
                <a:solidFill>
                  <a:srgbClr val="6A1929"/>
                </a:solidFill>
              </a:rPr>
              <a:t>PD optimize dosing can overcome modest MIC increases</a:t>
            </a:r>
          </a:p>
          <a:p>
            <a:r>
              <a:rPr lang="en-US" sz="2600" b="1" dirty="0" smtClean="0">
                <a:solidFill>
                  <a:srgbClr val="002060"/>
                </a:solidFill>
              </a:rPr>
              <a:t>Enzyme mediated </a:t>
            </a:r>
            <a:r>
              <a:rPr lang="en-US" sz="2600" b="1" dirty="0" smtClean="0">
                <a:solidFill>
                  <a:srgbClr val="002060"/>
                </a:solidFill>
                <a:sym typeface="Wingdings" charset="0"/>
              </a:rPr>
              <a:t>↑ </a:t>
            </a:r>
            <a:r>
              <a:rPr lang="en-US" sz="2600" b="1" dirty="0" smtClean="0">
                <a:solidFill>
                  <a:srgbClr val="002060"/>
                </a:solidFill>
              </a:rPr>
              <a:t>MICs require different </a:t>
            </a:r>
            <a:r>
              <a:rPr lang="en-US" sz="2600" b="1" dirty="0" err="1" smtClean="0">
                <a:solidFill>
                  <a:srgbClr val="002060"/>
                </a:solidFill>
              </a:rPr>
              <a:t>Tx</a:t>
            </a:r>
            <a:r>
              <a:rPr lang="en-US" sz="2600" b="1" dirty="0" smtClean="0">
                <a:solidFill>
                  <a:srgbClr val="002060"/>
                </a:solidFill>
              </a:rPr>
              <a:t> strategies</a:t>
            </a:r>
          </a:p>
          <a:p>
            <a:endParaRPr lang="en-US" sz="2600" dirty="0"/>
          </a:p>
        </p:txBody>
      </p:sp>
    </p:spTree>
    <p:extLst>
      <p:ext uri="{BB962C8B-B14F-4D97-AF65-F5344CB8AC3E}">
        <p14:creationId xmlns:p14="http://schemas.microsoft.com/office/powerpoint/2010/main" val="31418818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94101" y="567522"/>
            <a:ext cx="6582155" cy="2421319"/>
          </a:xfrm>
        </p:spPr>
        <p:txBody>
          <a:bodyPr>
            <a:noAutofit/>
          </a:bodyPr>
          <a:lstStyle/>
          <a:p>
            <a:pPr eaLnBrk="1" hangingPunct="1"/>
            <a:r>
              <a:rPr lang="en-US" sz="3600" dirty="0" smtClean="0">
                <a:ln>
                  <a:noFill/>
                </a:ln>
                <a:solidFill>
                  <a:schemeClr val="accent1">
                    <a:lumMod val="75000"/>
                  </a:schemeClr>
                </a:solidFill>
              </a:rPr>
              <a:t>Epidemiology and Clinical Impact of Gram-negative pathogens</a:t>
            </a:r>
            <a:endParaRPr lang="en-US" sz="3200" dirty="0" smtClean="0">
              <a:ln>
                <a:noFill/>
              </a:ln>
              <a:solidFill>
                <a:schemeClr val="accent1">
                  <a:lumMod val="75000"/>
                </a:schemeClr>
              </a:solidFill>
            </a:endParaRPr>
          </a:p>
        </p:txBody>
      </p:sp>
      <p:sp>
        <p:nvSpPr>
          <p:cNvPr id="20483" name="Rectangle 3"/>
          <p:cNvSpPr>
            <a:spLocks noGrp="1" noChangeArrowheads="1"/>
          </p:cNvSpPr>
          <p:nvPr>
            <p:ph type="body" idx="1"/>
          </p:nvPr>
        </p:nvSpPr>
        <p:spPr>
          <a:xfrm>
            <a:off x="1973110" y="2473676"/>
            <a:ext cx="6647550" cy="3408487"/>
          </a:xfrm>
        </p:spPr>
        <p:txBody>
          <a:bodyPr>
            <a:normAutofit fontScale="92500" lnSpcReduction="10000"/>
          </a:bodyPr>
          <a:lstStyle/>
          <a:p>
            <a:r>
              <a:rPr lang="en-US" sz="2900" b="1" i="1" dirty="0" smtClean="0">
                <a:solidFill>
                  <a:schemeClr val="tx1"/>
                </a:solidFill>
              </a:rPr>
              <a:t>Philip S. Barie</a:t>
            </a:r>
            <a:r>
              <a:rPr lang="en-US" sz="2900" b="1" i="1" dirty="0">
                <a:solidFill>
                  <a:schemeClr val="tx1"/>
                </a:solidFill>
              </a:rPr>
              <a:t>, </a:t>
            </a:r>
            <a:r>
              <a:rPr lang="en-US" sz="2900" b="1" i="1" dirty="0" smtClean="0">
                <a:solidFill>
                  <a:schemeClr val="tx1"/>
                </a:solidFill>
              </a:rPr>
              <a:t>MD, MBA</a:t>
            </a:r>
          </a:p>
          <a:p>
            <a:r>
              <a:rPr lang="en-US" dirty="0">
                <a:solidFill>
                  <a:schemeClr val="tx1"/>
                </a:solidFill>
              </a:rPr>
              <a:t>Professor of </a:t>
            </a:r>
            <a:r>
              <a:rPr lang="en-US" dirty="0" smtClean="0">
                <a:solidFill>
                  <a:schemeClr val="tx1"/>
                </a:solidFill>
              </a:rPr>
              <a:t>Surgery</a:t>
            </a:r>
          </a:p>
          <a:p>
            <a:r>
              <a:rPr lang="en-US" dirty="0" smtClean="0">
                <a:solidFill>
                  <a:schemeClr val="tx1"/>
                </a:solidFill>
              </a:rPr>
              <a:t>Professor of Public Health in Medicine</a:t>
            </a:r>
            <a:br>
              <a:rPr lang="en-US" dirty="0" smtClean="0">
                <a:solidFill>
                  <a:schemeClr val="tx1"/>
                </a:solidFill>
              </a:rPr>
            </a:br>
            <a:r>
              <a:rPr lang="en-US" dirty="0">
                <a:solidFill>
                  <a:schemeClr val="tx1"/>
                </a:solidFill>
              </a:rPr>
              <a:t>Weill Cornell Medical College</a:t>
            </a:r>
            <a:r>
              <a:rPr lang="en-US" dirty="0" smtClean="0">
                <a:solidFill>
                  <a:schemeClr val="tx1"/>
                </a:solidFill>
              </a:rPr>
              <a:t/>
            </a:r>
            <a:br>
              <a:rPr lang="en-US" dirty="0" smtClean="0">
                <a:solidFill>
                  <a:schemeClr val="tx1"/>
                </a:solidFill>
              </a:rPr>
            </a:br>
            <a:endParaRPr lang="en-US" dirty="0" smtClean="0">
              <a:solidFill>
                <a:schemeClr val="tx1"/>
              </a:solidFill>
            </a:endParaRPr>
          </a:p>
          <a:p>
            <a:r>
              <a:rPr lang="en-US" dirty="0" smtClean="0">
                <a:solidFill>
                  <a:schemeClr val="tx1"/>
                </a:solidFill>
              </a:rPr>
              <a:t>Attending Surgeon</a:t>
            </a:r>
            <a:br>
              <a:rPr lang="en-US" dirty="0" smtClean="0">
                <a:solidFill>
                  <a:schemeClr val="tx1"/>
                </a:solidFill>
              </a:rPr>
            </a:br>
            <a:r>
              <a:rPr lang="en-US" dirty="0" smtClean="0">
                <a:solidFill>
                  <a:schemeClr val="tx1"/>
                </a:solidFill>
              </a:rPr>
              <a:t>New York</a:t>
            </a:r>
            <a:r>
              <a:rPr lang="en-US" dirty="0">
                <a:solidFill>
                  <a:schemeClr val="tx1"/>
                </a:solidFill>
              </a:rPr>
              <a:t>–</a:t>
            </a:r>
            <a:r>
              <a:rPr lang="en-US" dirty="0" smtClean="0">
                <a:solidFill>
                  <a:schemeClr val="tx1"/>
                </a:solidFill>
              </a:rPr>
              <a:t>Presbyterian Hospital/</a:t>
            </a:r>
            <a:r>
              <a:rPr lang="en-US" dirty="0">
                <a:solidFill>
                  <a:schemeClr val="tx1"/>
                </a:solidFill>
              </a:rPr>
              <a:t>Weill Cornell Medical Center </a:t>
            </a:r>
            <a:endParaRPr lang="en-US" dirty="0" smtClean="0">
              <a:solidFill>
                <a:schemeClr val="tx1"/>
              </a:solidFill>
            </a:endParaRPr>
          </a:p>
          <a:p>
            <a:r>
              <a:rPr lang="en-US" dirty="0" smtClean="0">
                <a:solidFill>
                  <a:schemeClr val="tx1"/>
                </a:solidFill>
              </a:rPr>
              <a:t>New  York</a:t>
            </a:r>
            <a:r>
              <a:rPr lang="en-US" dirty="0">
                <a:solidFill>
                  <a:schemeClr val="tx1"/>
                </a:solidFill>
              </a:rPr>
              <a:t>, </a:t>
            </a:r>
            <a:r>
              <a:rPr lang="en-US" dirty="0" smtClean="0">
                <a:solidFill>
                  <a:schemeClr val="tx1"/>
                </a:solidFill>
              </a:rPr>
              <a:t>NY</a:t>
            </a:r>
            <a:endParaRPr lang="en-US" dirty="0">
              <a:solidFill>
                <a:schemeClr val="tx1"/>
              </a:solidFill>
            </a:endParaRPr>
          </a:p>
        </p:txBody>
      </p:sp>
    </p:spTree>
    <p:extLst>
      <p:ext uri="{BB962C8B-B14F-4D97-AF65-F5344CB8AC3E}">
        <p14:creationId xmlns:p14="http://schemas.microsoft.com/office/powerpoint/2010/main" val="261609256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55333" y="-31930"/>
            <a:ext cx="7853362" cy="1143000"/>
          </a:xfrm>
        </p:spPr>
        <p:txBody>
          <a:bodyPr>
            <a:normAutofit fontScale="90000"/>
          </a:bodyPr>
          <a:lstStyle/>
          <a:p>
            <a:r>
              <a:rPr lang="en-US" dirty="0" smtClean="0"/>
              <a:t>Optimize Antimicrobial Exposures</a:t>
            </a:r>
            <a:endParaRPr lang="en-US" dirty="0"/>
          </a:p>
        </p:txBody>
      </p:sp>
      <p:sp>
        <p:nvSpPr>
          <p:cNvPr id="26627" name="Rectangle 3"/>
          <p:cNvSpPr>
            <a:spLocks noGrp="1" noChangeArrowheads="1"/>
          </p:cNvSpPr>
          <p:nvPr>
            <p:ph idx="1"/>
          </p:nvPr>
        </p:nvSpPr>
        <p:spPr>
          <a:xfrm>
            <a:off x="395533" y="899472"/>
            <a:ext cx="8091644" cy="5341294"/>
          </a:xfrm>
        </p:spPr>
        <p:txBody>
          <a:bodyPr>
            <a:noAutofit/>
          </a:bodyPr>
          <a:lstStyle/>
          <a:p>
            <a:pPr>
              <a:spcBef>
                <a:spcPts val="600"/>
              </a:spcBef>
              <a:spcAft>
                <a:spcPts val="300"/>
              </a:spcAft>
            </a:pPr>
            <a:r>
              <a:rPr lang="en-US" sz="2800" b="1" dirty="0" smtClean="0">
                <a:solidFill>
                  <a:srgbClr val="E46C0A"/>
                </a:solidFill>
              </a:rPr>
              <a:t>Anticipate  impact of host on exposure</a:t>
            </a:r>
          </a:p>
          <a:p>
            <a:pPr lvl="1">
              <a:spcBef>
                <a:spcPts val="0"/>
              </a:spcBef>
            </a:pPr>
            <a:r>
              <a:rPr lang="en-US" sz="2400" dirty="0" smtClean="0"/>
              <a:t> Increased clearance</a:t>
            </a:r>
          </a:p>
          <a:p>
            <a:pPr lvl="1">
              <a:spcBef>
                <a:spcPts val="0"/>
              </a:spcBef>
            </a:pPr>
            <a:r>
              <a:rPr lang="en-US" sz="2400" dirty="0" smtClean="0"/>
              <a:t> Increased volume of distribution</a:t>
            </a:r>
          </a:p>
          <a:p>
            <a:pPr>
              <a:spcBef>
                <a:spcPts val="600"/>
              </a:spcBef>
              <a:spcAft>
                <a:spcPts val="300"/>
              </a:spcAft>
            </a:pPr>
            <a:r>
              <a:rPr lang="en-US" sz="2800" b="1" dirty="0" smtClean="0">
                <a:solidFill>
                  <a:srgbClr val="E46C0A"/>
                </a:solidFill>
              </a:rPr>
              <a:t>Determine MICs of target pathogen(s)</a:t>
            </a:r>
          </a:p>
          <a:p>
            <a:pPr>
              <a:spcBef>
                <a:spcPts val="600"/>
              </a:spcBef>
              <a:spcAft>
                <a:spcPts val="300"/>
              </a:spcAft>
            </a:pPr>
            <a:r>
              <a:rPr lang="en-US" sz="2800" b="1" dirty="0" smtClean="0">
                <a:solidFill>
                  <a:srgbClr val="E46C0A"/>
                </a:solidFill>
              </a:rPr>
              <a:t>Optimize PD using:</a:t>
            </a:r>
          </a:p>
          <a:p>
            <a:pPr lvl="1">
              <a:spcBef>
                <a:spcPts val="0"/>
              </a:spcBef>
            </a:pPr>
            <a:r>
              <a:rPr lang="en-US" sz="2400" dirty="0" smtClean="0"/>
              <a:t>Highest tolerated doses</a:t>
            </a:r>
          </a:p>
          <a:p>
            <a:pPr lvl="1">
              <a:spcBef>
                <a:spcPts val="0"/>
              </a:spcBef>
            </a:pPr>
            <a:r>
              <a:rPr lang="en-US" sz="2400" dirty="0" smtClean="0"/>
              <a:t>Altered infusion techniques                                   </a:t>
            </a:r>
            <a:br>
              <a:rPr lang="en-US" sz="2400" dirty="0" smtClean="0"/>
            </a:br>
            <a:r>
              <a:rPr lang="en-US" sz="2400" dirty="0" smtClean="0"/>
              <a:t> (i.e., Prolonged or Continuous infusion)</a:t>
            </a:r>
          </a:p>
          <a:p>
            <a:pPr lvl="1">
              <a:spcBef>
                <a:spcPts val="0"/>
              </a:spcBef>
            </a:pPr>
            <a:r>
              <a:rPr lang="en-US" sz="2400" dirty="0" smtClean="0"/>
              <a:t>Combination therapy</a:t>
            </a:r>
          </a:p>
          <a:p>
            <a:pPr>
              <a:spcBef>
                <a:spcPts val="600"/>
              </a:spcBef>
              <a:spcAft>
                <a:spcPts val="300"/>
              </a:spcAft>
            </a:pPr>
            <a:r>
              <a:rPr lang="en-US" sz="2800" b="1" dirty="0" smtClean="0">
                <a:solidFill>
                  <a:schemeClr val="accent6">
                    <a:lumMod val="75000"/>
                  </a:schemeClr>
                </a:solidFill>
              </a:rPr>
              <a:t>Consider availability of new potent agents</a:t>
            </a:r>
          </a:p>
          <a:p>
            <a:pPr>
              <a:spcBef>
                <a:spcPts val="600"/>
              </a:spcBef>
              <a:spcAft>
                <a:spcPts val="300"/>
              </a:spcAft>
            </a:pPr>
            <a:r>
              <a:rPr lang="en-US" sz="2800" b="1" dirty="0" smtClean="0">
                <a:solidFill>
                  <a:srgbClr val="002060"/>
                </a:solidFill>
              </a:rPr>
              <a:t>Most expensive antibiotic is the one that </a:t>
            </a:r>
            <a:r>
              <a:rPr lang="en-US" sz="2800" b="1" dirty="0" err="1" smtClean="0">
                <a:solidFill>
                  <a:srgbClr val="002060"/>
                </a:solidFill>
              </a:rPr>
              <a:t>doesn</a:t>
            </a:r>
            <a:r>
              <a:rPr lang="ja-JP" altLang="en-US" sz="2800" b="1" dirty="0" smtClean="0">
                <a:solidFill>
                  <a:srgbClr val="002060"/>
                </a:solidFill>
              </a:rPr>
              <a:t>’</a:t>
            </a:r>
            <a:r>
              <a:rPr lang="en-US" sz="2800" b="1" dirty="0" smtClean="0">
                <a:solidFill>
                  <a:srgbClr val="002060"/>
                </a:solidFill>
              </a:rPr>
              <a:t>t work </a:t>
            </a:r>
            <a:r>
              <a:rPr lang="en-US" sz="2800" b="1" dirty="0" smtClean="0">
                <a:solidFill>
                  <a:srgbClr val="002060"/>
                </a:solidFill>
                <a:sym typeface="Wingdings" charset="0"/>
              </a:rPr>
              <a:t> </a:t>
            </a:r>
            <a:r>
              <a:rPr lang="en-US" sz="2800" b="1" dirty="0" smtClean="0"/>
              <a:t>↑ </a:t>
            </a:r>
            <a:r>
              <a:rPr lang="en-US" sz="2800" b="1" dirty="0" smtClean="0">
                <a:solidFill>
                  <a:schemeClr val="accent6">
                    <a:lumMod val="75000"/>
                  </a:schemeClr>
                </a:solidFill>
                <a:sym typeface="Wingdings" charset="0"/>
              </a:rPr>
              <a:t>FAILURE</a:t>
            </a:r>
            <a:r>
              <a:rPr lang="en-US" sz="2800" b="1" dirty="0" smtClean="0">
                <a:sym typeface="Wingdings" charset="0"/>
              </a:rPr>
              <a:t>  </a:t>
            </a:r>
            <a:r>
              <a:rPr lang="en-US" sz="2800" b="1" dirty="0" smtClean="0"/>
              <a:t>↑ LOS &amp; Cost of Care</a:t>
            </a:r>
            <a:endParaRPr lang="en-US" sz="2800" b="1" dirty="0"/>
          </a:p>
        </p:txBody>
      </p:sp>
    </p:spTree>
    <p:extLst>
      <p:ext uri="{BB962C8B-B14F-4D97-AF65-F5344CB8AC3E}">
        <p14:creationId xmlns:p14="http://schemas.microsoft.com/office/powerpoint/2010/main" val="146981609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55303" y="567522"/>
            <a:ext cx="6420953" cy="2421319"/>
          </a:xfrm>
        </p:spPr>
        <p:txBody>
          <a:bodyPr>
            <a:noAutofit/>
          </a:bodyPr>
          <a:lstStyle/>
          <a:p>
            <a:r>
              <a:rPr lang="en-US" sz="3600" dirty="0">
                <a:ln>
                  <a:noFill/>
                </a:ln>
                <a:solidFill>
                  <a:schemeClr val="accent1">
                    <a:lumMod val="75000"/>
                  </a:schemeClr>
                </a:solidFill>
              </a:rPr>
              <a:t>Update on Treatment Options for Gram-negative Pathogens</a:t>
            </a:r>
          </a:p>
        </p:txBody>
      </p:sp>
      <p:sp>
        <p:nvSpPr>
          <p:cNvPr id="20483" name="Rectangle 3"/>
          <p:cNvSpPr>
            <a:spLocks noGrp="1" noChangeArrowheads="1"/>
          </p:cNvSpPr>
          <p:nvPr>
            <p:ph type="body" idx="1"/>
          </p:nvPr>
        </p:nvSpPr>
        <p:spPr>
          <a:xfrm>
            <a:off x="2225857" y="3287889"/>
            <a:ext cx="6619859" cy="2241496"/>
          </a:xfrm>
        </p:spPr>
        <p:txBody>
          <a:bodyPr>
            <a:normAutofit/>
          </a:bodyPr>
          <a:lstStyle/>
          <a:p>
            <a:pPr lvl="0">
              <a:spcBef>
                <a:spcPct val="20000"/>
              </a:spcBef>
              <a:spcAft>
                <a:spcPts val="0"/>
              </a:spcAft>
            </a:pPr>
            <a:r>
              <a:rPr lang="en-US" sz="2900" b="1" i="1" dirty="0">
                <a:solidFill>
                  <a:prstClr val="black"/>
                </a:solidFill>
              </a:rPr>
              <a:t>Joseph S. Solomkin, MD, FACS, FIDSA</a:t>
            </a:r>
          </a:p>
          <a:p>
            <a:pPr lvl="0">
              <a:spcBef>
                <a:spcPct val="20000"/>
              </a:spcBef>
              <a:spcAft>
                <a:spcPts val="0"/>
              </a:spcAft>
            </a:pPr>
            <a:r>
              <a:rPr lang="en-US" sz="2200" dirty="0">
                <a:solidFill>
                  <a:prstClr val="black"/>
                </a:solidFill>
              </a:rPr>
              <a:t>University of Cincinnati College of Medicine</a:t>
            </a:r>
          </a:p>
          <a:p>
            <a:pPr lvl="0">
              <a:spcBef>
                <a:spcPct val="20000"/>
              </a:spcBef>
              <a:spcAft>
                <a:spcPts val="0"/>
              </a:spcAft>
            </a:pPr>
            <a:r>
              <a:rPr lang="en-US" sz="2200" dirty="0">
                <a:solidFill>
                  <a:prstClr val="black"/>
                </a:solidFill>
              </a:rPr>
              <a:t>Oasis Global</a:t>
            </a:r>
          </a:p>
          <a:p>
            <a:r>
              <a:rPr lang="en-US" dirty="0" smtClean="0">
                <a:solidFill>
                  <a:schemeClr val="tx1"/>
                </a:solidFill>
              </a:rPr>
              <a:t/>
            </a:r>
            <a:br>
              <a:rPr lang="en-US" dirty="0" smtClean="0">
                <a:solidFill>
                  <a:schemeClr val="tx1"/>
                </a:solidFill>
              </a:rPr>
            </a:br>
            <a:endParaRPr lang="en-US" dirty="0" smtClean="0">
              <a:solidFill>
                <a:schemeClr val="tx1"/>
              </a:solidFill>
            </a:endParaRPr>
          </a:p>
        </p:txBody>
      </p:sp>
    </p:spTree>
    <p:extLst>
      <p:ext uri="{BB962C8B-B14F-4D97-AF65-F5344CB8AC3E}">
        <p14:creationId xmlns:p14="http://schemas.microsoft.com/office/powerpoint/2010/main" val="199840192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Overview of the Lecture</a:t>
            </a:r>
          </a:p>
        </p:txBody>
      </p:sp>
      <p:sp>
        <p:nvSpPr>
          <p:cNvPr id="3" name="Content Placeholder 2"/>
          <p:cNvSpPr>
            <a:spLocks noGrp="1"/>
          </p:cNvSpPr>
          <p:nvPr>
            <p:ph idx="1"/>
          </p:nvPr>
        </p:nvSpPr>
        <p:spPr/>
        <p:txBody>
          <a:bodyPr>
            <a:normAutofit fontScale="92500"/>
          </a:bodyPr>
          <a:lstStyle/>
          <a:p>
            <a:r>
              <a:rPr lang="en-US" dirty="0" smtClean="0"/>
              <a:t>Review of mechanisms of  Gram-negative resistance in relation to current drug development</a:t>
            </a:r>
          </a:p>
          <a:p>
            <a:r>
              <a:rPr lang="en-US" dirty="0" smtClean="0"/>
              <a:t>Focus on description of β-lactamases and spectra of contemporary </a:t>
            </a:r>
            <a:r>
              <a:rPr lang="en-US" dirty="0"/>
              <a:t>β-</a:t>
            </a:r>
            <a:r>
              <a:rPr lang="en-US" dirty="0" smtClean="0"/>
              <a:t>lactamase inhibitors </a:t>
            </a:r>
          </a:p>
          <a:p>
            <a:r>
              <a:rPr lang="en-US" dirty="0"/>
              <a:t>Describe </a:t>
            </a:r>
            <a:r>
              <a:rPr lang="en-US" dirty="0" err="1"/>
              <a:t>eravacyline</a:t>
            </a:r>
            <a:r>
              <a:rPr lang="en-US" dirty="0"/>
              <a:t> and </a:t>
            </a:r>
            <a:r>
              <a:rPr lang="en-US" dirty="0" err="1"/>
              <a:t>blazomycin</a:t>
            </a:r>
            <a:r>
              <a:rPr lang="en-US" dirty="0"/>
              <a:t>, non-β-lactam based antibiotics with activity against carbapenem-resistant Gram-negative </a:t>
            </a:r>
            <a:r>
              <a:rPr lang="en-US" dirty="0" smtClean="0"/>
              <a:t>bacteria</a:t>
            </a:r>
            <a:endParaRPr lang="en-US" dirty="0"/>
          </a:p>
        </p:txBody>
      </p:sp>
    </p:spTree>
    <p:extLst>
      <p:ext uri="{BB962C8B-B14F-4D97-AF65-F5344CB8AC3E}">
        <p14:creationId xmlns:p14="http://schemas.microsoft.com/office/powerpoint/2010/main" val="455240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2"/>
          <p:cNvSpPr>
            <a:spLocks noGrp="1"/>
          </p:cNvSpPr>
          <p:nvPr>
            <p:ph type="title"/>
          </p:nvPr>
        </p:nvSpPr>
        <p:spPr>
          <a:xfrm>
            <a:off x="801952" y="-56441"/>
            <a:ext cx="7853362" cy="1143000"/>
          </a:xfrm>
        </p:spPr>
        <p:txBody>
          <a:bodyPr>
            <a:normAutofit/>
          </a:bodyPr>
          <a:lstStyle/>
          <a:p>
            <a:r>
              <a:rPr lang="en-US" sz="3600" dirty="0">
                <a:latin typeface="Helvetica Neue" charset="0"/>
                <a:ea typeface="ＭＳ Ｐゴシック" charset="0"/>
                <a:cs typeface="Helvetica Neue" charset="0"/>
              </a:rPr>
              <a:t>Novel Antimicrobial Compounds</a:t>
            </a:r>
          </a:p>
        </p:txBody>
      </p:sp>
      <p:graphicFrame>
        <p:nvGraphicFramePr>
          <p:cNvPr id="5" name="Content Placeholder 4"/>
          <p:cNvGraphicFramePr>
            <a:graphicFrameLocks noGrp="1"/>
          </p:cNvGraphicFramePr>
          <p:nvPr>
            <p:ph idx="1"/>
            <p:extLst/>
          </p:nvPr>
        </p:nvGraphicFramePr>
        <p:xfrm>
          <a:off x="225778" y="965322"/>
          <a:ext cx="8762999" cy="5374620"/>
        </p:xfrm>
        <a:graphic>
          <a:graphicData uri="http://schemas.openxmlformats.org/drawingml/2006/table">
            <a:tbl>
              <a:tblPr firstRow="1" bandRow="1">
                <a:tableStyleId>{1E171933-4619-4E11-9A3F-F7608DF75F80}</a:tableStyleId>
              </a:tblPr>
              <a:tblGrid>
                <a:gridCol w="1636889"/>
                <a:gridCol w="1576515"/>
                <a:gridCol w="1631378"/>
                <a:gridCol w="2365995"/>
                <a:gridCol w="1552222"/>
              </a:tblGrid>
              <a:tr h="593605">
                <a:tc>
                  <a:txBody>
                    <a:bodyPr/>
                    <a:lstStyle/>
                    <a:p>
                      <a:pPr algn="ctr"/>
                      <a:r>
                        <a:rPr lang="en-US" sz="1800" dirty="0" smtClean="0"/>
                        <a:t>Agent</a:t>
                      </a:r>
                      <a:endParaRPr lang="en-US" sz="1800" dirty="0"/>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algn="ctr"/>
                      <a:r>
                        <a:rPr lang="en-US" sz="1800" dirty="0" smtClean="0"/>
                        <a:t>Class</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algn="ctr"/>
                      <a:r>
                        <a:rPr lang="en-US" sz="1800" dirty="0" smtClean="0"/>
                        <a:t>FDA Status</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algn="ctr"/>
                      <a:r>
                        <a:rPr lang="en-US" sz="1800" dirty="0" smtClean="0"/>
                        <a:t>Timing</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algn="ctr"/>
                      <a:r>
                        <a:rPr lang="en-US" sz="1800" dirty="0" smtClean="0"/>
                        <a:t>Company</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r>
              <a:tr h="594367">
                <a:tc>
                  <a:txBody>
                    <a:bodyPr/>
                    <a:lstStyle/>
                    <a:p>
                      <a:pPr algn="ctr"/>
                      <a:r>
                        <a:rPr lang="en-US" sz="1800" dirty="0" smtClean="0"/>
                        <a:t>Ceftolozane/tazobactam</a:t>
                      </a:r>
                      <a:endParaRPr lang="en-US" sz="1800" dirty="0"/>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Cephalosporin/β-lactamase inhibitor</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Approved for</a:t>
                      </a:r>
                      <a:r>
                        <a:rPr lang="en-US" sz="1800" baseline="0" dirty="0" smtClean="0"/>
                        <a:t> </a:t>
                      </a:r>
                      <a:r>
                        <a:rPr lang="en-US" sz="1800" dirty="0" smtClean="0"/>
                        <a:t>cUTI and cIAI</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FDA</a:t>
                      </a:r>
                      <a:r>
                        <a:rPr lang="en-US" sz="1400" baseline="0" dirty="0" smtClean="0"/>
                        <a:t> Approved 12/19/14;       HABP/VABP study underway</a:t>
                      </a:r>
                      <a:endParaRPr lang="en-US" sz="14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Merck</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594367">
                <a:tc>
                  <a:txBody>
                    <a:bodyPr/>
                    <a:lstStyle/>
                    <a:p>
                      <a:pPr algn="ctr"/>
                      <a:r>
                        <a:rPr lang="en-US" sz="1800" dirty="0" err="1" smtClean="0"/>
                        <a:t>Ceftazidime</a:t>
                      </a:r>
                      <a:r>
                        <a:rPr lang="en-US" sz="1800" dirty="0" smtClean="0"/>
                        <a:t>/</a:t>
                      </a:r>
                      <a:r>
                        <a:rPr lang="en-US" sz="1800" dirty="0" err="1" smtClean="0"/>
                        <a:t>avibactam</a:t>
                      </a:r>
                      <a:endParaRPr lang="en-US" sz="1800" dirty="0"/>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Cephalosporin/β-lactamase inhibitor</a:t>
                      </a:r>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Approved for cUTI and cIAI </a:t>
                      </a:r>
                      <a:r>
                        <a:rPr lang="en-US" sz="1600" dirty="0" smtClean="0"/>
                        <a:t>(limited use)</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Phase-3 results to be</a:t>
                      </a:r>
                      <a:r>
                        <a:rPr lang="en-US" sz="1400" baseline="0" dirty="0" smtClean="0"/>
                        <a:t> </a:t>
                      </a:r>
                      <a:r>
                        <a:rPr lang="en-US" sz="1400" dirty="0" smtClean="0"/>
                        <a:t>submitted in 2015 for labeling update</a:t>
                      </a:r>
                      <a:endParaRPr lang="en-US" sz="14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err="1" smtClean="0"/>
                        <a:t>Actavis</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8490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err="1" smtClean="0"/>
                        <a:t>Eravacycline</a:t>
                      </a:r>
                      <a:endParaRPr lang="en-US" sz="1800" dirty="0" smtClean="0"/>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Fully synthetic </a:t>
                      </a:r>
                      <a:r>
                        <a:rPr lang="en-US" sz="1600" dirty="0" err="1" smtClean="0"/>
                        <a:t>fluorocycline</a:t>
                      </a:r>
                      <a:r>
                        <a:rPr lang="en-US" sz="1600" dirty="0" smtClean="0"/>
                        <a:t> </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aseline="0" dirty="0" smtClean="0"/>
                        <a:t>Phase III</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Positive P-3</a:t>
                      </a:r>
                      <a:r>
                        <a:rPr lang="en-US" sz="1400" baseline="0" dirty="0" smtClean="0"/>
                        <a:t> top-line results reported;  Phase-3 results expected mid- 2015</a:t>
                      </a:r>
                      <a:endParaRPr lang="en-US" sz="14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Tetraphase</a:t>
                      </a:r>
                      <a:r>
                        <a:rPr lang="en-US" sz="1600" baseline="0" dirty="0" smtClean="0"/>
                        <a:t> Pharmaceuticals</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5943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err="1" smtClean="0"/>
                        <a:t>Meropenem</a:t>
                      </a:r>
                      <a:r>
                        <a:rPr lang="en-US" sz="1800" dirty="0" smtClean="0"/>
                        <a:t>/RPX7009</a:t>
                      </a:r>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Carbapenem/β-lactamase inhibitor</a:t>
                      </a:r>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Phase III</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Phase-3 trial results expected in 2016</a:t>
                      </a:r>
                      <a:endParaRPr lang="en-US" sz="14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The Medicines Company</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4568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Plazomicin</a:t>
                      </a:r>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Next-generation aminoglycoside</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Phase III</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Final data</a:t>
                      </a:r>
                      <a:r>
                        <a:rPr lang="en-US" sz="1400" baseline="0" dirty="0" smtClean="0"/>
                        <a:t> collection estimated January 2017</a:t>
                      </a:r>
                      <a:endParaRPr lang="en-US" sz="14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err="1" smtClean="0"/>
                        <a:t>Achaogen</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4568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Imipenem/relebactam</a:t>
                      </a:r>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Carbapenem/β-lactamase inhibitor</a:t>
                      </a:r>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Phase II</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Phase-3</a:t>
                      </a:r>
                      <a:r>
                        <a:rPr lang="en-US" sz="1400" baseline="0" dirty="0" smtClean="0"/>
                        <a:t> studies planned to initiate in 2015</a:t>
                      </a:r>
                      <a:endParaRPr lang="en-US" sz="14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Merck</a:t>
                      </a:r>
                      <a:endParaRPr lang="en-US" sz="16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1775183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Mechanisms of Resistance</a:t>
            </a:r>
          </a:p>
        </p:txBody>
      </p:sp>
      <p:sp>
        <p:nvSpPr>
          <p:cNvPr id="3" name="Rectangle 2"/>
          <p:cNvSpPr/>
          <p:nvPr/>
        </p:nvSpPr>
        <p:spPr>
          <a:xfrm>
            <a:off x="720372" y="1725992"/>
            <a:ext cx="8028853" cy="4001095"/>
          </a:xfrm>
          <a:prstGeom prst="rect">
            <a:avLst/>
          </a:prstGeom>
        </p:spPr>
        <p:txBody>
          <a:bodyPr wrap="square">
            <a:spAutoFit/>
          </a:bodyPr>
          <a:lstStyle/>
          <a:p>
            <a:pPr marL="285750" indent="-285750">
              <a:spcAft>
                <a:spcPts val="1200"/>
              </a:spcAft>
              <a:buFont typeface="Arial"/>
              <a:buChar char="•"/>
            </a:pPr>
            <a:r>
              <a:rPr lang="en-US" sz="3200" dirty="0"/>
              <a:t>I</a:t>
            </a:r>
            <a:r>
              <a:rPr lang="en-US" sz="3200" dirty="0" smtClean="0"/>
              <a:t>mpaired permeability, including absence </a:t>
            </a:r>
            <a:r>
              <a:rPr lang="en-US" sz="3200" dirty="0"/>
              <a:t>of </a:t>
            </a:r>
            <a:r>
              <a:rPr lang="en-US" sz="3200" dirty="0" err="1"/>
              <a:t>porins</a:t>
            </a:r>
            <a:r>
              <a:rPr lang="en-US" sz="3200" dirty="0"/>
              <a:t>, and/or the presence of </a:t>
            </a:r>
            <a:r>
              <a:rPr lang="en-US" sz="3200" dirty="0" smtClean="0"/>
              <a:t>efflux pumps</a:t>
            </a:r>
          </a:p>
          <a:p>
            <a:pPr marL="285750" indent="-285750">
              <a:spcAft>
                <a:spcPts val="1200"/>
              </a:spcAft>
              <a:buFont typeface="Arial"/>
              <a:buChar char="•"/>
            </a:pPr>
            <a:r>
              <a:rPr lang="en-US" sz="3200" dirty="0"/>
              <a:t>C</a:t>
            </a:r>
            <a:r>
              <a:rPr lang="en-US" sz="3200" dirty="0" smtClean="0"/>
              <a:t>hanges </a:t>
            </a:r>
            <a:r>
              <a:rPr lang="en-US" sz="3200" dirty="0"/>
              <a:t>in the drug targets (the penicillin-binding proteins of the bacterial cell wall</a:t>
            </a:r>
            <a:r>
              <a:rPr lang="en-US" sz="3200" dirty="0" smtClean="0"/>
              <a:t>)</a:t>
            </a:r>
          </a:p>
          <a:p>
            <a:pPr marL="285750" indent="-285750">
              <a:spcAft>
                <a:spcPts val="1200"/>
              </a:spcAft>
              <a:buFont typeface="Arial"/>
              <a:buChar char="•"/>
            </a:pPr>
            <a:r>
              <a:rPr lang="en-US" sz="3200" dirty="0"/>
              <a:t>P</a:t>
            </a:r>
            <a:r>
              <a:rPr lang="en-US" sz="3200" dirty="0" smtClean="0"/>
              <a:t>resence </a:t>
            </a:r>
            <a:r>
              <a:rPr lang="en-US" sz="3200" dirty="0"/>
              <a:t>of enzymes with the ability to inactivate </a:t>
            </a:r>
            <a:r>
              <a:rPr lang="en-US" sz="3200" dirty="0" smtClean="0"/>
              <a:t>the antibiotics </a:t>
            </a:r>
            <a:r>
              <a:rPr lang="en-US" sz="3200" dirty="0"/>
              <a:t>(i.e., </a:t>
            </a:r>
            <a:r>
              <a:rPr lang="en-US" sz="3200" dirty="0" smtClean="0"/>
              <a:t>β-lactamases)</a:t>
            </a:r>
          </a:p>
          <a:p>
            <a:pPr marL="285750" indent="-285750">
              <a:spcAft>
                <a:spcPts val="1200"/>
              </a:spcAft>
              <a:buFont typeface="Arial"/>
              <a:buChar char="•"/>
            </a:pPr>
            <a:r>
              <a:rPr lang="en-US" sz="3200" dirty="0" smtClean="0"/>
              <a:t>Biofilm formation/</a:t>
            </a:r>
            <a:r>
              <a:rPr lang="en-US" sz="3200" dirty="0" err="1" smtClean="0"/>
              <a:t>mucosity</a:t>
            </a:r>
            <a:r>
              <a:rPr lang="en-US" sz="3200" dirty="0" smtClean="0"/>
              <a:t> (</a:t>
            </a:r>
            <a:r>
              <a:rPr lang="en-US" sz="3200" i="1" dirty="0" smtClean="0"/>
              <a:t>Pseudomonas</a:t>
            </a:r>
            <a:r>
              <a:rPr lang="en-US" sz="3200" dirty="0" smtClean="0"/>
              <a:t>)</a:t>
            </a:r>
            <a:endParaRPr lang="en-US" sz="3200" dirty="0"/>
          </a:p>
        </p:txBody>
      </p:sp>
    </p:spTree>
    <p:extLst>
      <p:ext uri="{BB962C8B-B14F-4D97-AF65-F5344CB8AC3E}">
        <p14:creationId xmlns:p14="http://schemas.microsoft.com/office/powerpoint/2010/main" val="34821063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43" y="164190"/>
            <a:ext cx="7853362" cy="1143000"/>
          </a:xfrm>
        </p:spPr>
        <p:txBody>
          <a:bodyPr/>
          <a:lstStyle/>
          <a:p>
            <a:r>
              <a:rPr lang="en-US" dirty="0" smtClean="0"/>
              <a:t>Influx/Efflux</a:t>
            </a:r>
            <a:r>
              <a:rPr lang="en-US" baseline="0" dirty="0" smtClean="0"/>
              <a:t> Mutants</a:t>
            </a:r>
            <a:endParaRPr lang="en-US" dirty="0"/>
          </a:p>
        </p:txBody>
      </p:sp>
      <p:pic>
        <p:nvPicPr>
          <p:cNvPr id="3" name="Picture 2"/>
          <p:cNvPicPr>
            <a:picLocks noChangeAspect="1"/>
          </p:cNvPicPr>
          <p:nvPr/>
        </p:nvPicPr>
        <p:blipFill rotWithShape="1">
          <a:blip r:embed="rId2"/>
          <a:srcRect l="13992" r="15008"/>
          <a:stretch/>
        </p:blipFill>
        <p:spPr>
          <a:xfrm>
            <a:off x="1636929" y="1165108"/>
            <a:ext cx="6492240" cy="2474259"/>
          </a:xfrm>
          <a:prstGeom prst="rect">
            <a:avLst/>
          </a:prstGeom>
        </p:spPr>
      </p:pic>
      <p:sp>
        <p:nvSpPr>
          <p:cNvPr id="5" name="Rectangle 4"/>
          <p:cNvSpPr/>
          <p:nvPr/>
        </p:nvSpPr>
        <p:spPr>
          <a:xfrm>
            <a:off x="805399" y="3785743"/>
            <a:ext cx="8162419" cy="2462213"/>
          </a:xfrm>
          <a:prstGeom prst="rect">
            <a:avLst/>
          </a:prstGeom>
        </p:spPr>
        <p:txBody>
          <a:bodyPr wrap="square">
            <a:spAutoFit/>
          </a:bodyPr>
          <a:lstStyle/>
          <a:p>
            <a:pPr marL="285750" indent="-285750">
              <a:spcAft>
                <a:spcPts val="600"/>
              </a:spcAft>
              <a:buFont typeface="Arial"/>
              <a:buChar char="•"/>
            </a:pPr>
            <a:r>
              <a:rPr lang="en-US" sz="2400" dirty="0" err="1"/>
              <a:t>OprD</a:t>
            </a:r>
            <a:r>
              <a:rPr lang="en-US" sz="2400" dirty="0"/>
              <a:t> is the most prevalent mechanism for </a:t>
            </a:r>
            <a:r>
              <a:rPr lang="en-US" sz="2400" dirty="0" err="1"/>
              <a:t>carbapenem</a:t>
            </a:r>
            <a:r>
              <a:rPr lang="en-US" sz="2400" dirty="0"/>
              <a:t> resistance in </a:t>
            </a:r>
            <a:r>
              <a:rPr lang="en-US" sz="2400" i="1" dirty="0"/>
              <a:t>P. </a:t>
            </a:r>
            <a:r>
              <a:rPr lang="en-US" sz="2400" i="1" dirty="0" err="1" smtClean="0"/>
              <a:t>aeruginosa</a:t>
            </a:r>
            <a:endParaRPr lang="en-US" sz="2400" i="1" dirty="0" smtClean="0"/>
          </a:p>
          <a:p>
            <a:pPr marL="285750" indent="-285750">
              <a:spcAft>
                <a:spcPts val="600"/>
              </a:spcAft>
              <a:buFont typeface="Arial"/>
              <a:buChar char="•"/>
            </a:pPr>
            <a:r>
              <a:rPr lang="en-US" sz="2400" i="1" dirty="0" smtClean="0"/>
              <a:t>P</a:t>
            </a:r>
            <a:r>
              <a:rPr lang="en-US" sz="2400" i="1" dirty="0"/>
              <a:t>. </a:t>
            </a:r>
            <a:r>
              <a:rPr lang="en-US" sz="2400" i="1" dirty="0" err="1"/>
              <a:t>aeruginosa</a:t>
            </a:r>
            <a:r>
              <a:rPr lang="en-US" sz="2400" i="1" dirty="0"/>
              <a:t> </a:t>
            </a:r>
            <a:r>
              <a:rPr lang="en-US" sz="2400" dirty="0"/>
              <a:t>with reduced </a:t>
            </a:r>
            <a:r>
              <a:rPr lang="en-US" sz="2400" dirty="0" err="1"/>
              <a:t>OprD</a:t>
            </a:r>
            <a:r>
              <a:rPr lang="en-US" sz="2400" dirty="0"/>
              <a:t> protein expression exhibit moderate resistance to </a:t>
            </a:r>
            <a:r>
              <a:rPr lang="en-US" sz="2400" dirty="0" err="1" smtClean="0"/>
              <a:t>imipenem</a:t>
            </a:r>
            <a:r>
              <a:rPr lang="en-US" sz="2400" dirty="0" smtClean="0"/>
              <a:t> </a:t>
            </a:r>
          </a:p>
          <a:p>
            <a:pPr marL="285750" indent="-285750">
              <a:spcAft>
                <a:spcPts val="600"/>
              </a:spcAft>
              <a:buFont typeface="Arial"/>
              <a:buChar char="•"/>
            </a:pPr>
            <a:r>
              <a:rPr lang="en-US" sz="2400" dirty="0"/>
              <a:t>E</a:t>
            </a:r>
            <a:r>
              <a:rPr lang="en-US" sz="2400" dirty="0" smtClean="0"/>
              <a:t>fflux </a:t>
            </a:r>
            <a:r>
              <a:rPr lang="en-US" sz="2400" dirty="0"/>
              <a:t>pump overexpression combined with loss of </a:t>
            </a:r>
            <a:r>
              <a:rPr lang="en-US" sz="2400" dirty="0" err="1"/>
              <a:t>OprD</a:t>
            </a:r>
            <a:r>
              <a:rPr lang="en-US" sz="2400" dirty="0"/>
              <a:t> renders P. </a:t>
            </a:r>
            <a:r>
              <a:rPr lang="en-US" sz="2400" dirty="0" err="1"/>
              <a:t>aeruginosa</a:t>
            </a:r>
            <a:r>
              <a:rPr lang="en-US" sz="2400" dirty="0"/>
              <a:t> highly </a:t>
            </a:r>
            <a:r>
              <a:rPr lang="en-US" sz="2400" dirty="0" smtClean="0"/>
              <a:t>resistant to all </a:t>
            </a:r>
            <a:r>
              <a:rPr lang="en-US" sz="2400" dirty="0" err="1" smtClean="0"/>
              <a:t>carbapenems</a:t>
            </a:r>
            <a:endParaRPr lang="en-US" sz="2400" dirty="0"/>
          </a:p>
        </p:txBody>
      </p:sp>
    </p:spTree>
    <p:extLst>
      <p:ext uri="{BB962C8B-B14F-4D97-AF65-F5344CB8AC3E}">
        <p14:creationId xmlns:p14="http://schemas.microsoft.com/office/powerpoint/2010/main" val="39804194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D:\Mi-PPt\MI-online\MI65CH23-Bush\Bush-f02-clr.tif"/>
          <p:cNvPicPr>
            <a:picLocks noChangeAspect="1" noChangeArrowheads="1"/>
          </p:cNvPicPr>
          <p:nvPr/>
        </p:nvPicPr>
        <p:blipFill rotWithShape="1">
          <a:blip r:embed="rId2">
            <a:extLst>
              <a:ext uri="{28A0092B-C50C-407E-A947-70E740481C1C}">
                <a14:useLocalDpi xmlns:a14="http://schemas.microsoft.com/office/drawing/2010/main" val="0"/>
              </a:ext>
            </a:extLst>
          </a:blip>
          <a:srcRect t="-1537" b="10616"/>
          <a:stretch/>
        </p:blipFill>
        <p:spPr bwMode="auto">
          <a:xfrm>
            <a:off x="1345282" y="334742"/>
            <a:ext cx="7039010" cy="591067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Connector 2"/>
          <p:cNvCxnSpPr/>
          <p:nvPr/>
        </p:nvCxnSpPr>
        <p:spPr>
          <a:xfrm flipV="1">
            <a:off x="2046045" y="4778218"/>
            <a:ext cx="5203667" cy="7390"/>
          </a:xfrm>
          <a:prstGeom prst="line">
            <a:avLst/>
          </a:prstGeom>
          <a:ln w="31750"/>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3191140" y="5453840"/>
            <a:ext cx="488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046045" y="3903739"/>
            <a:ext cx="5091596" cy="11760"/>
          </a:xfrm>
          <a:prstGeom prst="line">
            <a:avLst/>
          </a:prstGeom>
          <a:ln w="31750"/>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2091018" y="818776"/>
            <a:ext cx="2870200" cy="558800"/>
          </a:xfrm>
          <a:prstGeom prst="rect">
            <a:avLst/>
          </a:prstGeom>
        </p:spPr>
      </p:pic>
    </p:spTree>
    <p:extLst>
      <p:ext uri="{BB962C8B-B14F-4D97-AF65-F5344CB8AC3E}">
        <p14:creationId xmlns:p14="http://schemas.microsoft.com/office/powerpoint/2010/main" val="38207393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22734"/>
            <a:ext cx="8329961" cy="852155"/>
          </a:xfrm>
        </p:spPr>
        <p:txBody>
          <a:bodyPr>
            <a:noAutofit/>
          </a:bodyPr>
          <a:lstStyle/>
          <a:p>
            <a:r>
              <a:rPr lang="en-US" sz="4000" dirty="0" smtClean="0"/>
              <a:t>Ambler Classification of β</a:t>
            </a:r>
            <a:r>
              <a:rPr lang="en-US" sz="4000" dirty="0"/>
              <a:t>-</a:t>
            </a:r>
            <a:r>
              <a:rPr lang="en-US" sz="4000" dirty="0" smtClean="0"/>
              <a:t>lactamases</a:t>
            </a:r>
            <a:endParaRPr lang="en-US" sz="4000" dirty="0"/>
          </a:p>
        </p:txBody>
      </p:sp>
      <p:grpSp>
        <p:nvGrpSpPr>
          <p:cNvPr id="5" name="Group 4"/>
          <p:cNvGrpSpPr/>
          <p:nvPr/>
        </p:nvGrpSpPr>
        <p:grpSpPr>
          <a:xfrm>
            <a:off x="161045" y="1162674"/>
            <a:ext cx="8711507" cy="4812253"/>
            <a:chOff x="146934" y="1280543"/>
            <a:chExt cx="8711507" cy="4812253"/>
          </a:xfrm>
        </p:grpSpPr>
        <p:grpSp>
          <p:nvGrpSpPr>
            <p:cNvPr id="6" name="Group 5"/>
            <p:cNvGrpSpPr/>
            <p:nvPr/>
          </p:nvGrpSpPr>
          <p:grpSpPr>
            <a:xfrm>
              <a:off x="146934" y="5167031"/>
              <a:ext cx="8648098" cy="899809"/>
              <a:chOff x="0" y="3339688"/>
              <a:chExt cx="8268083" cy="620232"/>
            </a:xfrm>
            <a:solidFill>
              <a:srgbClr val="31859C">
                <a:alpha val="36000"/>
              </a:srgbClr>
            </a:solidFill>
          </p:grpSpPr>
          <p:sp>
            <p:nvSpPr>
              <p:cNvPr id="19" name="Rounded Rectangle 18"/>
              <p:cNvSpPr/>
              <p:nvPr/>
            </p:nvSpPr>
            <p:spPr>
              <a:xfrm>
                <a:off x="0" y="3339688"/>
                <a:ext cx="8268083" cy="620232"/>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1" y="3339688"/>
                <a:ext cx="1639199" cy="620232"/>
              </a:xfrm>
              <a:prstGeom prst="rect">
                <a:avLst/>
              </a:prstGeom>
              <a:solidFill>
                <a:srgbClr val="31859C"/>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Substrates</a:t>
                </a:r>
              </a:p>
            </p:txBody>
          </p:sp>
        </p:grpSp>
        <p:grpSp>
          <p:nvGrpSpPr>
            <p:cNvPr id="7" name="Group 6"/>
            <p:cNvGrpSpPr/>
            <p:nvPr/>
          </p:nvGrpSpPr>
          <p:grpSpPr>
            <a:xfrm>
              <a:off x="146934" y="4200689"/>
              <a:ext cx="8648098" cy="899809"/>
              <a:chOff x="0" y="2530786"/>
              <a:chExt cx="8268083" cy="620232"/>
            </a:xfrm>
            <a:solidFill>
              <a:srgbClr val="31859C">
                <a:alpha val="36000"/>
              </a:srgbClr>
            </a:solidFill>
          </p:grpSpPr>
          <p:sp>
            <p:nvSpPr>
              <p:cNvPr id="17" name="Rounded Rectangle 16"/>
              <p:cNvSpPr/>
              <p:nvPr/>
            </p:nvSpPr>
            <p:spPr>
              <a:xfrm>
                <a:off x="0" y="2530786"/>
                <a:ext cx="8268083" cy="620232"/>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Rounded Rectangle 6"/>
              <p:cNvSpPr/>
              <p:nvPr/>
            </p:nvSpPr>
            <p:spPr>
              <a:xfrm>
                <a:off x="1" y="2530786"/>
                <a:ext cx="1639198" cy="620232"/>
              </a:xfrm>
              <a:prstGeom prst="rect">
                <a:avLst/>
              </a:prstGeom>
              <a:solidFill>
                <a:srgbClr val="31859C"/>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Host Organisms</a:t>
                </a:r>
              </a:p>
            </p:txBody>
          </p:sp>
        </p:grpSp>
        <p:grpSp>
          <p:nvGrpSpPr>
            <p:cNvPr id="8" name="Group 7"/>
            <p:cNvGrpSpPr/>
            <p:nvPr/>
          </p:nvGrpSpPr>
          <p:grpSpPr>
            <a:xfrm>
              <a:off x="146934" y="3213354"/>
              <a:ext cx="8648098" cy="899809"/>
              <a:chOff x="0" y="1721883"/>
              <a:chExt cx="8268083" cy="620232"/>
            </a:xfrm>
            <a:solidFill>
              <a:srgbClr val="31859C">
                <a:alpha val="36000"/>
              </a:srgbClr>
            </a:solidFill>
          </p:grpSpPr>
          <p:sp>
            <p:nvSpPr>
              <p:cNvPr id="15" name="Rounded Rectangle 14"/>
              <p:cNvSpPr/>
              <p:nvPr/>
            </p:nvSpPr>
            <p:spPr>
              <a:xfrm>
                <a:off x="0" y="1721883"/>
                <a:ext cx="8268083" cy="620232"/>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8"/>
              <p:cNvSpPr/>
              <p:nvPr/>
            </p:nvSpPr>
            <p:spPr>
              <a:xfrm>
                <a:off x="1" y="1721883"/>
                <a:ext cx="1639198" cy="620232"/>
              </a:xfrm>
              <a:prstGeom prst="rect">
                <a:avLst/>
              </a:prstGeom>
              <a:solidFill>
                <a:srgbClr val="31859C"/>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Enzyme Type</a:t>
                </a:r>
              </a:p>
            </p:txBody>
          </p:sp>
        </p:grpSp>
        <p:grpSp>
          <p:nvGrpSpPr>
            <p:cNvPr id="9" name="Group 8"/>
            <p:cNvGrpSpPr/>
            <p:nvPr/>
          </p:nvGrpSpPr>
          <p:grpSpPr>
            <a:xfrm>
              <a:off x="146934" y="2247012"/>
              <a:ext cx="8648098" cy="899809"/>
              <a:chOff x="0" y="912981"/>
              <a:chExt cx="8268083" cy="620232"/>
            </a:xfrm>
            <a:solidFill>
              <a:srgbClr val="31859C">
                <a:alpha val="36000"/>
              </a:srgbClr>
            </a:solidFill>
          </p:grpSpPr>
          <p:sp>
            <p:nvSpPr>
              <p:cNvPr id="13" name="Rounded Rectangle 12"/>
              <p:cNvSpPr/>
              <p:nvPr/>
            </p:nvSpPr>
            <p:spPr>
              <a:xfrm>
                <a:off x="0" y="912981"/>
                <a:ext cx="8268083" cy="620232"/>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4" name="Rounded Rectangle 10"/>
              <p:cNvSpPr/>
              <p:nvPr/>
            </p:nvSpPr>
            <p:spPr>
              <a:xfrm>
                <a:off x="1" y="912981"/>
                <a:ext cx="1639198" cy="620232"/>
              </a:xfrm>
              <a:prstGeom prst="rect">
                <a:avLst/>
              </a:prstGeom>
              <a:solidFill>
                <a:srgbClr val="31859C"/>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Active Site</a:t>
                </a:r>
                <a:endParaRPr lang="en-US" sz="2100" kern="1200" dirty="0"/>
              </a:p>
            </p:txBody>
          </p:sp>
        </p:grpSp>
        <p:grpSp>
          <p:nvGrpSpPr>
            <p:cNvPr id="10" name="Group 9"/>
            <p:cNvGrpSpPr/>
            <p:nvPr/>
          </p:nvGrpSpPr>
          <p:grpSpPr>
            <a:xfrm>
              <a:off x="146934" y="1280669"/>
              <a:ext cx="8648098" cy="899809"/>
              <a:chOff x="0" y="104078"/>
              <a:chExt cx="8268083" cy="620232"/>
            </a:xfrm>
            <a:solidFill>
              <a:srgbClr val="31859C">
                <a:alpha val="36000"/>
              </a:srgbClr>
            </a:solidFill>
          </p:grpSpPr>
          <p:sp>
            <p:nvSpPr>
              <p:cNvPr id="11" name="Rounded Rectangle 10"/>
              <p:cNvSpPr/>
              <p:nvPr/>
            </p:nvSpPr>
            <p:spPr>
              <a:xfrm>
                <a:off x="0" y="104078"/>
                <a:ext cx="8268083" cy="620232"/>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2" name="Rounded Rectangle 12"/>
              <p:cNvSpPr/>
              <p:nvPr/>
            </p:nvSpPr>
            <p:spPr>
              <a:xfrm>
                <a:off x="1" y="104078"/>
                <a:ext cx="1639198" cy="620232"/>
              </a:xfrm>
              <a:prstGeom prst="rect">
                <a:avLst/>
              </a:prstGeom>
              <a:solidFill>
                <a:srgbClr val="31859C"/>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Ambler Class</a:t>
                </a:r>
                <a:endParaRPr lang="en-US" sz="2100" kern="1200" dirty="0"/>
              </a:p>
            </p:txBody>
          </p:sp>
        </p:grpSp>
        <p:sp>
          <p:nvSpPr>
            <p:cNvPr id="21" name="Rounded Rectangle 20"/>
            <p:cNvSpPr/>
            <p:nvPr/>
          </p:nvSpPr>
          <p:spPr>
            <a:xfrm>
              <a:off x="1941630" y="1280543"/>
              <a:ext cx="1637261" cy="4779715"/>
            </a:xfrm>
            <a:prstGeom prst="roundRect">
              <a:avLst/>
            </a:prstGeom>
            <a:solidFill>
              <a:srgbClr val="376092">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3678815" y="1285995"/>
              <a:ext cx="1637261" cy="4779715"/>
            </a:xfrm>
            <a:prstGeom prst="roundRect">
              <a:avLst/>
            </a:prstGeom>
            <a:solidFill>
              <a:srgbClr val="376092">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5405499" y="1280950"/>
              <a:ext cx="1637261" cy="4779715"/>
            </a:xfrm>
            <a:prstGeom prst="roundRect">
              <a:avLst/>
            </a:prstGeom>
            <a:solidFill>
              <a:srgbClr val="376092">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7142684" y="1286403"/>
              <a:ext cx="1637261" cy="4779715"/>
            </a:xfrm>
            <a:prstGeom prst="roundRect">
              <a:avLst/>
            </a:prstGeom>
            <a:solidFill>
              <a:srgbClr val="376092">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518863" y="1375012"/>
              <a:ext cx="495498" cy="707886"/>
            </a:xfrm>
            <a:prstGeom prst="rect">
              <a:avLst/>
            </a:prstGeom>
            <a:noFill/>
          </p:spPr>
          <p:txBody>
            <a:bodyPr wrap="none" rtlCol="0">
              <a:spAutoFit/>
            </a:bodyPr>
            <a:lstStyle/>
            <a:p>
              <a:r>
                <a:rPr lang="en-US" sz="4000" b="1" dirty="0" smtClean="0">
                  <a:solidFill>
                    <a:schemeClr val="bg1"/>
                  </a:solidFill>
                </a:rPr>
                <a:t>A</a:t>
              </a:r>
              <a:endParaRPr lang="en-US" sz="4000" b="1" dirty="0">
                <a:solidFill>
                  <a:schemeClr val="bg1"/>
                </a:solidFill>
              </a:endParaRPr>
            </a:p>
          </p:txBody>
        </p:sp>
        <p:sp>
          <p:nvSpPr>
            <p:cNvPr id="27" name="TextBox 26"/>
            <p:cNvSpPr txBox="1"/>
            <p:nvPr/>
          </p:nvSpPr>
          <p:spPr>
            <a:xfrm>
              <a:off x="4277039" y="1380465"/>
              <a:ext cx="472205" cy="707886"/>
            </a:xfrm>
            <a:prstGeom prst="rect">
              <a:avLst/>
            </a:prstGeom>
            <a:noFill/>
          </p:spPr>
          <p:txBody>
            <a:bodyPr wrap="none" rtlCol="0">
              <a:spAutoFit/>
            </a:bodyPr>
            <a:lstStyle/>
            <a:p>
              <a:r>
                <a:rPr lang="en-US" sz="4000" b="1" dirty="0" smtClean="0">
                  <a:solidFill>
                    <a:schemeClr val="bg1"/>
                  </a:solidFill>
                </a:rPr>
                <a:t>B</a:t>
              </a:r>
              <a:endParaRPr lang="en-US" sz="4000" b="1" dirty="0">
                <a:solidFill>
                  <a:schemeClr val="bg1"/>
                </a:solidFill>
              </a:endParaRPr>
            </a:p>
          </p:txBody>
        </p:sp>
        <p:sp>
          <p:nvSpPr>
            <p:cNvPr id="28" name="TextBox 27"/>
            <p:cNvSpPr txBox="1"/>
            <p:nvPr/>
          </p:nvSpPr>
          <p:spPr>
            <a:xfrm>
              <a:off x="5993233" y="1375420"/>
              <a:ext cx="456175" cy="707886"/>
            </a:xfrm>
            <a:prstGeom prst="rect">
              <a:avLst/>
            </a:prstGeom>
            <a:noFill/>
          </p:spPr>
          <p:txBody>
            <a:bodyPr wrap="none" rtlCol="0">
              <a:spAutoFit/>
            </a:bodyPr>
            <a:lstStyle/>
            <a:p>
              <a:r>
                <a:rPr lang="en-US" sz="4000" b="1" dirty="0" smtClean="0">
                  <a:solidFill>
                    <a:schemeClr val="bg1"/>
                  </a:solidFill>
                </a:rPr>
                <a:t>C</a:t>
              </a:r>
              <a:endParaRPr lang="en-US" sz="4000" b="1" dirty="0">
                <a:solidFill>
                  <a:schemeClr val="bg1"/>
                </a:solidFill>
              </a:endParaRPr>
            </a:p>
          </p:txBody>
        </p:sp>
        <p:sp>
          <p:nvSpPr>
            <p:cNvPr id="29" name="TextBox 28"/>
            <p:cNvSpPr txBox="1"/>
            <p:nvPr/>
          </p:nvSpPr>
          <p:spPr>
            <a:xfrm>
              <a:off x="7719923" y="1380873"/>
              <a:ext cx="508022" cy="707886"/>
            </a:xfrm>
            <a:prstGeom prst="rect">
              <a:avLst/>
            </a:prstGeom>
            <a:noFill/>
          </p:spPr>
          <p:txBody>
            <a:bodyPr wrap="none" rtlCol="0">
              <a:spAutoFit/>
            </a:bodyPr>
            <a:lstStyle/>
            <a:p>
              <a:r>
                <a:rPr lang="en-US" sz="4000" b="1" dirty="0" smtClean="0">
                  <a:solidFill>
                    <a:schemeClr val="bg1"/>
                  </a:solidFill>
                </a:rPr>
                <a:t>D</a:t>
              </a:r>
              <a:endParaRPr lang="en-US" sz="4000" b="1" dirty="0">
                <a:solidFill>
                  <a:schemeClr val="bg1"/>
                </a:solidFill>
              </a:endParaRPr>
            </a:p>
          </p:txBody>
        </p:sp>
        <p:sp>
          <p:nvSpPr>
            <p:cNvPr id="30" name="TextBox 29"/>
            <p:cNvSpPr txBox="1"/>
            <p:nvPr/>
          </p:nvSpPr>
          <p:spPr>
            <a:xfrm>
              <a:off x="2287968" y="2466624"/>
              <a:ext cx="971991" cy="461665"/>
            </a:xfrm>
            <a:prstGeom prst="rect">
              <a:avLst/>
            </a:prstGeom>
            <a:noFill/>
          </p:spPr>
          <p:txBody>
            <a:bodyPr wrap="none" rtlCol="0">
              <a:spAutoFit/>
            </a:bodyPr>
            <a:lstStyle/>
            <a:p>
              <a:r>
                <a:rPr lang="en-US" sz="2400" dirty="0" smtClean="0">
                  <a:solidFill>
                    <a:srgbClr val="FFFFFF"/>
                  </a:solidFill>
                </a:rPr>
                <a:t>Serine</a:t>
              </a:r>
              <a:endParaRPr lang="en-US" sz="2400" dirty="0">
                <a:solidFill>
                  <a:srgbClr val="FFFFFF"/>
                </a:solidFill>
              </a:endParaRPr>
            </a:p>
          </p:txBody>
        </p:sp>
        <p:sp>
          <p:nvSpPr>
            <p:cNvPr id="31" name="TextBox 30"/>
            <p:cNvSpPr txBox="1"/>
            <p:nvPr/>
          </p:nvSpPr>
          <p:spPr>
            <a:xfrm>
              <a:off x="3746809" y="2472072"/>
              <a:ext cx="1511319" cy="646331"/>
            </a:xfrm>
            <a:prstGeom prst="rect">
              <a:avLst/>
            </a:prstGeom>
            <a:noFill/>
          </p:spPr>
          <p:txBody>
            <a:bodyPr wrap="square" rtlCol="0">
              <a:spAutoFit/>
            </a:bodyPr>
            <a:lstStyle/>
            <a:p>
              <a:pPr algn="ctr"/>
              <a:r>
                <a:rPr lang="en-US" sz="2400" dirty="0" smtClean="0">
                  <a:solidFill>
                    <a:srgbClr val="FFFFFF"/>
                  </a:solidFill>
                </a:rPr>
                <a:t>Metallo</a:t>
              </a:r>
            </a:p>
            <a:p>
              <a:pPr algn="ctr"/>
              <a:r>
                <a:rPr lang="en-US" sz="1200" dirty="0" smtClean="0">
                  <a:solidFill>
                    <a:srgbClr val="FFFFFF"/>
                  </a:solidFill>
                </a:rPr>
                <a:t>(zinc-binding thiol)</a:t>
              </a:r>
              <a:endParaRPr lang="en-US" sz="1200" dirty="0">
                <a:solidFill>
                  <a:srgbClr val="FFFFFF"/>
                </a:solidFill>
              </a:endParaRPr>
            </a:p>
          </p:txBody>
        </p:sp>
        <p:sp>
          <p:nvSpPr>
            <p:cNvPr id="32" name="TextBox 31"/>
            <p:cNvSpPr txBox="1"/>
            <p:nvPr/>
          </p:nvSpPr>
          <p:spPr>
            <a:xfrm>
              <a:off x="5814814" y="2509017"/>
              <a:ext cx="971991" cy="461665"/>
            </a:xfrm>
            <a:prstGeom prst="rect">
              <a:avLst/>
            </a:prstGeom>
            <a:noFill/>
          </p:spPr>
          <p:txBody>
            <a:bodyPr wrap="none" rtlCol="0">
              <a:spAutoFit/>
            </a:bodyPr>
            <a:lstStyle/>
            <a:p>
              <a:r>
                <a:rPr lang="en-US" sz="2400" dirty="0" smtClean="0">
                  <a:solidFill>
                    <a:srgbClr val="FFFFFF"/>
                  </a:solidFill>
                </a:rPr>
                <a:t>Serine</a:t>
              </a:r>
              <a:endParaRPr lang="en-US" sz="2400" dirty="0">
                <a:solidFill>
                  <a:srgbClr val="FFFFFF"/>
                </a:solidFill>
              </a:endParaRPr>
            </a:p>
          </p:txBody>
        </p:sp>
        <p:sp>
          <p:nvSpPr>
            <p:cNvPr id="33" name="TextBox 32"/>
            <p:cNvSpPr txBox="1"/>
            <p:nvPr/>
          </p:nvSpPr>
          <p:spPr>
            <a:xfrm>
              <a:off x="7510018" y="2503973"/>
              <a:ext cx="971991" cy="461665"/>
            </a:xfrm>
            <a:prstGeom prst="rect">
              <a:avLst/>
            </a:prstGeom>
            <a:noFill/>
          </p:spPr>
          <p:txBody>
            <a:bodyPr wrap="none" rtlCol="0">
              <a:spAutoFit/>
            </a:bodyPr>
            <a:lstStyle/>
            <a:p>
              <a:r>
                <a:rPr lang="en-US" sz="2400" dirty="0" smtClean="0">
                  <a:solidFill>
                    <a:srgbClr val="FFFFFF"/>
                  </a:solidFill>
                </a:rPr>
                <a:t>Serine</a:t>
              </a:r>
              <a:endParaRPr lang="en-US" sz="2400" dirty="0">
                <a:solidFill>
                  <a:srgbClr val="FFFFFF"/>
                </a:solidFill>
              </a:endParaRPr>
            </a:p>
          </p:txBody>
        </p:sp>
        <p:sp>
          <p:nvSpPr>
            <p:cNvPr id="34" name="TextBox 33"/>
            <p:cNvSpPr txBox="1"/>
            <p:nvPr/>
          </p:nvSpPr>
          <p:spPr>
            <a:xfrm>
              <a:off x="2036081" y="3358806"/>
              <a:ext cx="1500823" cy="646331"/>
            </a:xfrm>
            <a:prstGeom prst="rect">
              <a:avLst/>
            </a:prstGeom>
            <a:noFill/>
          </p:spPr>
          <p:txBody>
            <a:bodyPr wrap="square" rtlCol="0">
              <a:spAutoFit/>
            </a:bodyPr>
            <a:lstStyle/>
            <a:p>
              <a:pPr algn="ctr"/>
              <a:r>
                <a:rPr lang="en-US" dirty="0" smtClean="0">
                  <a:solidFill>
                    <a:srgbClr val="FFFFFF"/>
                  </a:solidFill>
                </a:rPr>
                <a:t>TEM, SHV, CTX-M, KPC </a:t>
              </a:r>
              <a:endParaRPr lang="en-US" dirty="0">
                <a:solidFill>
                  <a:srgbClr val="FFFFFF"/>
                </a:solidFill>
              </a:endParaRPr>
            </a:p>
          </p:txBody>
        </p:sp>
        <p:sp>
          <p:nvSpPr>
            <p:cNvPr id="35" name="TextBox 34"/>
            <p:cNvSpPr txBox="1"/>
            <p:nvPr/>
          </p:nvSpPr>
          <p:spPr>
            <a:xfrm>
              <a:off x="3741780" y="3406243"/>
              <a:ext cx="1500823" cy="646331"/>
            </a:xfrm>
            <a:prstGeom prst="rect">
              <a:avLst/>
            </a:prstGeom>
            <a:noFill/>
          </p:spPr>
          <p:txBody>
            <a:bodyPr wrap="square" rtlCol="0">
              <a:spAutoFit/>
            </a:bodyPr>
            <a:lstStyle/>
            <a:p>
              <a:pPr algn="ctr"/>
              <a:r>
                <a:rPr lang="en-US" dirty="0" smtClean="0">
                  <a:solidFill>
                    <a:srgbClr val="FFFFFF"/>
                  </a:solidFill>
                </a:rPr>
                <a:t>NMD-1, IMP, VIM</a:t>
              </a:r>
              <a:endParaRPr lang="en-US" dirty="0">
                <a:solidFill>
                  <a:srgbClr val="FFFFFF"/>
                </a:solidFill>
              </a:endParaRPr>
            </a:p>
          </p:txBody>
        </p:sp>
        <p:sp>
          <p:nvSpPr>
            <p:cNvPr id="36" name="TextBox 35"/>
            <p:cNvSpPr txBox="1"/>
            <p:nvPr/>
          </p:nvSpPr>
          <p:spPr>
            <a:xfrm>
              <a:off x="5468470" y="3474671"/>
              <a:ext cx="1500823" cy="369332"/>
            </a:xfrm>
            <a:prstGeom prst="rect">
              <a:avLst/>
            </a:prstGeom>
            <a:noFill/>
          </p:spPr>
          <p:txBody>
            <a:bodyPr wrap="square" rtlCol="0">
              <a:spAutoFit/>
            </a:bodyPr>
            <a:lstStyle/>
            <a:p>
              <a:pPr algn="ctr"/>
              <a:r>
                <a:rPr lang="en-US" dirty="0" smtClean="0">
                  <a:solidFill>
                    <a:srgbClr val="FFFFFF"/>
                  </a:solidFill>
                </a:rPr>
                <a:t>AmpC, CMY</a:t>
              </a:r>
              <a:endParaRPr lang="en-US" dirty="0">
                <a:solidFill>
                  <a:srgbClr val="FFFFFF"/>
                </a:solidFill>
              </a:endParaRPr>
            </a:p>
          </p:txBody>
        </p:sp>
        <p:sp>
          <p:nvSpPr>
            <p:cNvPr id="37" name="TextBox 36"/>
            <p:cNvSpPr txBox="1"/>
            <p:nvPr/>
          </p:nvSpPr>
          <p:spPr>
            <a:xfrm>
              <a:off x="7195160" y="3469626"/>
              <a:ext cx="1500823" cy="369332"/>
            </a:xfrm>
            <a:prstGeom prst="rect">
              <a:avLst/>
            </a:prstGeom>
            <a:noFill/>
          </p:spPr>
          <p:txBody>
            <a:bodyPr wrap="square" rtlCol="0">
              <a:spAutoFit/>
            </a:bodyPr>
            <a:lstStyle/>
            <a:p>
              <a:pPr algn="ctr"/>
              <a:r>
                <a:rPr lang="en-US" dirty="0" smtClean="0">
                  <a:solidFill>
                    <a:srgbClr val="FFFFFF"/>
                  </a:solidFill>
                </a:rPr>
                <a:t>OXA </a:t>
              </a:r>
              <a:endParaRPr lang="en-US" dirty="0">
                <a:solidFill>
                  <a:srgbClr val="FFFFFF"/>
                </a:solidFill>
              </a:endParaRPr>
            </a:p>
          </p:txBody>
        </p:sp>
        <p:sp>
          <p:nvSpPr>
            <p:cNvPr id="38" name="TextBox 37"/>
            <p:cNvSpPr txBox="1"/>
            <p:nvPr/>
          </p:nvSpPr>
          <p:spPr>
            <a:xfrm>
              <a:off x="1962615" y="4287930"/>
              <a:ext cx="1637261" cy="738664"/>
            </a:xfrm>
            <a:prstGeom prst="rect">
              <a:avLst/>
            </a:prstGeom>
            <a:noFill/>
          </p:spPr>
          <p:txBody>
            <a:bodyPr wrap="square" rtlCol="0">
              <a:spAutoFit/>
            </a:bodyPr>
            <a:lstStyle/>
            <a:p>
              <a:pPr algn="ctr"/>
              <a:r>
                <a:rPr lang="en-US" sz="1400" dirty="0" smtClean="0">
                  <a:solidFill>
                    <a:srgbClr val="FFFFFF"/>
                  </a:solidFill>
                </a:rPr>
                <a:t>Enterobacteriaceae and</a:t>
              </a:r>
            </a:p>
            <a:p>
              <a:pPr algn="ctr"/>
              <a:r>
                <a:rPr lang="en-US" sz="1400" dirty="0" smtClean="0">
                  <a:solidFill>
                    <a:srgbClr val="FFFFFF"/>
                  </a:solidFill>
                </a:rPr>
                <a:t>Non-fermenters</a:t>
              </a:r>
              <a:endParaRPr lang="en-US" sz="1400" dirty="0">
                <a:solidFill>
                  <a:srgbClr val="FFFFFF"/>
                </a:solidFill>
              </a:endParaRPr>
            </a:p>
          </p:txBody>
        </p:sp>
        <p:sp>
          <p:nvSpPr>
            <p:cNvPr id="39" name="TextBox 38"/>
            <p:cNvSpPr txBox="1"/>
            <p:nvPr/>
          </p:nvSpPr>
          <p:spPr>
            <a:xfrm>
              <a:off x="3668315" y="4314375"/>
              <a:ext cx="1637261" cy="738664"/>
            </a:xfrm>
            <a:prstGeom prst="rect">
              <a:avLst/>
            </a:prstGeom>
            <a:noFill/>
          </p:spPr>
          <p:txBody>
            <a:bodyPr wrap="square" rtlCol="0">
              <a:spAutoFit/>
            </a:bodyPr>
            <a:lstStyle/>
            <a:p>
              <a:pPr algn="ctr"/>
              <a:r>
                <a:rPr lang="en-US" sz="1400" dirty="0" smtClean="0">
                  <a:solidFill>
                    <a:srgbClr val="FFFFFF"/>
                  </a:solidFill>
                </a:rPr>
                <a:t>Enterobacteriaceae and</a:t>
              </a:r>
            </a:p>
            <a:p>
              <a:pPr algn="ctr"/>
              <a:r>
                <a:rPr lang="en-US" sz="1400" dirty="0" smtClean="0">
                  <a:solidFill>
                    <a:srgbClr val="FFFFFF"/>
                  </a:solidFill>
                </a:rPr>
                <a:t>Non-fermenters</a:t>
              </a:r>
              <a:endParaRPr lang="en-US" sz="1400" dirty="0">
                <a:solidFill>
                  <a:srgbClr val="FFFFFF"/>
                </a:solidFill>
              </a:endParaRPr>
            </a:p>
          </p:txBody>
        </p:sp>
        <p:sp>
          <p:nvSpPr>
            <p:cNvPr id="40" name="TextBox 39"/>
            <p:cNvSpPr txBox="1"/>
            <p:nvPr/>
          </p:nvSpPr>
          <p:spPr>
            <a:xfrm>
              <a:off x="5410528" y="4314375"/>
              <a:ext cx="1637261" cy="523220"/>
            </a:xfrm>
            <a:prstGeom prst="rect">
              <a:avLst/>
            </a:prstGeom>
            <a:noFill/>
          </p:spPr>
          <p:txBody>
            <a:bodyPr wrap="square" rtlCol="0">
              <a:spAutoFit/>
            </a:bodyPr>
            <a:lstStyle/>
            <a:p>
              <a:pPr algn="ctr"/>
              <a:r>
                <a:rPr lang="en-US" sz="1400" i="1" dirty="0" smtClean="0">
                  <a:solidFill>
                    <a:srgbClr val="FFFFFF"/>
                  </a:solidFill>
                </a:rPr>
                <a:t>Enterobacter</a:t>
              </a:r>
              <a:r>
                <a:rPr lang="en-US" sz="1400" dirty="0" smtClean="0">
                  <a:solidFill>
                    <a:srgbClr val="FFFFFF"/>
                  </a:solidFill>
                </a:rPr>
                <a:t> spp.</a:t>
              </a:r>
            </a:p>
            <a:p>
              <a:pPr algn="ctr"/>
              <a:r>
                <a:rPr lang="en-US" sz="1400" i="1" dirty="0" smtClean="0">
                  <a:solidFill>
                    <a:srgbClr val="FFFFFF"/>
                  </a:solidFill>
                </a:rPr>
                <a:t>Citrobater</a:t>
              </a:r>
              <a:r>
                <a:rPr lang="en-US" sz="1400" dirty="0" smtClean="0">
                  <a:solidFill>
                    <a:srgbClr val="FFFFFF"/>
                  </a:solidFill>
                </a:rPr>
                <a:t> spp.</a:t>
              </a:r>
              <a:endParaRPr lang="en-US" sz="1400" dirty="0">
                <a:solidFill>
                  <a:srgbClr val="FFFFFF"/>
                </a:solidFill>
              </a:endParaRPr>
            </a:p>
          </p:txBody>
        </p:sp>
        <p:sp>
          <p:nvSpPr>
            <p:cNvPr id="41" name="TextBox 40"/>
            <p:cNvSpPr txBox="1"/>
            <p:nvPr/>
          </p:nvSpPr>
          <p:spPr>
            <a:xfrm>
              <a:off x="7152742" y="4293382"/>
              <a:ext cx="1637261" cy="738664"/>
            </a:xfrm>
            <a:prstGeom prst="rect">
              <a:avLst/>
            </a:prstGeom>
            <a:noFill/>
          </p:spPr>
          <p:txBody>
            <a:bodyPr wrap="square" rtlCol="0">
              <a:spAutoFit/>
            </a:bodyPr>
            <a:lstStyle/>
            <a:p>
              <a:pPr algn="ctr"/>
              <a:r>
                <a:rPr lang="en-US" sz="1400" dirty="0" smtClean="0">
                  <a:solidFill>
                    <a:srgbClr val="FFFFFF"/>
                  </a:solidFill>
                </a:rPr>
                <a:t>Enterobacteriaceae and</a:t>
              </a:r>
            </a:p>
            <a:p>
              <a:pPr algn="ctr"/>
              <a:r>
                <a:rPr lang="en-US" sz="1400" dirty="0" smtClean="0">
                  <a:solidFill>
                    <a:srgbClr val="FFFFFF"/>
                  </a:solidFill>
                </a:rPr>
                <a:t>Non-fermenters</a:t>
              </a:r>
              <a:endParaRPr lang="en-US" sz="1400" dirty="0">
                <a:solidFill>
                  <a:srgbClr val="FFFFFF"/>
                </a:solidFill>
              </a:endParaRPr>
            </a:p>
          </p:txBody>
        </p:sp>
        <p:sp>
          <p:nvSpPr>
            <p:cNvPr id="42" name="TextBox 41"/>
            <p:cNvSpPr txBox="1"/>
            <p:nvPr/>
          </p:nvSpPr>
          <p:spPr>
            <a:xfrm>
              <a:off x="1956565" y="5154077"/>
              <a:ext cx="1695205" cy="938719"/>
            </a:xfrm>
            <a:prstGeom prst="rect">
              <a:avLst/>
            </a:prstGeom>
            <a:noFill/>
          </p:spPr>
          <p:txBody>
            <a:bodyPr wrap="square" rtlCol="0">
              <a:spAutoFit/>
            </a:bodyPr>
            <a:lstStyle/>
            <a:p>
              <a:r>
                <a:rPr lang="en-US" sz="1100" dirty="0" smtClean="0">
                  <a:solidFill>
                    <a:srgbClr val="FFFFFF"/>
                  </a:solidFill>
                </a:rPr>
                <a:t>Ampicillin; cephalotin; penicillins; 3</a:t>
              </a:r>
              <a:r>
                <a:rPr lang="en-US" sz="1100" baseline="30000" dirty="0" smtClean="0">
                  <a:solidFill>
                    <a:srgbClr val="FFFFFF"/>
                  </a:solidFill>
                </a:rPr>
                <a:t>rd</a:t>
              </a:r>
              <a:r>
                <a:rPr lang="en-US" sz="1100" dirty="0" smtClean="0">
                  <a:solidFill>
                    <a:srgbClr val="FFFFFF"/>
                  </a:solidFill>
                </a:rPr>
                <a:t> gen cephalosporins; Extended-spectrum cephalosporins; carbapenems</a:t>
              </a:r>
              <a:endParaRPr lang="en-US" sz="1100" dirty="0">
                <a:solidFill>
                  <a:srgbClr val="FFFFFF"/>
                </a:solidFill>
              </a:endParaRPr>
            </a:p>
          </p:txBody>
        </p:sp>
        <p:sp>
          <p:nvSpPr>
            <p:cNvPr id="43" name="TextBox 42"/>
            <p:cNvSpPr txBox="1"/>
            <p:nvPr/>
          </p:nvSpPr>
          <p:spPr>
            <a:xfrm>
              <a:off x="3657819" y="5379946"/>
              <a:ext cx="1695205" cy="307777"/>
            </a:xfrm>
            <a:prstGeom prst="rect">
              <a:avLst/>
            </a:prstGeom>
            <a:noFill/>
          </p:spPr>
          <p:txBody>
            <a:bodyPr wrap="square" rtlCol="0">
              <a:spAutoFit/>
            </a:bodyPr>
            <a:lstStyle/>
            <a:p>
              <a:pPr algn="ctr"/>
              <a:r>
                <a:rPr lang="en-US" sz="1400" dirty="0" smtClean="0">
                  <a:solidFill>
                    <a:srgbClr val="FFFFFF"/>
                  </a:solidFill>
                </a:rPr>
                <a:t>All β-lactams</a:t>
              </a:r>
              <a:endParaRPr lang="en-US" sz="1400" dirty="0">
                <a:solidFill>
                  <a:srgbClr val="FFFFFF"/>
                </a:solidFill>
              </a:endParaRPr>
            </a:p>
          </p:txBody>
        </p:sp>
        <p:sp>
          <p:nvSpPr>
            <p:cNvPr id="44" name="TextBox 43"/>
            <p:cNvSpPr txBox="1"/>
            <p:nvPr/>
          </p:nvSpPr>
          <p:spPr>
            <a:xfrm>
              <a:off x="5400032" y="5212010"/>
              <a:ext cx="1695205" cy="738664"/>
            </a:xfrm>
            <a:prstGeom prst="rect">
              <a:avLst/>
            </a:prstGeom>
            <a:noFill/>
          </p:spPr>
          <p:txBody>
            <a:bodyPr wrap="square" rtlCol="0">
              <a:spAutoFit/>
            </a:bodyPr>
            <a:lstStyle/>
            <a:p>
              <a:pPr algn="ctr"/>
              <a:r>
                <a:rPr lang="en-US" sz="1400" dirty="0" smtClean="0">
                  <a:solidFill>
                    <a:srgbClr val="FFFFFF"/>
                  </a:solidFill>
                </a:rPr>
                <a:t>Cephamycins;       3</a:t>
              </a:r>
              <a:r>
                <a:rPr lang="en-US" sz="1400" baseline="30000" dirty="0" smtClean="0">
                  <a:solidFill>
                    <a:srgbClr val="FFFFFF"/>
                  </a:solidFill>
                </a:rPr>
                <a:t>rd</a:t>
              </a:r>
              <a:r>
                <a:rPr lang="en-US" sz="1400" dirty="0" smtClean="0">
                  <a:solidFill>
                    <a:srgbClr val="FFFFFF"/>
                  </a:solidFill>
                </a:rPr>
                <a:t>-generation cephalosporins</a:t>
              </a:r>
              <a:endParaRPr lang="en-US" sz="1400" dirty="0">
                <a:solidFill>
                  <a:srgbClr val="FFFFFF"/>
                </a:solidFill>
              </a:endParaRPr>
            </a:p>
          </p:txBody>
        </p:sp>
        <p:sp>
          <p:nvSpPr>
            <p:cNvPr id="45" name="TextBox 44"/>
            <p:cNvSpPr txBox="1"/>
            <p:nvPr/>
          </p:nvSpPr>
          <p:spPr>
            <a:xfrm>
              <a:off x="7163236" y="5138537"/>
              <a:ext cx="1695205" cy="954107"/>
            </a:xfrm>
            <a:prstGeom prst="rect">
              <a:avLst/>
            </a:prstGeom>
            <a:noFill/>
          </p:spPr>
          <p:txBody>
            <a:bodyPr wrap="square" rtlCol="0">
              <a:spAutoFit/>
            </a:bodyPr>
            <a:lstStyle/>
            <a:p>
              <a:pPr algn="ctr"/>
              <a:r>
                <a:rPr lang="en-US" sz="1400" dirty="0" smtClean="0">
                  <a:solidFill>
                    <a:srgbClr val="FFFFFF"/>
                  </a:solidFill>
                </a:rPr>
                <a:t>Cloxacillin; Extended-spectrum cephalosporins; carbapenems</a:t>
              </a:r>
              <a:endParaRPr lang="en-US" sz="1400" dirty="0">
                <a:solidFill>
                  <a:srgbClr val="FFFFFF"/>
                </a:solidFill>
              </a:endParaRPr>
            </a:p>
          </p:txBody>
        </p:sp>
      </p:grpSp>
      <p:sp>
        <p:nvSpPr>
          <p:cNvPr id="46" name="TextBox 45"/>
          <p:cNvSpPr txBox="1"/>
          <p:nvPr/>
        </p:nvSpPr>
        <p:spPr>
          <a:xfrm>
            <a:off x="154521" y="6081973"/>
            <a:ext cx="3340578" cy="253916"/>
          </a:xfrm>
          <a:prstGeom prst="rect">
            <a:avLst/>
          </a:prstGeom>
          <a:noFill/>
        </p:spPr>
        <p:txBody>
          <a:bodyPr wrap="none" rtlCol="0">
            <a:spAutoFit/>
          </a:bodyPr>
          <a:lstStyle/>
          <a:p>
            <a:r>
              <a:rPr lang="en-US" sz="1050" dirty="0" err="1" smtClean="0"/>
              <a:t>Curcio</a:t>
            </a:r>
            <a:r>
              <a:rPr lang="en-US" sz="1050" dirty="0" smtClean="0"/>
              <a:t> D. 2014. </a:t>
            </a:r>
            <a:r>
              <a:rPr lang="en-US" sz="1050" i="1" dirty="0"/>
              <a:t>Current Clinical </a:t>
            </a:r>
            <a:r>
              <a:rPr lang="en-US" sz="1050" i="1" dirty="0" smtClean="0"/>
              <a:t>Pharmacology</a:t>
            </a:r>
            <a:r>
              <a:rPr lang="en-US" sz="1050" dirty="0"/>
              <a:t>.</a:t>
            </a:r>
            <a:r>
              <a:rPr lang="en-US" sz="1050" dirty="0" smtClean="0"/>
              <a:t> 9; 1: </a:t>
            </a:r>
            <a:r>
              <a:rPr lang="en-US" sz="1050" dirty="0"/>
              <a:t>27-38</a:t>
            </a:r>
          </a:p>
        </p:txBody>
      </p:sp>
      <p:sp>
        <p:nvSpPr>
          <p:cNvPr id="3" name="TextBox 2"/>
          <p:cNvSpPr txBox="1"/>
          <p:nvPr/>
        </p:nvSpPr>
        <p:spPr>
          <a:xfrm>
            <a:off x="1" y="6045527"/>
            <a:ext cx="9143999" cy="1015663"/>
          </a:xfrm>
          <a:prstGeom prst="rect">
            <a:avLst/>
          </a:prstGeom>
          <a:solidFill>
            <a:srgbClr val="376092"/>
          </a:solidFill>
        </p:spPr>
        <p:txBody>
          <a:bodyPr wrap="square" rtlCol="0">
            <a:spAutoFit/>
          </a:bodyPr>
          <a:lstStyle/>
          <a:p>
            <a:pPr algn="ctr"/>
            <a:r>
              <a:rPr lang="en-US" sz="2000" b="1" dirty="0" smtClean="0">
                <a:solidFill>
                  <a:schemeClr val="bg1"/>
                </a:solidFill>
              </a:rPr>
              <a:t>KPC-2 is the most prevalent class A carbapenemase in the world and can hydrolyze the β-lactamase inhibitors </a:t>
            </a:r>
            <a:r>
              <a:rPr lang="en-US" sz="2000" b="1" dirty="0" err="1" smtClean="0">
                <a:solidFill>
                  <a:schemeClr val="bg1"/>
                </a:solidFill>
              </a:rPr>
              <a:t>clavulanic</a:t>
            </a:r>
            <a:r>
              <a:rPr lang="en-US" sz="2000" b="1" dirty="0" smtClean="0">
                <a:solidFill>
                  <a:schemeClr val="bg1"/>
                </a:solidFill>
              </a:rPr>
              <a:t> acid, sulbactam, and tazobactam. </a:t>
            </a:r>
          </a:p>
          <a:p>
            <a:pPr algn="ctr"/>
            <a:endParaRPr lang="en-US" sz="2000" b="1" dirty="0" smtClean="0">
              <a:solidFill>
                <a:schemeClr val="bg1"/>
              </a:solidFill>
            </a:endParaRPr>
          </a:p>
        </p:txBody>
      </p:sp>
    </p:spTree>
    <p:extLst>
      <p:ext uri="{BB962C8B-B14F-4D97-AF65-F5344CB8AC3E}">
        <p14:creationId xmlns:p14="http://schemas.microsoft.com/office/powerpoint/2010/main" val="325202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38" y="105305"/>
            <a:ext cx="7853362" cy="1143000"/>
          </a:xfrm>
        </p:spPr>
        <p:txBody>
          <a:bodyPr>
            <a:normAutofit fontScale="90000"/>
          </a:bodyPr>
          <a:lstStyle/>
          <a:p>
            <a:r>
              <a:rPr lang="en-US" dirty="0" smtClean="0"/>
              <a:t>Gram-Negative Resistance:</a:t>
            </a:r>
            <a:br>
              <a:rPr lang="en-US" dirty="0" smtClean="0"/>
            </a:br>
            <a:r>
              <a:rPr lang="en-US" dirty="0" smtClean="0"/>
              <a:t>Four Major Areas of Need</a:t>
            </a:r>
            <a:endParaRPr lang="en-US" dirty="0"/>
          </a:p>
        </p:txBody>
      </p:sp>
      <p:graphicFrame>
        <p:nvGraphicFramePr>
          <p:cNvPr id="4" name="Content Placeholder 4"/>
          <p:cNvGraphicFramePr>
            <a:graphicFrameLocks noGrp="1"/>
          </p:cNvGraphicFramePr>
          <p:nvPr>
            <p:ph idx="1"/>
            <p:extLst/>
          </p:nvPr>
        </p:nvGraphicFramePr>
        <p:xfrm>
          <a:off x="592668" y="1614433"/>
          <a:ext cx="7902221" cy="4114800"/>
        </p:xfrm>
        <a:graphic>
          <a:graphicData uri="http://schemas.openxmlformats.org/drawingml/2006/table">
            <a:tbl>
              <a:tblPr firstRow="1" bandRow="1">
                <a:tableStyleId>{1E171933-4619-4E11-9A3F-F7608DF75F80}</a:tableStyleId>
              </a:tblPr>
              <a:tblGrid>
                <a:gridCol w="2669895"/>
                <a:gridCol w="2571420"/>
                <a:gridCol w="2660906"/>
              </a:tblGrid>
              <a:tr h="593605">
                <a:tc>
                  <a:txBody>
                    <a:bodyPr/>
                    <a:lstStyle/>
                    <a:p>
                      <a:pPr algn="ctr"/>
                      <a:r>
                        <a:rPr lang="en-US" sz="2000" dirty="0" smtClean="0"/>
                        <a:t>Resistant Gram-negative Phenotype</a:t>
                      </a:r>
                      <a:endParaRPr lang="en-US" sz="2000" dirty="0"/>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algn="ctr"/>
                      <a:r>
                        <a:rPr lang="en-US" sz="2000" dirty="0" smtClean="0"/>
                        <a:t>CDC Threat Level</a:t>
                      </a:r>
                      <a:endParaRPr lang="en-US" sz="20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a:txBody>
                    <a:bodyPr/>
                    <a:lstStyle/>
                    <a:p>
                      <a:pPr algn="ctr"/>
                      <a:r>
                        <a:rPr lang="en-US" sz="2000" dirty="0" smtClean="0"/>
                        <a:t>Estimated</a:t>
                      </a:r>
                      <a:r>
                        <a:rPr lang="en-US" sz="2000" baseline="0" dirty="0" smtClean="0"/>
                        <a:t> Cases &amp; Attributable Deaths in US per Year</a:t>
                      </a:r>
                      <a:endParaRPr lang="en-US" sz="20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r>
              <a:tr h="594367">
                <a:tc>
                  <a:txBody>
                    <a:bodyPr/>
                    <a:lstStyle/>
                    <a:p>
                      <a:pPr algn="ctr"/>
                      <a:r>
                        <a:rPr lang="en-US" sz="2000" dirty="0" smtClean="0"/>
                        <a:t>ESBL-producing Enterobacteriaceae</a:t>
                      </a:r>
                      <a:endParaRPr lang="en-US" sz="2000" dirty="0"/>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Serious</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26,000</a:t>
                      </a:r>
                      <a:r>
                        <a:rPr lang="en-US" sz="2000" baseline="0" dirty="0" smtClean="0"/>
                        <a:t> cases</a:t>
                      </a:r>
                    </a:p>
                    <a:p>
                      <a:pPr algn="ctr"/>
                      <a:r>
                        <a:rPr lang="en-US" sz="2000" baseline="0" dirty="0" smtClean="0"/>
                        <a:t>1,700 deaths</a:t>
                      </a:r>
                      <a:endParaRPr lang="en-US" sz="20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594367">
                <a:tc>
                  <a:txBody>
                    <a:bodyPr/>
                    <a:lstStyle/>
                    <a:p>
                      <a:pPr algn="ctr"/>
                      <a:r>
                        <a:rPr lang="en-US" sz="2000" dirty="0" smtClean="0"/>
                        <a:t>MDR</a:t>
                      </a:r>
                      <a:r>
                        <a:rPr lang="en-US" sz="2000" baseline="0" dirty="0" smtClean="0"/>
                        <a:t> </a:t>
                      </a:r>
                      <a:r>
                        <a:rPr lang="en-US" sz="2000" i="1" baseline="0" dirty="0" smtClean="0"/>
                        <a:t>P. aeruginosa</a:t>
                      </a:r>
                      <a:endParaRPr lang="en-US" sz="2000" dirty="0"/>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Serious</a:t>
                      </a:r>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6,000 cases</a:t>
                      </a:r>
                    </a:p>
                    <a:p>
                      <a:pPr algn="ctr"/>
                      <a:r>
                        <a:rPr lang="en-US" sz="2000" dirty="0" smtClean="0"/>
                        <a:t>400 deaths</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8490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Carbapenem-resistant Enterobacteriaceae (e.g. KPC)</a:t>
                      </a:r>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Urgent</a:t>
                      </a:r>
                      <a:endParaRPr lang="en-US" sz="18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aseline="0" dirty="0" smtClean="0"/>
                        <a:t>9,300 cases</a:t>
                      </a:r>
                    </a:p>
                    <a:p>
                      <a:pPr algn="ctr"/>
                      <a:r>
                        <a:rPr lang="en-US" sz="2000" baseline="0" dirty="0" smtClean="0"/>
                        <a:t>610 deaths</a:t>
                      </a:r>
                      <a:endParaRPr lang="en-US" sz="20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r h="5943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Metallo-β-lactamase-producers</a:t>
                      </a:r>
                    </a:p>
                  </a:txBody>
                  <a:tcPr anchor="ctr">
                    <a:lnL w="12700" cmpd="sng">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N/A</a:t>
                      </a:r>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Very rare</a:t>
                      </a:r>
                      <a:endParaRPr lang="en-US" sz="2000" dirty="0"/>
                    </a:p>
                  </a:txBody>
                  <a:tcPr anchor="ctr">
                    <a:lnL>
                      <a:noFill/>
                    </a:lnL>
                    <a:lnR>
                      <a:noFill/>
                    </a:lnR>
                    <a:lnT w="12700" cap="flat" cmpd="sng" algn="ctr">
                      <a:solidFill>
                        <a:srgbClr val="5F376A"/>
                      </a:solidFill>
                      <a:prstDash val="solid"/>
                      <a:round/>
                      <a:headEnd type="none" w="med" len="med"/>
                      <a:tailEnd type="none" w="med" len="med"/>
                    </a:lnT>
                    <a:lnB w="12700" cap="flat" cmpd="sng" algn="ctr">
                      <a:solidFill>
                        <a:srgbClr val="5F376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747889" y="5983111"/>
            <a:ext cx="4402467" cy="338554"/>
          </a:xfrm>
          <a:prstGeom prst="rect">
            <a:avLst/>
          </a:prstGeom>
          <a:noFill/>
        </p:spPr>
        <p:txBody>
          <a:bodyPr wrap="none" rtlCol="0">
            <a:spAutoFit/>
          </a:bodyPr>
          <a:lstStyle/>
          <a:p>
            <a:r>
              <a:rPr lang="en-US" sz="1600" dirty="0">
                <a:solidFill>
                  <a:prstClr val="black"/>
                </a:solidFill>
                <a:latin typeface="Calibri"/>
              </a:rPr>
              <a:t>CDC, Antibiotic Resistance Threats in the US, 2013.</a:t>
            </a:r>
          </a:p>
        </p:txBody>
      </p:sp>
    </p:spTree>
    <p:extLst>
      <p:ext uri="{BB962C8B-B14F-4D97-AF65-F5344CB8AC3E}">
        <p14:creationId xmlns:p14="http://schemas.microsoft.com/office/powerpoint/2010/main" val="22241484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err="1" smtClean="0"/>
              <a:t>Ceftolozane</a:t>
            </a:r>
            <a:r>
              <a:rPr lang="en-US" sz="4800" dirty="0" smtClean="0"/>
              <a:t>/</a:t>
            </a:r>
            <a:r>
              <a:rPr lang="en-US" sz="4800" dirty="0" err="1" smtClean="0"/>
              <a:t>Tazobactam</a:t>
            </a:r>
            <a:endParaRPr lang="en-US" sz="4800" dirty="0"/>
          </a:p>
        </p:txBody>
      </p:sp>
      <p:sp>
        <p:nvSpPr>
          <p:cNvPr id="6" name="Content Placeholder 5"/>
          <p:cNvSpPr>
            <a:spLocks noGrp="1"/>
          </p:cNvSpPr>
          <p:nvPr>
            <p:ph idx="1"/>
          </p:nvPr>
        </p:nvSpPr>
        <p:spPr>
          <a:xfrm>
            <a:off x="899649" y="1771829"/>
            <a:ext cx="7853362" cy="4525963"/>
          </a:xfrm>
        </p:spPr>
        <p:txBody>
          <a:bodyPr>
            <a:normAutofit/>
          </a:bodyPr>
          <a:lstStyle/>
          <a:p>
            <a:r>
              <a:rPr lang="en-US" sz="3600" dirty="0" smtClean="0"/>
              <a:t>Superior </a:t>
            </a:r>
            <a:r>
              <a:rPr lang="en-US" sz="3600" dirty="0" err="1" smtClean="0"/>
              <a:t>antipseudomonal</a:t>
            </a:r>
            <a:r>
              <a:rPr lang="en-US" sz="3600" dirty="0" smtClean="0"/>
              <a:t> activity compared to </a:t>
            </a:r>
            <a:r>
              <a:rPr lang="en-US" sz="3600" dirty="0" err="1" smtClean="0"/>
              <a:t>ceftazidime</a:t>
            </a:r>
            <a:endParaRPr lang="en-US" sz="3600" dirty="0" smtClean="0"/>
          </a:p>
          <a:p>
            <a:r>
              <a:rPr lang="en-US" sz="3600" dirty="0" smtClean="0"/>
              <a:t>Active against most ESBL and Amp C-producing organisms</a:t>
            </a:r>
            <a:endParaRPr lang="en-US" sz="3600" dirty="0"/>
          </a:p>
        </p:txBody>
      </p:sp>
      <p:sp>
        <p:nvSpPr>
          <p:cNvPr id="7" name="Rectangle 6"/>
          <p:cNvSpPr/>
          <p:nvPr/>
        </p:nvSpPr>
        <p:spPr>
          <a:xfrm>
            <a:off x="688984" y="5570807"/>
            <a:ext cx="6900998" cy="707886"/>
          </a:xfrm>
          <a:prstGeom prst="rect">
            <a:avLst/>
          </a:prstGeom>
        </p:spPr>
        <p:txBody>
          <a:bodyPr wrap="none">
            <a:spAutoFit/>
          </a:bodyPr>
          <a:lstStyle/>
          <a:p>
            <a:r>
              <a:rPr lang="en-US" sz="2000" dirty="0" smtClean="0"/>
              <a:t>This material was prepared by David L Patterson and available at</a:t>
            </a:r>
          </a:p>
          <a:p>
            <a:r>
              <a:rPr lang="en-US" sz="2000" dirty="0" smtClean="0"/>
              <a:t>/</a:t>
            </a:r>
            <a:r>
              <a:rPr lang="en-US" sz="2000" dirty="0" err="1"/>
              <a:t>www.asid.net.au</a:t>
            </a:r>
            <a:r>
              <a:rPr lang="en-US" sz="2000" dirty="0"/>
              <a:t>/documents/item/65</a:t>
            </a:r>
          </a:p>
        </p:txBody>
      </p:sp>
    </p:spTree>
    <p:extLst>
      <p:ext uri="{BB962C8B-B14F-4D97-AF65-F5344CB8AC3E}">
        <p14:creationId xmlns:p14="http://schemas.microsoft.com/office/powerpoint/2010/main" val="565861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2463" y="159192"/>
            <a:ext cx="7853362" cy="1143000"/>
          </a:xfrm>
        </p:spPr>
        <p:txBody>
          <a:bodyPr/>
          <a:lstStyle/>
          <a:p>
            <a:r>
              <a:rPr lang="en-US" dirty="0" smtClean="0"/>
              <a:t>Overview</a:t>
            </a:r>
            <a:endParaRPr lang="en-US" dirty="0"/>
          </a:p>
        </p:txBody>
      </p:sp>
      <p:sp>
        <p:nvSpPr>
          <p:cNvPr id="6" name="Content Placeholder 5"/>
          <p:cNvSpPr>
            <a:spLocks noGrp="1"/>
          </p:cNvSpPr>
          <p:nvPr>
            <p:ph idx="1"/>
          </p:nvPr>
        </p:nvSpPr>
        <p:spPr>
          <a:xfrm>
            <a:off x="1318047" y="3266085"/>
            <a:ext cx="7109931" cy="2208023"/>
          </a:xfrm>
        </p:spPr>
        <p:txBody>
          <a:bodyPr>
            <a:normAutofit/>
          </a:bodyPr>
          <a:lstStyle/>
          <a:p>
            <a:r>
              <a:rPr lang="en-US" dirty="0" smtClean="0"/>
              <a:t>Understand definitions</a:t>
            </a:r>
          </a:p>
          <a:p>
            <a:r>
              <a:rPr lang="en-US" dirty="0" smtClean="0"/>
              <a:t>Review the epidemiology</a:t>
            </a:r>
          </a:p>
          <a:p>
            <a:r>
              <a:rPr lang="en-US" dirty="0" smtClean="0"/>
              <a:t>Understand associated outcomes</a:t>
            </a:r>
          </a:p>
        </p:txBody>
      </p:sp>
      <p:sp>
        <p:nvSpPr>
          <p:cNvPr id="3" name="TextBox 2"/>
          <p:cNvSpPr txBox="1"/>
          <p:nvPr/>
        </p:nvSpPr>
        <p:spPr>
          <a:xfrm>
            <a:off x="729628" y="1714990"/>
            <a:ext cx="7728656" cy="1877437"/>
          </a:xfrm>
          <a:prstGeom prst="rect">
            <a:avLst/>
          </a:prstGeom>
          <a:noFill/>
        </p:spPr>
        <p:txBody>
          <a:bodyPr wrap="square" rtlCol="0">
            <a:spAutoFit/>
          </a:bodyPr>
          <a:lstStyle/>
          <a:p>
            <a:pPr lvl="0"/>
            <a:r>
              <a:rPr lang="en-US" sz="2800" b="1" dirty="0"/>
              <a:t>Describe the scope, </a:t>
            </a:r>
            <a:r>
              <a:rPr lang="en-US" sz="2800" b="1" dirty="0" smtClean="0"/>
              <a:t>prevalence, </a:t>
            </a:r>
            <a:r>
              <a:rPr lang="en-US" sz="2800" b="1" dirty="0"/>
              <a:t>and clinical implications of resistant</a:t>
            </a:r>
            <a:r>
              <a:rPr lang="en-US" sz="2800" b="1" dirty="0" smtClean="0"/>
              <a:t> gram-negative pathogen infections</a:t>
            </a:r>
            <a:r>
              <a:rPr lang="en-US" sz="2800" dirty="0" smtClean="0"/>
              <a:t> </a:t>
            </a:r>
            <a:endParaRPr lang="en-US" sz="2800" dirty="0"/>
          </a:p>
          <a:p>
            <a:pPr algn="ctr"/>
            <a:endParaRPr lang="en-US" sz="3200" dirty="0"/>
          </a:p>
        </p:txBody>
      </p:sp>
    </p:spTree>
    <p:extLst>
      <p:ext uri="{BB962C8B-B14F-4D97-AF65-F5344CB8AC3E}">
        <p14:creationId xmlns:p14="http://schemas.microsoft.com/office/powerpoint/2010/main" val="78451761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9677" y="979262"/>
            <a:ext cx="6277222" cy="5309977"/>
          </a:xfrm>
          <a:prstGeom prst="rect">
            <a:avLst/>
          </a:prstGeom>
        </p:spPr>
      </p:pic>
      <p:sp>
        <p:nvSpPr>
          <p:cNvPr id="2" name="Title 1"/>
          <p:cNvSpPr>
            <a:spLocks noGrp="1"/>
          </p:cNvSpPr>
          <p:nvPr>
            <p:ph type="title"/>
          </p:nvPr>
        </p:nvSpPr>
        <p:spPr>
          <a:xfrm>
            <a:off x="695157" y="98969"/>
            <a:ext cx="8448843" cy="1143000"/>
          </a:xfrm>
        </p:spPr>
        <p:txBody>
          <a:bodyPr>
            <a:noAutofit/>
          </a:bodyPr>
          <a:lstStyle/>
          <a:p>
            <a:r>
              <a:rPr lang="en-US" sz="2900" dirty="0" smtClean="0"/>
              <a:t>Activity of CTOL, </a:t>
            </a:r>
            <a:r>
              <a:rPr lang="en-US" sz="2900" dirty="0" err="1" smtClean="0"/>
              <a:t>CAZ,and</a:t>
            </a:r>
            <a:r>
              <a:rPr lang="en-US" sz="2900" dirty="0" smtClean="0"/>
              <a:t> FEP Against </a:t>
            </a:r>
            <a:r>
              <a:rPr lang="en-US" sz="2900" dirty="0" err="1" smtClean="0"/>
              <a:t>Carbapenem</a:t>
            </a:r>
            <a:r>
              <a:rPr lang="en-US" sz="2900" dirty="0" smtClean="0"/>
              <a:t> Resistant </a:t>
            </a:r>
            <a:r>
              <a:rPr lang="en-US" sz="2900" i="1" dirty="0" smtClean="0"/>
              <a:t>Pseudomonas </a:t>
            </a:r>
            <a:r>
              <a:rPr lang="en-US" sz="2900" i="1" dirty="0" err="1" smtClean="0"/>
              <a:t>aeruginosa</a:t>
            </a:r>
            <a:r>
              <a:rPr lang="en-US" sz="2900" i="1" dirty="0" smtClean="0"/>
              <a:t> </a:t>
            </a:r>
            <a:endParaRPr lang="en-US" sz="2900" i="1" dirty="0"/>
          </a:p>
        </p:txBody>
      </p:sp>
      <p:sp>
        <p:nvSpPr>
          <p:cNvPr id="3" name="Rectangle 2"/>
          <p:cNvSpPr/>
          <p:nvPr/>
        </p:nvSpPr>
        <p:spPr>
          <a:xfrm>
            <a:off x="644352" y="6515404"/>
            <a:ext cx="6288200" cy="338554"/>
          </a:xfrm>
          <a:prstGeom prst="rect">
            <a:avLst/>
          </a:prstGeom>
        </p:spPr>
        <p:txBody>
          <a:bodyPr wrap="none">
            <a:spAutoFit/>
          </a:bodyPr>
          <a:lstStyle/>
          <a:p>
            <a:r>
              <a:rPr lang="en-US" sz="1600" dirty="0" smtClean="0"/>
              <a:t>Juan C, et al: Antimicrobial Agents And Chemotherapy, 2010</a:t>
            </a:r>
            <a:r>
              <a:rPr lang="en-US" sz="1600" dirty="0"/>
              <a:t>, </a:t>
            </a:r>
            <a:r>
              <a:rPr lang="en-US" sz="1600" dirty="0" smtClean="0"/>
              <a:t>54:846</a:t>
            </a:r>
            <a:r>
              <a:rPr lang="en-US" sz="1600" dirty="0"/>
              <a:t>–</a:t>
            </a:r>
            <a:r>
              <a:rPr lang="en-US" sz="1600" dirty="0" smtClean="0"/>
              <a:t>851</a:t>
            </a:r>
            <a:endParaRPr lang="fr-FR" sz="1600" dirty="0"/>
          </a:p>
        </p:txBody>
      </p:sp>
    </p:spTree>
    <p:extLst>
      <p:ext uri="{BB962C8B-B14F-4D97-AF65-F5344CB8AC3E}">
        <p14:creationId xmlns:p14="http://schemas.microsoft.com/office/powerpoint/2010/main" val="32322997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of CTOL/TAZ vs. ESBLs</a:t>
            </a:r>
            <a:endParaRPr lang="en-US" dirty="0"/>
          </a:p>
        </p:txBody>
      </p:sp>
      <p:sp>
        <p:nvSpPr>
          <p:cNvPr id="3" name="Content Placeholder 2"/>
          <p:cNvSpPr>
            <a:spLocks noGrp="1"/>
          </p:cNvSpPr>
          <p:nvPr>
            <p:ph idx="1"/>
          </p:nvPr>
        </p:nvSpPr>
        <p:spPr>
          <a:xfrm>
            <a:off x="596900" y="1600200"/>
            <a:ext cx="8229600" cy="4525963"/>
          </a:xfrm>
        </p:spPr>
        <p:txBody>
          <a:bodyPr>
            <a:normAutofit/>
          </a:bodyPr>
          <a:lstStyle/>
          <a:p>
            <a:r>
              <a:rPr lang="en-US" sz="3600" dirty="0" smtClean="0"/>
              <a:t>Covers most ESBL-producing </a:t>
            </a:r>
            <a:r>
              <a:rPr lang="en-US" sz="3600" i="1" dirty="0" smtClean="0"/>
              <a:t>E. coli, </a:t>
            </a:r>
            <a:r>
              <a:rPr lang="en-US" sz="3600" i="1" dirty="0" err="1" smtClean="0"/>
              <a:t>Klebsiella</a:t>
            </a:r>
            <a:r>
              <a:rPr lang="en-US" sz="3600" i="1" dirty="0" smtClean="0"/>
              <a:t> </a:t>
            </a:r>
            <a:r>
              <a:rPr lang="en-US" sz="3600" i="1" dirty="0" err="1" smtClean="0"/>
              <a:t>pneumoniae</a:t>
            </a:r>
            <a:r>
              <a:rPr lang="en-US" sz="3600" i="1" dirty="0" smtClean="0"/>
              <a:t>,</a:t>
            </a:r>
            <a:r>
              <a:rPr lang="en-US" sz="3600" dirty="0" smtClean="0"/>
              <a:t> and other </a:t>
            </a:r>
            <a:r>
              <a:rPr lang="en-US" sz="3600" i="1" dirty="0" err="1" smtClean="0"/>
              <a:t>Enterobacteriaceae</a:t>
            </a:r>
            <a:endParaRPr lang="en-US" sz="3600" i="1" dirty="0" smtClean="0"/>
          </a:p>
          <a:p>
            <a:r>
              <a:rPr lang="en-US" sz="3600" dirty="0" smtClean="0"/>
              <a:t>Covers most </a:t>
            </a:r>
            <a:r>
              <a:rPr lang="en-US" sz="3600" dirty="0" err="1" smtClean="0"/>
              <a:t>AmpC</a:t>
            </a:r>
            <a:r>
              <a:rPr lang="en-US" sz="3600" dirty="0" smtClean="0"/>
              <a:t> producers</a:t>
            </a:r>
          </a:p>
          <a:p>
            <a:r>
              <a:rPr lang="en-US" sz="3600" dirty="0" smtClean="0"/>
              <a:t>Does not have activity against KPC or MBLs</a:t>
            </a:r>
            <a:endParaRPr lang="en-US" sz="3600" dirty="0"/>
          </a:p>
        </p:txBody>
      </p:sp>
    </p:spTree>
    <p:extLst>
      <p:ext uri="{BB962C8B-B14F-4D97-AF65-F5344CB8AC3E}">
        <p14:creationId xmlns:p14="http://schemas.microsoft.com/office/powerpoint/2010/main" val="645391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600200"/>
            <a:ext cx="8026400" cy="4525963"/>
          </a:xfrm>
        </p:spPr>
        <p:txBody>
          <a:bodyPr>
            <a:normAutofit/>
          </a:bodyPr>
          <a:lstStyle/>
          <a:p>
            <a:pPr marL="0" indent="0" algn="ctr">
              <a:buNone/>
            </a:pPr>
            <a:r>
              <a:rPr lang="en-ID" sz="3600" b="1" dirty="0">
                <a:solidFill>
                  <a:srgbClr val="376092"/>
                </a:solidFill>
              </a:rPr>
              <a:t>In 2013, the Centers for Disease Control and Prevention identified CRE as “nightmare bacteria” and an immediate public health threat that requires </a:t>
            </a:r>
            <a:r>
              <a:rPr lang="en-ID" sz="3600" b="1" dirty="0" smtClean="0">
                <a:solidFill>
                  <a:schemeClr val="accent6">
                    <a:lumMod val="75000"/>
                  </a:schemeClr>
                </a:solidFill>
              </a:rPr>
              <a:t>“</a:t>
            </a:r>
            <a:r>
              <a:rPr lang="en-ID" sz="3600" b="1" dirty="0">
                <a:solidFill>
                  <a:schemeClr val="accent6">
                    <a:lumMod val="75000"/>
                  </a:schemeClr>
                </a:solidFill>
              </a:rPr>
              <a:t>urgent and aggressive action</a:t>
            </a:r>
            <a:r>
              <a:rPr lang="en-ID" sz="3600" b="1" dirty="0" smtClean="0">
                <a:solidFill>
                  <a:schemeClr val="accent6">
                    <a:lumMod val="75000"/>
                  </a:schemeClr>
                </a:solidFill>
              </a:rPr>
              <a:t>.”</a:t>
            </a:r>
            <a:endParaRPr lang="en-ID" sz="3600" b="1" dirty="0">
              <a:solidFill>
                <a:schemeClr val="accent6">
                  <a:lumMod val="75000"/>
                </a:schemeClr>
              </a:solidFill>
            </a:endParaRPr>
          </a:p>
          <a:p>
            <a:pPr algn="ctr"/>
            <a:endParaRPr lang="en-US" sz="3600" b="1" dirty="0">
              <a:solidFill>
                <a:srgbClr val="376092"/>
              </a:solidFill>
            </a:endParaRPr>
          </a:p>
        </p:txBody>
      </p:sp>
    </p:spTree>
    <p:extLst>
      <p:ext uri="{BB962C8B-B14F-4D97-AF65-F5344CB8AC3E}">
        <p14:creationId xmlns:p14="http://schemas.microsoft.com/office/powerpoint/2010/main" val="10795129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93216" y="1400934"/>
          <a:ext cx="8278200" cy="4937760"/>
        </p:xfrm>
        <a:graphic>
          <a:graphicData uri="http://schemas.openxmlformats.org/drawingml/2006/table">
            <a:tbl>
              <a:tblPr firstRow="1" bandRow="1">
                <a:tableStyleId>{5C22544A-7EE6-4342-B048-85BDC9FD1C3A}</a:tableStyleId>
              </a:tblPr>
              <a:tblGrid>
                <a:gridCol w="1967354"/>
                <a:gridCol w="1667794"/>
                <a:gridCol w="2125784"/>
                <a:gridCol w="2517268"/>
              </a:tblGrid>
              <a:tr h="635656">
                <a:tc>
                  <a:txBody>
                    <a:bodyPr/>
                    <a:lstStyle/>
                    <a:p>
                      <a:pPr algn="ctr"/>
                      <a:r>
                        <a:rPr lang="en-US" sz="2000" dirty="0" smtClean="0"/>
                        <a:t>Type</a:t>
                      </a:r>
                      <a:endParaRPr lang="en-US" sz="2000" dirty="0"/>
                    </a:p>
                  </a:txBody>
                  <a:tcPr anchor="ctr">
                    <a:solidFill>
                      <a:srgbClr val="5F376A"/>
                    </a:solidFill>
                  </a:tcPr>
                </a:tc>
                <a:tc>
                  <a:txBody>
                    <a:bodyPr/>
                    <a:lstStyle/>
                    <a:p>
                      <a:pPr algn="ctr"/>
                      <a:r>
                        <a:rPr lang="en-US" sz="2000" dirty="0" smtClean="0"/>
                        <a:t>Ambler Class/Example</a:t>
                      </a:r>
                      <a:endParaRPr lang="en-US" sz="2000" dirty="0"/>
                    </a:p>
                  </a:txBody>
                  <a:tcPr anchor="ctr">
                    <a:solidFill>
                      <a:srgbClr val="5F376A"/>
                    </a:solidFill>
                  </a:tcPr>
                </a:tc>
                <a:tc>
                  <a:txBody>
                    <a:bodyPr/>
                    <a:lstStyle/>
                    <a:p>
                      <a:pPr algn="ctr"/>
                      <a:r>
                        <a:rPr lang="en-US" sz="2000" dirty="0" err="1" smtClean="0"/>
                        <a:t>Characterisitics</a:t>
                      </a:r>
                      <a:endParaRPr lang="en-US" sz="2000" dirty="0"/>
                    </a:p>
                  </a:txBody>
                  <a:tcPr anchor="ctr">
                    <a:solidFill>
                      <a:srgbClr val="5F376A"/>
                    </a:solidFill>
                  </a:tcPr>
                </a:tc>
                <a:tc>
                  <a:txBody>
                    <a:bodyPr/>
                    <a:lstStyle/>
                    <a:p>
                      <a:pPr algn="ctr"/>
                      <a:r>
                        <a:rPr lang="en-US" sz="2000" dirty="0" smtClean="0"/>
                        <a:t>Common bacteria containing this class</a:t>
                      </a:r>
                      <a:endParaRPr lang="en-US" sz="2000" dirty="0"/>
                    </a:p>
                  </a:txBody>
                  <a:tcPr anchor="ctr">
                    <a:solidFill>
                      <a:srgbClr val="5F376A"/>
                    </a:solidFill>
                  </a:tcPr>
                </a:tc>
              </a:tr>
              <a:tr h="635656">
                <a:tc>
                  <a:txBody>
                    <a:bodyPr/>
                    <a:lstStyle/>
                    <a:p>
                      <a:r>
                        <a:rPr lang="en-US" dirty="0" smtClean="0"/>
                        <a:t>Serine </a:t>
                      </a:r>
                      <a:r>
                        <a:rPr lang="en-US" dirty="0" err="1" smtClean="0"/>
                        <a:t>carbapenemases</a:t>
                      </a:r>
                      <a:endParaRPr lang="en-US" dirty="0"/>
                    </a:p>
                  </a:txBody>
                  <a:tcPr>
                    <a:solidFill>
                      <a:srgbClr val="E0DBE5"/>
                    </a:solidFill>
                  </a:tcPr>
                </a:tc>
                <a:tc>
                  <a:txBody>
                    <a:bodyPr/>
                    <a:lstStyle/>
                    <a:p>
                      <a:pPr algn="ctr"/>
                      <a:r>
                        <a:rPr lang="en-US" sz="2400" b="1" dirty="0" smtClean="0"/>
                        <a:t>A</a:t>
                      </a:r>
                      <a:r>
                        <a:rPr lang="en-US" sz="2000" dirty="0" smtClean="0"/>
                        <a:t>/KPC</a:t>
                      </a:r>
                      <a:endParaRPr lang="en-US" sz="2000" dirty="0"/>
                    </a:p>
                  </a:txBody>
                  <a:tcPr anchor="ctr">
                    <a:solidFill>
                      <a:srgbClr val="E0DBE5"/>
                    </a:solidFill>
                  </a:tcPr>
                </a:tc>
                <a:tc>
                  <a:txBody>
                    <a:bodyPr/>
                    <a:lstStyle/>
                    <a:p>
                      <a:r>
                        <a:rPr lang="en-US" dirty="0" smtClean="0"/>
                        <a:t>Hydrolyze</a:t>
                      </a:r>
                      <a:r>
                        <a:rPr lang="en-US" baseline="0" dirty="0" smtClean="0"/>
                        <a:t> </a:t>
                      </a:r>
                      <a:r>
                        <a:rPr lang="en-US" baseline="0" dirty="0" smtClean="0">
                          <a:solidFill>
                            <a:srgbClr val="FF0000"/>
                          </a:solidFill>
                        </a:rPr>
                        <a:t>carbapenems</a:t>
                      </a:r>
                    </a:p>
                    <a:p>
                      <a:r>
                        <a:rPr lang="en-US" baseline="0" dirty="0" smtClean="0">
                          <a:solidFill>
                            <a:srgbClr val="000000"/>
                          </a:solidFill>
                        </a:rPr>
                        <a:t>KPCs</a:t>
                      </a:r>
                      <a:endParaRPr lang="en-US" dirty="0">
                        <a:solidFill>
                          <a:srgbClr val="000000"/>
                        </a:solidFill>
                      </a:endParaRPr>
                    </a:p>
                  </a:txBody>
                  <a:tcPr>
                    <a:solidFill>
                      <a:srgbClr val="E0DBE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E. coli, </a:t>
                      </a:r>
                      <a:r>
                        <a:rPr lang="en-US" i="1" dirty="0" err="1" smtClean="0"/>
                        <a:t>Klebsiella</a:t>
                      </a:r>
                      <a:r>
                        <a:rPr lang="en-US" i="1" dirty="0" smtClean="0"/>
                        <a:t> </a:t>
                      </a:r>
                      <a:r>
                        <a:rPr lang="en-US" i="1" dirty="0" err="1" smtClean="0"/>
                        <a:t>spp</a:t>
                      </a:r>
                      <a:endParaRPr lang="en-US" i="1" dirty="0" smtClean="0"/>
                    </a:p>
                    <a:p>
                      <a:endParaRPr lang="en-US" dirty="0"/>
                    </a:p>
                  </a:txBody>
                  <a:tcPr>
                    <a:solidFill>
                      <a:srgbClr val="E0DBE5"/>
                    </a:solidFill>
                  </a:tcPr>
                </a:tc>
              </a:tr>
              <a:tr h="635656">
                <a:tc>
                  <a:txBody>
                    <a:bodyPr/>
                    <a:lstStyle/>
                    <a:p>
                      <a:r>
                        <a:rPr lang="en-US" dirty="0" smtClean="0"/>
                        <a:t>Metallo-                   β-lactamases</a:t>
                      </a:r>
                      <a:endParaRPr lang="en-US" dirty="0"/>
                    </a:p>
                  </a:txBody>
                  <a:tcPr>
                    <a:solidFill>
                      <a:srgbClr val="EDEAF0"/>
                    </a:solidFill>
                  </a:tcPr>
                </a:tc>
                <a:tc>
                  <a:txBody>
                    <a:bodyPr/>
                    <a:lstStyle/>
                    <a:p>
                      <a:pPr algn="ctr"/>
                      <a:r>
                        <a:rPr lang="en-US" sz="2400" b="1" dirty="0" smtClean="0"/>
                        <a:t>B</a:t>
                      </a:r>
                      <a:r>
                        <a:rPr lang="en-US" sz="2000" dirty="0" smtClean="0"/>
                        <a:t>/NDM-1</a:t>
                      </a:r>
                      <a:endParaRPr lang="en-US" sz="2000" dirty="0"/>
                    </a:p>
                  </a:txBody>
                  <a:tcPr anchor="ctr">
                    <a:solidFill>
                      <a:srgbClr val="EDEAF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Hydrolyze</a:t>
                      </a:r>
                      <a:r>
                        <a:rPr lang="en-US" baseline="0" dirty="0" smtClean="0"/>
                        <a:t> </a:t>
                      </a:r>
                      <a:r>
                        <a:rPr lang="en-US" baseline="0" dirty="0" smtClean="0">
                          <a:solidFill>
                            <a:srgbClr val="FF0000"/>
                          </a:solidFill>
                        </a:rPr>
                        <a:t>carbapenems</a:t>
                      </a:r>
                      <a:endParaRPr lang="en-US" dirty="0" smtClean="0">
                        <a:solidFill>
                          <a:srgbClr val="FF0000"/>
                        </a:solidFill>
                      </a:endParaRPr>
                    </a:p>
                    <a:p>
                      <a:endParaRPr lang="en-US" dirty="0"/>
                    </a:p>
                  </a:txBody>
                  <a:tcPr>
                    <a:solidFill>
                      <a:srgbClr val="EDEAF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E. coli, </a:t>
                      </a:r>
                      <a:r>
                        <a:rPr lang="en-US" i="1" dirty="0" err="1" smtClean="0"/>
                        <a:t>Klebsiella</a:t>
                      </a:r>
                      <a:r>
                        <a:rPr lang="en-US" i="1" dirty="0" smtClean="0"/>
                        <a:t> </a:t>
                      </a:r>
                      <a:r>
                        <a:rPr lang="en-US" i="1" dirty="0" err="1" smtClean="0"/>
                        <a:t>spp</a:t>
                      </a:r>
                      <a:endParaRPr lang="en-US" i="1" dirty="0" smtClean="0"/>
                    </a:p>
                    <a:p>
                      <a:endParaRPr lang="en-US" dirty="0"/>
                    </a:p>
                  </a:txBody>
                  <a:tcPr>
                    <a:solidFill>
                      <a:srgbClr val="EDEAF0"/>
                    </a:solidFill>
                  </a:tcPr>
                </a:tc>
              </a:tr>
              <a:tr h="784698">
                <a:tc>
                  <a:txBody>
                    <a:bodyPr/>
                    <a:lstStyle/>
                    <a:p>
                      <a:r>
                        <a:rPr lang="en-US" dirty="0" err="1" smtClean="0"/>
                        <a:t>Cehpalosporinases</a:t>
                      </a:r>
                      <a:endParaRPr lang="en-US" dirty="0"/>
                    </a:p>
                  </a:txBody>
                  <a:tcPr>
                    <a:solidFill>
                      <a:srgbClr val="E0DBE5"/>
                    </a:solidFill>
                  </a:tcPr>
                </a:tc>
                <a:tc>
                  <a:txBody>
                    <a:bodyPr/>
                    <a:lstStyle/>
                    <a:p>
                      <a:pPr algn="ctr"/>
                      <a:r>
                        <a:rPr lang="en-US" sz="2400" b="1" dirty="0" smtClean="0"/>
                        <a:t>C</a:t>
                      </a:r>
                      <a:r>
                        <a:rPr lang="en-US" sz="2000" dirty="0" smtClean="0"/>
                        <a:t>/</a:t>
                      </a:r>
                      <a:r>
                        <a:rPr lang="en-US" sz="2000" dirty="0" err="1" smtClean="0"/>
                        <a:t>AmpC</a:t>
                      </a:r>
                      <a:endParaRPr lang="en-US" sz="2000" dirty="0"/>
                    </a:p>
                  </a:txBody>
                  <a:tcPr anchor="ctr">
                    <a:solidFill>
                      <a:srgbClr val="E0DBE5"/>
                    </a:solidFill>
                  </a:tcPr>
                </a:tc>
                <a:tc>
                  <a:txBody>
                    <a:bodyPr/>
                    <a:lstStyle/>
                    <a:p>
                      <a:r>
                        <a:rPr lang="en-US" dirty="0" smtClean="0"/>
                        <a:t>Hydrolyze </a:t>
                      </a:r>
                      <a:r>
                        <a:rPr lang="en-US" dirty="0" smtClean="0">
                          <a:solidFill>
                            <a:srgbClr val="FF0000"/>
                          </a:solidFill>
                        </a:rPr>
                        <a:t>carbapenems</a:t>
                      </a:r>
                      <a:endParaRPr lang="en-US" dirty="0">
                        <a:solidFill>
                          <a:srgbClr val="FF0000"/>
                        </a:solidFill>
                      </a:endParaRPr>
                    </a:p>
                  </a:txBody>
                  <a:tcPr>
                    <a:solidFill>
                      <a:srgbClr val="E0DBE5"/>
                    </a:solidFill>
                  </a:tcPr>
                </a:tc>
                <a:tc>
                  <a:txBody>
                    <a:bodyPr/>
                    <a:lstStyle/>
                    <a:p>
                      <a:r>
                        <a:rPr lang="en-US" dirty="0" smtClean="0"/>
                        <a:t>E. coli,</a:t>
                      </a:r>
                      <a:r>
                        <a:rPr lang="en-US" baseline="0" dirty="0" smtClean="0"/>
                        <a:t> </a:t>
                      </a:r>
                      <a:r>
                        <a:rPr lang="en-US" baseline="0" dirty="0" err="1" smtClean="0"/>
                        <a:t>Enterobacter</a:t>
                      </a:r>
                      <a:r>
                        <a:rPr lang="en-US" baseline="0" dirty="0" smtClean="0"/>
                        <a:t> </a:t>
                      </a:r>
                      <a:r>
                        <a:rPr lang="en-US" baseline="0" dirty="0" err="1" smtClean="0"/>
                        <a:t>spp</a:t>
                      </a:r>
                      <a:r>
                        <a:rPr lang="en-US" baseline="0" dirty="0" smtClean="0"/>
                        <a:t>, </a:t>
                      </a:r>
                      <a:r>
                        <a:rPr lang="en-US" baseline="0" dirty="0" err="1" smtClean="0"/>
                        <a:t>Citrobacter</a:t>
                      </a:r>
                      <a:r>
                        <a:rPr lang="en-US" baseline="0" dirty="0" smtClean="0"/>
                        <a:t> </a:t>
                      </a:r>
                      <a:r>
                        <a:rPr lang="en-US" baseline="0" dirty="0" err="1" smtClean="0"/>
                        <a:t>spp</a:t>
                      </a:r>
                      <a:r>
                        <a:rPr lang="en-US" baseline="0" dirty="0" smtClean="0"/>
                        <a:t>, P. </a:t>
                      </a:r>
                      <a:r>
                        <a:rPr lang="en-US" baseline="0" dirty="0" err="1" smtClean="0"/>
                        <a:t>aeruginosa</a:t>
                      </a:r>
                      <a:r>
                        <a:rPr lang="en-US" baseline="0" dirty="0" smtClean="0"/>
                        <a:t>, </a:t>
                      </a:r>
                      <a:r>
                        <a:rPr lang="en-US" baseline="0" dirty="0" err="1" smtClean="0"/>
                        <a:t>Acinetobacter</a:t>
                      </a:r>
                      <a:endParaRPr lang="en-US" dirty="0"/>
                    </a:p>
                  </a:txBody>
                  <a:tcPr>
                    <a:solidFill>
                      <a:srgbClr val="E0DBE5"/>
                    </a:solidFill>
                  </a:tcPr>
                </a:tc>
              </a:tr>
              <a:tr h="908080">
                <a:tc>
                  <a:txBody>
                    <a:bodyPr/>
                    <a:lstStyle/>
                    <a:p>
                      <a:r>
                        <a:rPr lang="en-US" dirty="0" smtClean="0"/>
                        <a:t>OXA</a:t>
                      </a:r>
                      <a:endParaRPr lang="en-US" dirty="0"/>
                    </a:p>
                  </a:txBody>
                  <a:tcPr>
                    <a:solidFill>
                      <a:srgbClr val="EDEAF0"/>
                    </a:solidFill>
                  </a:tcPr>
                </a:tc>
                <a:tc>
                  <a:txBody>
                    <a:bodyPr/>
                    <a:lstStyle/>
                    <a:p>
                      <a:pPr algn="ctr"/>
                      <a:r>
                        <a:rPr lang="en-US" sz="2400" b="1" dirty="0" smtClean="0"/>
                        <a:t>D</a:t>
                      </a:r>
                      <a:endParaRPr lang="en-US" sz="2400" b="1" dirty="0"/>
                    </a:p>
                  </a:txBody>
                  <a:tcPr anchor="ctr">
                    <a:solidFill>
                      <a:srgbClr val="EDEAF0"/>
                    </a:solidFill>
                  </a:tcPr>
                </a:tc>
                <a:tc>
                  <a:txBody>
                    <a:bodyPr/>
                    <a:lstStyle/>
                    <a:p>
                      <a:r>
                        <a:rPr lang="en-US" dirty="0" smtClean="0"/>
                        <a:t>Hydrolyze </a:t>
                      </a:r>
                      <a:r>
                        <a:rPr lang="en-US" dirty="0" err="1" smtClean="0"/>
                        <a:t>oxacillin</a:t>
                      </a:r>
                      <a:r>
                        <a:rPr lang="en-US" dirty="0" smtClean="0"/>
                        <a:t>, </a:t>
                      </a:r>
                      <a:r>
                        <a:rPr lang="en-US" dirty="0" err="1" smtClean="0"/>
                        <a:t>oximino</a:t>
                      </a:r>
                      <a:r>
                        <a:rPr lang="en-US" dirty="0" smtClean="0"/>
                        <a:t> β-lactams</a:t>
                      </a:r>
                      <a:r>
                        <a:rPr lang="en-US" baseline="0" dirty="0" smtClean="0"/>
                        <a:t> and </a:t>
                      </a:r>
                      <a:r>
                        <a:rPr lang="en-US" baseline="0" dirty="0" smtClean="0">
                          <a:solidFill>
                            <a:srgbClr val="FF0000"/>
                          </a:solidFill>
                        </a:rPr>
                        <a:t>carbapenems</a:t>
                      </a:r>
                      <a:endParaRPr lang="en-US" dirty="0">
                        <a:solidFill>
                          <a:srgbClr val="FF0000"/>
                        </a:solidFill>
                      </a:endParaRPr>
                    </a:p>
                  </a:txBody>
                  <a:tcPr>
                    <a:solidFill>
                      <a:srgbClr val="EDEAF0"/>
                    </a:solidFill>
                  </a:tcPr>
                </a:tc>
                <a:tc>
                  <a:txBody>
                    <a:bodyPr/>
                    <a:lstStyle/>
                    <a:p>
                      <a:r>
                        <a:rPr lang="en-US" dirty="0" err="1" smtClean="0"/>
                        <a:t>Acinetobacter</a:t>
                      </a:r>
                      <a:r>
                        <a:rPr lang="en-US" dirty="0" smtClean="0"/>
                        <a:t>, </a:t>
                      </a:r>
                      <a:r>
                        <a:rPr lang="en-US" dirty="0" err="1" smtClean="0"/>
                        <a:t>Enterobacteriaceae</a:t>
                      </a:r>
                      <a:endParaRPr lang="en-US" dirty="0"/>
                    </a:p>
                  </a:txBody>
                  <a:tcPr>
                    <a:solidFill>
                      <a:srgbClr val="EDEAF0"/>
                    </a:solidFill>
                  </a:tcPr>
                </a:tc>
              </a:tr>
            </a:tbl>
          </a:graphicData>
        </a:graphic>
      </p:graphicFrame>
      <p:sp>
        <p:nvSpPr>
          <p:cNvPr id="4" name="TextBox 3"/>
          <p:cNvSpPr txBox="1"/>
          <p:nvPr/>
        </p:nvSpPr>
        <p:spPr>
          <a:xfrm>
            <a:off x="295798" y="0"/>
            <a:ext cx="8676631" cy="1446550"/>
          </a:xfrm>
          <a:prstGeom prst="rect">
            <a:avLst/>
          </a:prstGeom>
        </p:spPr>
        <p:txBody>
          <a:bodyPr vert="horz" lIns="91440" tIns="45720" rIns="91440" bIns="45720" rtlCol="0" anchor="ctr">
            <a:normAutofit/>
          </a:bodyPr>
          <a:lstStyle>
            <a:lvl1pPr algn="ctr">
              <a:spcBef>
                <a:spcPct val="0"/>
              </a:spcBef>
              <a:buNone/>
              <a:defRPr sz="4400" baseline="0">
                <a:ln w="9525">
                  <a:solidFill>
                    <a:srgbClr val="376092"/>
                  </a:solidFill>
                </a:ln>
                <a:solidFill>
                  <a:srgbClr val="31859C"/>
                </a:solidFill>
                <a:latin typeface="Helvetica Neue"/>
                <a:ea typeface="+mj-ea"/>
                <a:cs typeface="+mj-cs"/>
              </a:defRPr>
            </a:lvl1pPr>
          </a:lstStyle>
          <a:p>
            <a:r>
              <a:rPr lang="en-US" sz="3200" dirty="0" smtClean="0"/>
              <a:t>The Threat to Empiric Carbapenem Usage in Hospital-Acquired Infections</a:t>
            </a:r>
            <a:endParaRPr lang="en-US" sz="3200" dirty="0"/>
          </a:p>
        </p:txBody>
      </p:sp>
    </p:spTree>
    <p:extLst>
      <p:ext uri="{BB962C8B-B14F-4D97-AF65-F5344CB8AC3E}">
        <p14:creationId xmlns:p14="http://schemas.microsoft.com/office/powerpoint/2010/main" val="41325601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62763" y="3529636"/>
            <a:ext cx="6459166" cy="1955800"/>
            <a:chOff x="1682894" y="3360535"/>
            <a:chExt cx="6459166" cy="1955800"/>
          </a:xfrm>
        </p:grpSpPr>
        <p:pic>
          <p:nvPicPr>
            <p:cNvPr id="3" name="Picture 2"/>
            <p:cNvPicPr>
              <a:picLocks noChangeAspect="1"/>
            </p:cNvPicPr>
            <p:nvPr/>
          </p:nvPicPr>
          <p:blipFill>
            <a:blip r:embed="rId2"/>
            <a:stretch>
              <a:fillRect/>
            </a:stretch>
          </p:blipFill>
          <p:spPr>
            <a:xfrm>
              <a:off x="5830660" y="3686336"/>
              <a:ext cx="2311400" cy="990600"/>
            </a:xfrm>
            <a:prstGeom prst="rect">
              <a:avLst/>
            </a:prstGeom>
          </p:spPr>
        </p:pic>
        <p:pic>
          <p:nvPicPr>
            <p:cNvPr id="5" name="Picture 4"/>
            <p:cNvPicPr>
              <a:picLocks noChangeAspect="1"/>
            </p:cNvPicPr>
            <p:nvPr/>
          </p:nvPicPr>
          <p:blipFill>
            <a:blip r:embed="rId3"/>
            <a:stretch>
              <a:fillRect/>
            </a:stretch>
          </p:blipFill>
          <p:spPr>
            <a:xfrm>
              <a:off x="1682894" y="3360535"/>
              <a:ext cx="4241800" cy="1955800"/>
            </a:xfrm>
            <a:prstGeom prst="rect">
              <a:avLst/>
            </a:prstGeom>
          </p:spPr>
        </p:pic>
        <p:sp>
          <p:nvSpPr>
            <p:cNvPr id="6" name="TextBox 5"/>
            <p:cNvSpPr txBox="1"/>
            <p:nvPr/>
          </p:nvSpPr>
          <p:spPr>
            <a:xfrm>
              <a:off x="6365134" y="4907811"/>
              <a:ext cx="1199467" cy="338554"/>
            </a:xfrm>
            <a:prstGeom prst="rect">
              <a:avLst/>
            </a:prstGeom>
            <a:noFill/>
          </p:spPr>
          <p:txBody>
            <a:bodyPr wrap="none" rtlCol="0">
              <a:spAutoFit/>
            </a:bodyPr>
            <a:lstStyle/>
            <a:p>
              <a:r>
                <a:rPr lang="en-US" sz="1600" dirty="0" smtClean="0">
                  <a:latin typeface="Arial Black"/>
                  <a:cs typeface="Arial Black"/>
                </a:rPr>
                <a:t>RXP7009</a:t>
              </a:r>
              <a:endParaRPr lang="en-US" sz="1600" dirty="0">
                <a:latin typeface="Arial Black"/>
                <a:cs typeface="Arial Black"/>
              </a:endParaRPr>
            </a:p>
          </p:txBody>
        </p:sp>
        <p:sp>
          <p:nvSpPr>
            <p:cNvPr id="8" name="TextBox 7"/>
            <p:cNvSpPr txBox="1"/>
            <p:nvPr/>
          </p:nvSpPr>
          <p:spPr>
            <a:xfrm>
              <a:off x="3758265" y="4887733"/>
              <a:ext cx="1622522" cy="369332"/>
            </a:xfrm>
            <a:prstGeom prst="rect">
              <a:avLst/>
            </a:prstGeom>
            <a:solidFill>
              <a:schemeClr val="bg1"/>
            </a:solidFill>
          </p:spPr>
          <p:txBody>
            <a:bodyPr wrap="none" rtlCol="0">
              <a:spAutoFit/>
            </a:bodyPr>
            <a:lstStyle/>
            <a:p>
              <a:r>
                <a:rPr lang="en-US" dirty="0" err="1" smtClean="0">
                  <a:latin typeface="Arial Black"/>
                  <a:cs typeface="Arial Black"/>
                </a:rPr>
                <a:t>relebactam</a:t>
              </a:r>
              <a:endParaRPr lang="en-US" dirty="0">
                <a:latin typeface="Arial Black"/>
                <a:cs typeface="Arial Black"/>
              </a:endParaRPr>
            </a:p>
          </p:txBody>
        </p:sp>
        <p:sp>
          <p:nvSpPr>
            <p:cNvPr id="7" name="TextBox 6"/>
            <p:cNvSpPr txBox="1"/>
            <p:nvPr/>
          </p:nvSpPr>
          <p:spPr>
            <a:xfrm>
              <a:off x="1755899" y="4892132"/>
              <a:ext cx="1501696" cy="369332"/>
            </a:xfrm>
            <a:prstGeom prst="rect">
              <a:avLst/>
            </a:prstGeom>
            <a:solidFill>
              <a:schemeClr val="bg1"/>
            </a:solidFill>
          </p:spPr>
          <p:txBody>
            <a:bodyPr wrap="none" rtlCol="0">
              <a:spAutoFit/>
            </a:bodyPr>
            <a:lstStyle/>
            <a:p>
              <a:r>
                <a:rPr lang="en-US" dirty="0" err="1" smtClean="0">
                  <a:latin typeface="Arial Black"/>
                  <a:cs typeface="Arial Black"/>
                </a:rPr>
                <a:t>avibactam</a:t>
              </a:r>
              <a:endParaRPr lang="en-US" dirty="0">
                <a:latin typeface="Arial Black"/>
                <a:cs typeface="Arial Black"/>
              </a:endParaRPr>
            </a:p>
          </p:txBody>
        </p:sp>
      </p:grpSp>
      <p:grpSp>
        <p:nvGrpSpPr>
          <p:cNvPr id="12" name="Group 11"/>
          <p:cNvGrpSpPr/>
          <p:nvPr/>
        </p:nvGrpSpPr>
        <p:grpSpPr>
          <a:xfrm>
            <a:off x="1652921" y="1199789"/>
            <a:ext cx="5878851" cy="1676400"/>
            <a:chOff x="1532035" y="1242328"/>
            <a:chExt cx="5878851" cy="1676400"/>
          </a:xfrm>
        </p:grpSpPr>
        <p:pic>
          <p:nvPicPr>
            <p:cNvPr id="4" name="Picture 3"/>
            <p:cNvPicPr>
              <a:picLocks noChangeAspect="1"/>
            </p:cNvPicPr>
            <p:nvPr/>
          </p:nvPicPr>
          <p:blipFill>
            <a:blip r:embed="rId4"/>
            <a:stretch>
              <a:fillRect/>
            </a:stretch>
          </p:blipFill>
          <p:spPr>
            <a:xfrm>
              <a:off x="1828800" y="1242328"/>
              <a:ext cx="5486400" cy="1676400"/>
            </a:xfrm>
            <a:prstGeom prst="rect">
              <a:avLst/>
            </a:prstGeom>
          </p:spPr>
        </p:pic>
        <p:sp>
          <p:nvSpPr>
            <p:cNvPr id="9" name="TextBox 8"/>
            <p:cNvSpPr txBox="1"/>
            <p:nvPr/>
          </p:nvSpPr>
          <p:spPr>
            <a:xfrm>
              <a:off x="1532035" y="2517867"/>
              <a:ext cx="2085878" cy="369332"/>
            </a:xfrm>
            <a:prstGeom prst="rect">
              <a:avLst/>
            </a:prstGeom>
            <a:solidFill>
              <a:schemeClr val="bg1"/>
            </a:solidFill>
          </p:spPr>
          <p:txBody>
            <a:bodyPr wrap="none" rtlCol="0">
              <a:spAutoFit/>
            </a:bodyPr>
            <a:lstStyle/>
            <a:p>
              <a:r>
                <a:rPr lang="en-US" dirty="0" err="1">
                  <a:latin typeface="Arial Black"/>
                  <a:cs typeface="Arial Black"/>
                </a:rPr>
                <a:t>c</a:t>
              </a:r>
              <a:r>
                <a:rPr lang="en-US" dirty="0" err="1" smtClean="0">
                  <a:latin typeface="Arial Black"/>
                  <a:cs typeface="Arial Black"/>
                </a:rPr>
                <a:t>lavulanic</a:t>
              </a:r>
              <a:r>
                <a:rPr lang="en-US" dirty="0" smtClean="0">
                  <a:latin typeface="Arial Black"/>
                  <a:cs typeface="Arial Black"/>
                </a:rPr>
                <a:t> acid</a:t>
              </a:r>
              <a:endParaRPr lang="en-US" dirty="0">
                <a:latin typeface="Arial Black"/>
                <a:cs typeface="Arial Black"/>
              </a:endParaRPr>
            </a:p>
          </p:txBody>
        </p:sp>
        <p:sp>
          <p:nvSpPr>
            <p:cNvPr id="10" name="TextBox 9"/>
            <p:cNvSpPr txBox="1"/>
            <p:nvPr/>
          </p:nvSpPr>
          <p:spPr>
            <a:xfrm>
              <a:off x="3926338" y="2517867"/>
              <a:ext cx="1505641" cy="369332"/>
            </a:xfrm>
            <a:prstGeom prst="rect">
              <a:avLst/>
            </a:prstGeom>
            <a:solidFill>
              <a:schemeClr val="bg1"/>
            </a:solidFill>
          </p:spPr>
          <p:txBody>
            <a:bodyPr wrap="none" rtlCol="0">
              <a:spAutoFit/>
            </a:bodyPr>
            <a:lstStyle/>
            <a:p>
              <a:r>
                <a:rPr lang="en-US" dirty="0" err="1" smtClean="0">
                  <a:latin typeface="Arial Black"/>
                  <a:cs typeface="Arial Black"/>
                </a:rPr>
                <a:t>sulbactam</a:t>
              </a:r>
              <a:endParaRPr lang="en-US" dirty="0">
                <a:latin typeface="Arial Black"/>
                <a:cs typeface="Arial Black"/>
              </a:endParaRPr>
            </a:p>
          </p:txBody>
        </p:sp>
        <p:sp>
          <p:nvSpPr>
            <p:cNvPr id="11" name="TextBox 10"/>
            <p:cNvSpPr txBox="1"/>
            <p:nvPr/>
          </p:nvSpPr>
          <p:spPr>
            <a:xfrm>
              <a:off x="5740574" y="2517867"/>
              <a:ext cx="1670312" cy="369332"/>
            </a:xfrm>
            <a:prstGeom prst="rect">
              <a:avLst/>
            </a:prstGeom>
            <a:solidFill>
              <a:schemeClr val="bg1"/>
            </a:solidFill>
          </p:spPr>
          <p:txBody>
            <a:bodyPr wrap="none" rtlCol="0">
              <a:spAutoFit/>
            </a:bodyPr>
            <a:lstStyle/>
            <a:p>
              <a:r>
                <a:rPr lang="en-US" dirty="0" err="1" smtClean="0">
                  <a:latin typeface="Arial Black"/>
                  <a:cs typeface="Arial Black"/>
                </a:rPr>
                <a:t>tazobactam</a:t>
              </a:r>
              <a:endParaRPr lang="en-US" dirty="0">
                <a:latin typeface="Arial Black"/>
                <a:cs typeface="Arial Black"/>
              </a:endParaRPr>
            </a:p>
          </p:txBody>
        </p:sp>
      </p:grpSp>
      <p:sp>
        <p:nvSpPr>
          <p:cNvPr id="2" name="TextBox 1"/>
          <p:cNvSpPr txBox="1"/>
          <p:nvPr/>
        </p:nvSpPr>
        <p:spPr>
          <a:xfrm>
            <a:off x="608247" y="5553412"/>
            <a:ext cx="8291052" cy="1034129"/>
          </a:xfrm>
          <a:prstGeom prst="rect">
            <a:avLst/>
          </a:prstGeom>
          <a:noFill/>
        </p:spPr>
        <p:txBody>
          <a:bodyPr wrap="none" rtlCol="0">
            <a:spAutoFit/>
          </a:bodyPr>
          <a:lstStyle/>
          <a:p>
            <a:pPr>
              <a:lnSpc>
                <a:spcPct val="120000"/>
              </a:lnSpc>
            </a:pPr>
            <a:r>
              <a:rPr lang="en-US" b="1" dirty="0">
                <a:latin typeface="Arial" charset="0"/>
              </a:rPr>
              <a:t>Inhibit Class A and C beta-lactamases (e.g., ESBLs, KPC, </a:t>
            </a:r>
            <a:r>
              <a:rPr lang="en-US" b="1" dirty="0" err="1">
                <a:latin typeface="Arial" charset="0"/>
              </a:rPr>
              <a:t>ampC</a:t>
            </a:r>
            <a:r>
              <a:rPr lang="en-US" b="1" dirty="0">
                <a:latin typeface="Arial" charset="0"/>
              </a:rPr>
              <a:t>)</a:t>
            </a:r>
          </a:p>
          <a:p>
            <a:pPr>
              <a:lnSpc>
                <a:spcPct val="120000"/>
              </a:lnSpc>
            </a:pPr>
            <a:r>
              <a:rPr lang="en-US" b="1" dirty="0">
                <a:latin typeface="Arial" charset="0"/>
              </a:rPr>
              <a:t>Variable Class D inhibition; </a:t>
            </a:r>
            <a:r>
              <a:rPr lang="en-US" b="1" dirty="0">
                <a:solidFill>
                  <a:schemeClr val="tx2"/>
                </a:solidFill>
                <a:latin typeface="Arial" charset="0"/>
              </a:rPr>
              <a:t>no Class B (</a:t>
            </a:r>
            <a:r>
              <a:rPr lang="en-US" b="1" dirty="0" err="1">
                <a:solidFill>
                  <a:schemeClr val="tx2"/>
                </a:solidFill>
                <a:latin typeface="Arial" charset="0"/>
              </a:rPr>
              <a:t>metallo</a:t>
            </a:r>
            <a:r>
              <a:rPr lang="en-US" b="1" dirty="0">
                <a:solidFill>
                  <a:schemeClr val="tx2"/>
                </a:solidFill>
                <a:latin typeface="Arial" charset="0"/>
              </a:rPr>
              <a:t> beta-lactamase) inhibition</a:t>
            </a:r>
          </a:p>
          <a:p>
            <a:endParaRPr lang="en-US" dirty="0"/>
          </a:p>
        </p:txBody>
      </p:sp>
      <p:sp>
        <p:nvSpPr>
          <p:cNvPr id="13" name="TextBox 12"/>
          <p:cNvSpPr txBox="1"/>
          <p:nvPr/>
        </p:nvSpPr>
        <p:spPr>
          <a:xfrm>
            <a:off x="2623736" y="2905627"/>
            <a:ext cx="4260075" cy="415498"/>
          </a:xfrm>
          <a:prstGeom prst="rect">
            <a:avLst/>
          </a:prstGeom>
          <a:noFill/>
        </p:spPr>
        <p:txBody>
          <a:bodyPr wrap="none" rtlCol="0">
            <a:spAutoFit/>
          </a:bodyPr>
          <a:lstStyle/>
          <a:p>
            <a:pPr>
              <a:lnSpc>
                <a:spcPct val="120000"/>
              </a:lnSpc>
            </a:pPr>
            <a:r>
              <a:rPr lang="en-US" b="1" dirty="0">
                <a:latin typeface="Arial" charset="0"/>
              </a:rPr>
              <a:t>Inhibit </a:t>
            </a:r>
            <a:r>
              <a:rPr lang="en-US" b="1" dirty="0" smtClean="0">
                <a:latin typeface="Arial" charset="0"/>
              </a:rPr>
              <a:t>some Class A beta</a:t>
            </a:r>
            <a:r>
              <a:rPr lang="en-US" b="1" dirty="0">
                <a:latin typeface="Arial" charset="0"/>
              </a:rPr>
              <a:t>-</a:t>
            </a:r>
            <a:r>
              <a:rPr lang="en-US" b="1" dirty="0" smtClean="0">
                <a:latin typeface="Arial" charset="0"/>
              </a:rPr>
              <a:t>lactamases</a:t>
            </a:r>
            <a:endParaRPr lang="en-US" dirty="0"/>
          </a:p>
        </p:txBody>
      </p:sp>
      <p:sp>
        <p:nvSpPr>
          <p:cNvPr id="15" name="Title 14"/>
          <p:cNvSpPr>
            <a:spLocks noGrp="1"/>
          </p:cNvSpPr>
          <p:nvPr>
            <p:ph type="title"/>
          </p:nvPr>
        </p:nvSpPr>
        <p:spPr/>
        <p:txBody>
          <a:bodyPr>
            <a:normAutofit/>
          </a:bodyPr>
          <a:lstStyle/>
          <a:p>
            <a:r>
              <a:rPr lang="en-US" sz="3200" dirty="0" smtClean="0"/>
              <a:t>Currently Available β-lactamase Inhibitors</a:t>
            </a:r>
            <a:endParaRPr lang="en-US" sz="3200" dirty="0"/>
          </a:p>
        </p:txBody>
      </p:sp>
    </p:spTree>
    <p:extLst>
      <p:ext uri="{BB962C8B-B14F-4D97-AF65-F5344CB8AC3E}">
        <p14:creationId xmlns:p14="http://schemas.microsoft.com/office/powerpoint/2010/main" val="75817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Virtues of </a:t>
            </a:r>
            <a:r>
              <a:rPr lang="en-US" sz="4800" dirty="0" err="1" smtClean="0"/>
              <a:t>Avibactam</a:t>
            </a:r>
            <a:endParaRPr lang="en-US" sz="4800" dirty="0"/>
          </a:p>
        </p:txBody>
      </p:sp>
      <p:sp>
        <p:nvSpPr>
          <p:cNvPr id="3" name="Content Placeholder 2"/>
          <p:cNvSpPr>
            <a:spLocks noGrp="1"/>
          </p:cNvSpPr>
          <p:nvPr>
            <p:ph idx="1"/>
          </p:nvPr>
        </p:nvSpPr>
        <p:spPr/>
        <p:txBody>
          <a:bodyPr>
            <a:normAutofit/>
          </a:bodyPr>
          <a:lstStyle/>
          <a:p>
            <a:pPr>
              <a:spcAft>
                <a:spcPts val="600"/>
              </a:spcAft>
            </a:pPr>
            <a:r>
              <a:rPr lang="en-ID" dirty="0"/>
              <a:t>Avibactam inactivates most important </a:t>
            </a:r>
            <a:r>
              <a:rPr lang="en-ID" dirty="0" smtClean="0"/>
              <a:t>      β-</a:t>
            </a:r>
            <a:r>
              <a:rPr lang="en-ID" dirty="0"/>
              <a:t>lactamases except metallo types and Acinetobacter OXA </a:t>
            </a:r>
            <a:r>
              <a:rPr lang="en-ID" dirty="0" smtClean="0"/>
              <a:t>carbapenemases</a:t>
            </a:r>
          </a:p>
          <a:p>
            <a:pPr>
              <a:spcAft>
                <a:spcPts val="600"/>
              </a:spcAft>
            </a:pPr>
            <a:r>
              <a:rPr lang="en-ID" dirty="0" smtClean="0"/>
              <a:t>Even </a:t>
            </a:r>
            <a:r>
              <a:rPr lang="en-ID" dirty="0"/>
              <a:t>metalloenzymes </a:t>
            </a:r>
            <a:r>
              <a:rPr lang="en-ID" dirty="0" smtClean="0"/>
              <a:t>can be </a:t>
            </a:r>
            <a:r>
              <a:rPr lang="en-ID" dirty="0"/>
              <a:t>overcome by combining avibactam with aztreonam, which is stable to metallo- </a:t>
            </a:r>
            <a:r>
              <a:rPr lang="en-ID" dirty="0" smtClean="0"/>
              <a:t>β-</a:t>
            </a:r>
            <a:r>
              <a:rPr lang="en-ID" dirty="0"/>
              <a:t>lactamases, but vulnerable to the ESBLs and AmpC enzymes that often </a:t>
            </a:r>
            <a:r>
              <a:rPr lang="en-ID" dirty="0" smtClean="0"/>
              <a:t>accompany them </a:t>
            </a:r>
            <a:endParaRPr lang="en-US" dirty="0"/>
          </a:p>
        </p:txBody>
      </p:sp>
    </p:spTree>
    <p:extLst>
      <p:ext uri="{BB962C8B-B14F-4D97-AF65-F5344CB8AC3E}">
        <p14:creationId xmlns:p14="http://schemas.microsoft.com/office/powerpoint/2010/main" val="31216257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22" y="274638"/>
            <a:ext cx="8348133" cy="1143000"/>
          </a:xfrm>
        </p:spPr>
        <p:txBody>
          <a:bodyPr>
            <a:noAutofit/>
          </a:bodyPr>
          <a:lstStyle/>
          <a:p>
            <a:r>
              <a:rPr lang="en-US" dirty="0" smtClean="0"/>
              <a:t>Activity of CAZ/AVI against ESBLs</a:t>
            </a:r>
            <a:endParaRPr lang="en-US" dirty="0"/>
          </a:p>
        </p:txBody>
      </p:sp>
      <p:sp>
        <p:nvSpPr>
          <p:cNvPr id="3" name="Content Placeholder 2"/>
          <p:cNvSpPr>
            <a:spLocks noGrp="1"/>
          </p:cNvSpPr>
          <p:nvPr>
            <p:ph idx="1"/>
          </p:nvPr>
        </p:nvSpPr>
        <p:spPr>
          <a:xfrm>
            <a:off x="833438" y="1501423"/>
            <a:ext cx="7853362" cy="4525963"/>
          </a:xfrm>
        </p:spPr>
        <p:txBody>
          <a:bodyPr/>
          <a:lstStyle/>
          <a:p>
            <a:pPr>
              <a:spcAft>
                <a:spcPts val="600"/>
              </a:spcAft>
            </a:pPr>
            <a:r>
              <a:rPr lang="en-US" dirty="0" smtClean="0"/>
              <a:t>Activity against ESBLs and some </a:t>
            </a:r>
            <a:r>
              <a:rPr lang="en-US" dirty="0" err="1" smtClean="0"/>
              <a:t>carbapenem</a:t>
            </a:r>
            <a:r>
              <a:rPr lang="en-US" dirty="0" smtClean="0"/>
              <a:t> resistant </a:t>
            </a:r>
            <a:r>
              <a:rPr lang="en-US" dirty="0" err="1" smtClean="0"/>
              <a:t>Enterobacteriaceae</a:t>
            </a:r>
            <a:endParaRPr lang="en-US" dirty="0" smtClean="0"/>
          </a:p>
          <a:p>
            <a:pPr>
              <a:spcAft>
                <a:spcPts val="600"/>
              </a:spcAft>
            </a:pPr>
            <a:r>
              <a:rPr lang="en-US" dirty="0" smtClean="0"/>
              <a:t>Most KPC producers are </a:t>
            </a:r>
            <a:r>
              <a:rPr lang="en-US" dirty="0" err="1" smtClean="0"/>
              <a:t>susceptibile</a:t>
            </a:r>
            <a:endParaRPr lang="en-US" dirty="0" smtClean="0"/>
          </a:p>
          <a:p>
            <a:pPr>
              <a:spcAft>
                <a:spcPts val="600"/>
              </a:spcAft>
            </a:pPr>
            <a:r>
              <a:rPr lang="en-US" dirty="0" smtClean="0"/>
              <a:t>Strains with OXA-48 are susceptible</a:t>
            </a:r>
          </a:p>
          <a:p>
            <a:pPr>
              <a:spcAft>
                <a:spcPts val="600"/>
              </a:spcAft>
            </a:pPr>
            <a:r>
              <a:rPr lang="en-US" dirty="0" smtClean="0"/>
              <a:t>Strains which are </a:t>
            </a:r>
            <a:r>
              <a:rPr lang="en-US" dirty="0" err="1" smtClean="0"/>
              <a:t>carbapenem</a:t>
            </a:r>
            <a:r>
              <a:rPr lang="en-US" dirty="0" smtClean="0"/>
              <a:t> resistant due to </a:t>
            </a:r>
            <a:r>
              <a:rPr lang="en-US" dirty="0" err="1" smtClean="0"/>
              <a:t>porin</a:t>
            </a:r>
            <a:r>
              <a:rPr lang="en-US" dirty="0" smtClean="0"/>
              <a:t> loss plus production of an ESBL or </a:t>
            </a:r>
            <a:r>
              <a:rPr lang="en-US" dirty="0" err="1" smtClean="0"/>
              <a:t>AmpC</a:t>
            </a:r>
            <a:r>
              <a:rPr lang="en-US" dirty="0" smtClean="0"/>
              <a:t> are susceptible</a:t>
            </a:r>
            <a:endParaRPr lang="en-US" dirty="0"/>
          </a:p>
        </p:txBody>
      </p:sp>
      <p:sp>
        <p:nvSpPr>
          <p:cNvPr id="4" name="TextBox 3"/>
          <p:cNvSpPr txBox="1"/>
          <p:nvPr/>
        </p:nvSpPr>
        <p:spPr>
          <a:xfrm>
            <a:off x="209943" y="6093232"/>
            <a:ext cx="2108526" cy="261610"/>
          </a:xfrm>
          <a:prstGeom prst="rect">
            <a:avLst/>
          </a:prstGeom>
          <a:noFill/>
        </p:spPr>
        <p:txBody>
          <a:bodyPr wrap="none" rtlCol="0">
            <a:spAutoFit/>
          </a:bodyPr>
          <a:lstStyle/>
          <a:p>
            <a:r>
              <a:rPr lang="en-US" sz="1100" dirty="0" smtClean="0"/>
              <a:t>Livermore AAC 2015; 55: 390-394</a:t>
            </a:r>
            <a:endParaRPr lang="en-US" sz="1100" dirty="0"/>
          </a:p>
        </p:txBody>
      </p:sp>
      <p:sp>
        <p:nvSpPr>
          <p:cNvPr id="5" name="TextBox 4"/>
          <p:cNvSpPr txBox="1"/>
          <p:nvPr/>
        </p:nvSpPr>
        <p:spPr>
          <a:xfrm>
            <a:off x="172061" y="5895644"/>
            <a:ext cx="2913484" cy="261610"/>
          </a:xfrm>
          <a:prstGeom prst="rect">
            <a:avLst/>
          </a:prstGeom>
          <a:noFill/>
        </p:spPr>
        <p:txBody>
          <a:bodyPr wrap="none" rtlCol="0">
            <a:spAutoFit/>
          </a:bodyPr>
          <a:lstStyle/>
          <a:p>
            <a:r>
              <a:rPr lang="en-US" sz="1100" i="1" dirty="0" smtClean="0"/>
              <a:t> </a:t>
            </a:r>
            <a:r>
              <a:rPr lang="en-US" sz="1100" i="1" dirty="0"/>
              <a:t>Antimicrob. </a:t>
            </a:r>
            <a:r>
              <a:rPr lang="en-US" sz="1100" i="1" dirty="0" err="1"/>
              <a:t>Chemother</a:t>
            </a:r>
            <a:r>
              <a:rPr lang="en-US" sz="1100" i="1" dirty="0"/>
              <a:t>. (2012) </a:t>
            </a:r>
            <a:r>
              <a:rPr lang="en-US" sz="1100" i="1" dirty="0" smtClean="0"/>
              <a:t>67: </a:t>
            </a:r>
            <a:r>
              <a:rPr lang="en-US" sz="1100" i="1" dirty="0"/>
              <a:t>1354-1358. </a:t>
            </a:r>
            <a:endParaRPr lang="en-US" sz="1100" dirty="0"/>
          </a:p>
        </p:txBody>
      </p:sp>
    </p:spTree>
    <p:extLst>
      <p:ext uri="{BB962C8B-B14F-4D97-AF65-F5344CB8AC3E}">
        <p14:creationId xmlns:p14="http://schemas.microsoft.com/office/powerpoint/2010/main" val="32297583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0128" y="0"/>
            <a:ext cx="4943872" cy="1791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3" name="Rectangle 2"/>
          <p:cNvSpPr>
            <a:spLocks noGrp="1" noChangeArrowheads="1"/>
          </p:cNvSpPr>
          <p:nvPr>
            <p:ph type="title"/>
          </p:nvPr>
        </p:nvSpPr>
        <p:spPr>
          <a:xfrm>
            <a:off x="321078" y="253998"/>
            <a:ext cx="4678100" cy="1612752"/>
          </a:xfrm>
        </p:spPr>
        <p:txBody>
          <a:bodyPr>
            <a:noAutofit/>
          </a:bodyPr>
          <a:lstStyle/>
          <a:p>
            <a:pPr algn="l"/>
            <a:r>
              <a:rPr lang="en-US" sz="4000" dirty="0" smtClean="0">
                <a:latin typeface="Arial" charset="0"/>
              </a:rPr>
              <a:t>Eravacycline: </a:t>
            </a:r>
            <a:br>
              <a:rPr lang="en-US" sz="4000" dirty="0" smtClean="0">
                <a:latin typeface="Arial" charset="0"/>
              </a:rPr>
            </a:br>
            <a:r>
              <a:rPr lang="en-US" sz="4000" dirty="0" smtClean="0">
                <a:latin typeface="Arial" charset="0"/>
              </a:rPr>
              <a:t>A </a:t>
            </a:r>
            <a:r>
              <a:rPr lang="en-US" sz="4000" dirty="0" err="1" smtClean="0">
                <a:latin typeface="Arial" charset="0"/>
              </a:rPr>
              <a:t>Fluorotetracycline</a:t>
            </a:r>
            <a:endParaRPr lang="en-US" sz="4000" dirty="0">
              <a:latin typeface="Arial" charset="0"/>
            </a:endParaRPr>
          </a:p>
        </p:txBody>
      </p:sp>
      <p:sp>
        <p:nvSpPr>
          <p:cNvPr id="4" name="TextBox 3"/>
          <p:cNvSpPr txBox="1"/>
          <p:nvPr/>
        </p:nvSpPr>
        <p:spPr>
          <a:xfrm>
            <a:off x="457187" y="2004018"/>
            <a:ext cx="7796932" cy="4585871"/>
          </a:xfrm>
          <a:prstGeom prst="rect">
            <a:avLst/>
          </a:prstGeom>
          <a:noFill/>
        </p:spPr>
        <p:txBody>
          <a:bodyPr wrap="square" rtlCol="0">
            <a:spAutoFit/>
          </a:bodyPr>
          <a:lstStyle/>
          <a:p>
            <a:pPr marL="285750" indent="-285750">
              <a:spcBef>
                <a:spcPts val="200"/>
              </a:spcBef>
              <a:spcAft>
                <a:spcPts val="600"/>
              </a:spcAft>
              <a:buFont typeface="Arial"/>
              <a:buChar char="•"/>
            </a:pPr>
            <a:r>
              <a:rPr lang="en-US" sz="2400" dirty="0"/>
              <a:t>F</a:t>
            </a:r>
            <a:r>
              <a:rPr lang="en-US" sz="2400" dirty="0" smtClean="0"/>
              <a:t>ully </a:t>
            </a:r>
            <a:r>
              <a:rPr lang="en-US" sz="2400" dirty="0"/>
              <a:t>synthetic </a:t>
            </a:r>
            <a:r>
              <a:rPr lang="en-US" sz="2400" dirty="0" err="1" smtClean="0"/>
              <a:t>fluorocycline</a:t>
            </a:r>
            <a:r>
              <a:rPr lang="en-US" sz="2400" dirty="0"/>
              <a:t> </a:t>
            </a:r>
            <a:r>
              <a:rPr lang="en-US" sz="2400" dirty="0" smtClean="0"/>
              <a:t>with broad </a:t>
            </a:r>
            <a:r>
              <a:rPr lang="en-US" sz="2400" dirty="0"/>
              <a:t>spectrum activity including MDR Gram-positive</a:t>
            </a:r>
            <a:r>
              <a:rPr lang="en-US" sz="2400" dirty="0" smtClean="0"/>
              <a:t>, Gram</a:t>
            </a:r>
            <a:r>
              <a:rPr lang="en-US" sz="2400" dirty="0"/>
              <a:t>-negative, and </a:t>
            </a:r>
            <a:r>
              <a:rPr lang="en-US" sz="2400" dirty="0" smtClean="0"/>
              <a:t>anaerobic organisms (excepting </a:t>
            </a:r>
            <a:r>
              <a:rPr lang="en-US" sz="2400" i="1" dirty="0" smtClean="0"/>
              <a:t>Pseudomonas</a:t>
            </a:r>
            <a:r>
              <a:rPr lang="en-US" sz="2400" dirty="0" smtClean="0"/>
              <a:t>)</a:t>
            </a:r>
          </a:p>
          <a:p>
            <a:pPr marL="285750" indent="-285750">
              <a:spcBef>
                <a:spcPts val="200"/>
              </a:spcBef>
              <a:spcAft>
                <a:spcPts val="600"/>
              </a:spcAft>
              <a:buFont typeface="Arial"/>
              <a:buChar char="•"/>
            </a:pPr>
            <a:r>
              <a:rPr lang="en-US" sz="2400" dirty="0" smtClean="0"/>
              <a:t>Highly active against </a:t>
            </a:r>
            <a:r>
              <a:rPr lang="en-US" sz="2400" dirty="0" err="1" smtClean="0"/>
              <a:t>Enterobacteriaceae</a:t>
            </a:r>
            <a:r>
              <a:rPr lang="en-US" sz="2400" dirty="0" smtClean="0"/>
              <a:t> harboring ESBLs and </a:t>
            </a:r>
            <a:r>
              <a:rPr lang="en-US" sz="2400" dirty="0" err="1" smtClean="0"/>
              <a:t>carbapenemases</a:t>
            </a:r>
            <a:endParaRPr lang="en-US" sz="2400" dirty="0" smtClean="0"/>
          </a:p>
          <a:p>
            <a:pPr marL="285750" indent="-285750">
              <a:spcBef>
                <a:spcPts val="200"/>
              </a:spcBef>
              <a:spcAft>
                <a:spcPts val="600"/>
              </a:spcAft>
              <a:buFont typeface="Arial"/>
              <a:buChar char="•"/>
            </a:pPr>
            <a:r>
              <a:rPr lang="en-US" sz="2400" dirty="0"/>
              <a:t>A</a:t>
            </a:r>
            <a:r>
              <a:rPr lang="en-US" sz="2400" dirty="0" smtClean="0"/>
              <a:t>ctivity </a:t>
            </a:r>
            <a:r>
              <a:rPr lang="en-US" sz="2400" dirty="0"/>
              <a:t>against isolates </a:t>
            </a:r>
            <a:r>
              <a:rPr lang="en-US" sz="2400" dirty="0" smtClean="0"/>
              <a:t>containing tetracycline</a:t>
            </a:r>
            <a:r>
              <a:rPr lang="en-US" sz="2400" dirty="0"/>
              <a:t>-specific efflux </a:t>
            </a:r>
            <a:r>
              <a:rPr lang="en-US" sz="2400" dirty="0" smtClean="0"/>
              <a:t>and </a:t>
            </a:r>
            <a:r>
              <a:rPr lang="en-US" sz="2400" dirty="0"/>
              <a:t>ribosomal protection </a:t>
            </a:r>
            <a:r>
              <a:rPr lang="en-US" sz="2400" dirty="0" smtClean="0"/>
              <a:t>mechanisms</a:t>
            </a:r>
          </a:p>
          <a:p>
            <a:pPr marL="285750" indent="-285750">
              <a:spcBef>
                <a:spcPts val="200"/>
              </a:spcBef>
              <a:spcAft>
                <a:spcPts val="600"/>
              </a:spcAft>
              <a:buFont typeface="Arial"/>
              <a:buChar char="•"/>
            </a:pPr>
            <a:r>
              <a:rPr lang="en-US" sz="2400" dirty="0" smtClean="0"/>
              <a:t>High bioavailability </a:t>
            </a:r>
            <a:r>
              <a:rPr lang="en-US" sz="2400" dirty="0"/>
              <a:t>in oral </a:t>
            </a:r>
            <a:r>
              <a:rPr lang="en-US" sz="2400" dirty="0" smtClean="0"/>
              <a:t>formulations</a:t>
            </a:r>
          </a:p>
          <a:p>
            <a:pPr marL="285750" indent="-285750">
              <a:spcBef>
                <a:spcPts val="200"/>
              </a:spcBef>
              <a:spcAft>
                <a:spcPts val="600"/>
              </a:spcAft>
              <a:buFont typeface="Arial"/>
              <a:buChar char="•"/>
            </a:pPr>
            <a:r>
              <a:rPr lang="en-US" sz="2400" dirty="0" smtClean="0"/>
              <a:t>Effective in </a:t>
            </a:r>
            <a:r>
              <a:rPr lang="en-US" sz="2400" dirty="0" err="1" smtClean="0"/>
              <a:t>cUTIs</a:t>
            </a:r>
            <a:r>
              <a:rPr lang="en-US" sz="2400" dirty="0" smtClean="0"/>
              <a:t> and in cIAI (Phase 2 and 3)</a:t>
            </a:r>
          </a:p>
          <a:p>
            <a:pPr>
              <a:spcBef>
                <a:spcPts val="200"/>
              </a:spcBef>
              <a:spcAft>
                <a:spcPts val="600"/>
              </a:spcAft>
            </a:pPr>
            <a:endParaRPr lang="en-US" dirty="0" smtClean="0"/>
          </a:p>
          <a:p>
            <a:pPr>
              <a:spcBef>
                <a:spcPts val="200"/>
              </a:spcBef>
              <a:spcAft>
                <a:spcPts val="600"/>
              </a:spcAft>
            </a:pPr>
            <a:endParaRPr lang="en-US" dirty="0"/>
          </a:p>
        </p:txBody>
      </p:sp>
    </p:spTree>
    <p:extLst>
      <p:ext uri="{BB962C8B-B14F-4D97-AF65-F5344CB8AC3E}">
        <p14:creationId xmlns:p14="http://schemas.microsoft.com/office/powerpoint/2010/main" val="349187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3" y="-155807"/>
            <a:ext cx="8818647" cy="1143000"/>
          </a:xfrm>
        </p:spPr>
        <p:txBody>
          <a:bodyPr>
            <a:noAutofit/>
          </a:bodyPr>
          <a:lstStyle/>
          <a:p>
            <a:r>
              <a:rPr lang="en-US" sz="3200" dirty="0" smtClean="0"/>
              <a:t>Broad Spectrum Against Gram-Negative Pathogens</a:t>
            </a:r>
            <a:endParaRPr lang="en-US" sz="3200" dirty="0"/>
          </a:p>
        </p:txBody>
      </p:sp>
      <p:grpSp>
        <p:nvGrpSpPr>
          <p:cNvPr id="6" name="Group 5"/>
          <p:cNvGrpSpPr/>
          <p:nvPr/>
        </p:nvGrpSpPr>
        <p:grpSpPr>
          <a:xfrm>
            <a:off x="934079" y="1068614"/>
            <a:ext cx="7610464" cy="5260637"/>
            <a:chOff x="1048084" y="1181101"/>
            <a:chExt cx="7948863" cy="5575299"/>
          </a:xfrm>
        </p:grpSpPr>
        <p:pic>
          <p:nvPicPr>
            <p:cNvPr id="3" name="Picture 2"/>
            <p:cNvPicPr>
              <a:picLocks noChangeAspect="1"/>
            </p:cNvPicPr>
            <p:nvPr/>
          </p:nvPicPr>
          <p:blipFill rotWithShape="1">
            <a:blip r:embed="rId2"/>
            <a:srcRect l="6998" r="7998"/>
            <a:stretch/>
          </p:blipFill>
          <p:spPr>
            <a:xfrm>
              <a:off x="1174816" y="1181101"/>
              <a:ext cx="7772400" cy="5507720"/>
            </a:xfrm>
            <a:prstGeom prst="rect">
              <a:avLst/>
            </a:prstGeom>
          </p:spPr>
        </p:pic>
        <p:sp>
          <p:nvSpPr>
            <p:cNvPr id="4" name="Rectangle 3"/>
            <p:cNvSpPr/>
            <p:nvPr/>
          </p:nvSpPr>
          <p:spPr>
            <a:xfrm>
              <a:off x="7940842" y="6376737"/>
              <a:ext cx="1056105" cy="374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048084" y="6382084"/>
              <a:ext cx="2775284" cy="374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33614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8159" y="318911"/>
            <a:ext cx="8229600" cy="787400"/>
          </a:xfrm>
        </p:spPr>
        <p:txBody>
          <a:bodyPr>
            <a:normAutofit fontScale="90000"/>
          </a:bodyPr>
          <a:lstStyle/>
          <a:p>
            <a:pPr eaLnBrk="1" hangingPunct="1"/>
            <a:r>
              <a:rPr lang="en-US" dirty="0" err="1">
                <a:latin typeface="Arial" charset="0"/>
              </a:rPr>
              <a:t>Plazomicin</a:t>
            </a:r>
            <a:r>
              <a:rPr lang="en-US" dirty="0">
                <a:latin typeface="Arial" charset="0"/>
              </a:rPr>
              <a:t> (ACHN-490, </a:t>
            </a:r>
            <a:r>
              <a:rPr lang="en-US" dirty="0" err="1">
                <a:latin typeface="Arial" charset="0"/>
              </a:rPr>
              <a:t>Achaogen</a:t>
            </a:r>
            <a:r>
              <a:rPr lang="en-US" dirty="0">
                <a:latin typeface="Arial" charset="0"/>
              </a:rPr>
              <a:t>)</a:t>
            </a:r>
          </a:p>
        </p:txBody>
      </p:sp>
      <p:sp>
        <p:nvSpPr>
          <p:cNvPr id="103427" name="Rectangle 3"/>
          <p:cNvSpPr>
            <a:spLocks noGrp="1" noChangeArrowheads="1"/>
          </p:cNvSpPr>
          <p:nvPr>
            <p:ph type="body" idx="1"/>
          </p:nvPr>
        </p:nvSpPr>
        <p:spPr>
          <a:xfrm>
            <a:off x="683916" y="1279525"/>
            <a:ext cx="8042871" cy="4816475"/>
          </a:xfrm>
        </p:spPr>
        <p:txBody>
          <a:bodyPr>
            <a:normAutofit/>
          </a:bodyPr>
          <a:lstStyle/>
          <a:p>
            <a:pPr>
              <a:lnSpc>
                <a:spcPct val="80000"/>
              </a:lnSpc>
              <a:spcAft>
                <a:spcPts val="600"/>
              </a:spcAft>
              <a:defRPr/>
            </a:pPr>
            <a:r>
              <a:rPr lang="en-US" altLang="en-US" sz="2800" dirty="0" smtClean="0">
                <a:cs typeface="+mn-cs"/>
              </a:rPr>
              <a:t>Aminoglycoside, IV only</a:t>
            </a:r>
          </a:p>
          <a:p>
            <a:pPr lvl="1">
              <a:lnSpc>
                <a:spcPct val="80000"/>
              </a:lnSpc>
              <a:spcAft>
                <a:spcPts val="600"/>
              </a:spcAft>
              <a:defRPr/>
            </a:pPr>
            <a:r>
              <a:rPr lang="en-US" altLang="en-US" sz="2400" dirty="0" smtClean="0">
                <a:cs typeface="+mn-cs"/>
              </a:rPr>
              <a:t>A chemical </a:t>
            </a:r>
            <a:r>
              <a:rPr lang="en-US" altLang="en-US" sz="2400" dirty="0" err="1" smtClean="0">
                <a:cs typeface="+mn-cs"/>
              </a:rPr>
              <a:t>modificaion</a:t>
            </a:r>
            <a:r>
              <a:rPr lang="en-US" altLang="en-US" sz="2400" dirty="0" smtClean="0">
                <a:cs typeface="+mn-cs"/>
              </a:rPr>
              <a:t> of </a:t>
            </a:r>
            <a:r>
              <a:rPr lang="en-US" altLang="en-US" sz="2400" dirty="0" err="1" smtClean="0">
                <a:cs typeface="+mn-cs"/>
              </a:rPr>
              <a:t>sisomicin</a:t>
            </a:r>
            <a:endParaRPr lang="en-US" altLang="en-US" sz="2400" dirty="0" smtClean="0">
              <a:cs typeface="+mn-cs"/>
            </a:endParaRPr>
          </a:p>
          <a:p>
            <a:pPr>
              <a:lnSpc>
                <a:spcPct val="80000"/>
              </a:lnSpc>
              <a:spcAft>
                <a:spcPts val="600"/>
              </a:spcAft>
              <a:defRPr/>
            </a:pPr>
            <a:r>
              <a:rPr lang="en-US" altLang="en-US" sz="2800" dirty="0" smtClean="0">
                <a:cs typeface="+mn-cs"/>
              </a:rPr>
              <a:t>Gram-negative spectrum</a:t>
            </a:r>
          </a:p>
          <a:p>
            <a:pPr lvl="1">
              <a:lnSpc>
                <a:spcPct val="80000"/>
              </a:lnSpc>
              <a:spcAft>
                <a:spcPts val="600"/>
              </a:spcAft>
              <a:defRPr/>
            </a:pPr>
            <a:r>
              <a:rPr lang="en-US" altLang="en-US" sz="2400" dirty="0" smtClean="0"/>
              <a:t>Bactericidal</a:t>
            </a:r>
            <a:endParaRPr lang="en-US" altLang="en-US" sz="2400" dirty="0" smtClean="0">
              <a:cs typeface="+mn-cs"/>
            </a:endParaRPr>
          </a:p>
          <a:p>
            <a:pPr>
              <a:spcAft>
                <a:spcPts val="600"/>
              </a:spcAft>
              <a:defRPr/>
            </a:pPr>
            <a:r>
              <a:rPr lang="en-US" altLang="en-US" sz="2800" dirty="0" smtClean="0">
                <a:cs typeface="+mn-cs"/>
              </a:rPr>
              <a:t>SPA for Phase 3 clinical trial to evaluate efficacy and safety of </a:t>
            </a:r>
            <a:r>
              <a:rPr lang="en-US" altLang="en-US" sz="2800" dirty="0" err="1" smtClean="0">
                <a:cs typeface="+mn-cs"/>
              </a:rPr>
              <a:t>plazomicin</a:t>
            </a:r>
            <a:r>
              <a:rPr lang="en-US" altLang="en-US" sz="2800" dirty="0" smtClean="0">
                <a:cs typeface="+mn-cs"/>
              </a:rPr>
              <a:t> compared with </a:t>
            </a:r>
            <a:r>
              <a:rPr lang="en-US" altLang="en-US" sz="2800" dirty="0" err="1" smtClean="0">
                <a:cs typeface="+mn-cs"/>
              </a:rPr>
              <a:t>colistin</a:t>
            </a:r>
            <a:r>
              <a:rPr lang="en-US" altLang="en-US" sz="2800" dirty="0" smtClean="0">
                <a:cs typeface="+mn-cs"/>
              </a:rPr>
              <a:t> for infections caused by CRE 09/2013</a:t>
            </a:r>
          </a:p>
          <a:p>
            <a:pPr>
              <a:spcAft>
                <a:spcPts val="600"/>
              </a:spcAft>
              <a:defRPr/>
            </a:pPr>
            <a:r>
              <a:rPr lang="en-US" altLang="en-US" sz="2800" dirty="0" smtClean="0">
                <a:cs typeface="+mn-cs"/>
              </a:rPr>
              <a:t>Phase 3 vs. </a:t>
            </a:r>
            <a:r>
              <a:rPr lang="en-US" altLang="en-US" sz="2800" dirty="0" err="1" smtClean="0">
                <a:cs typeface="+mn-cs"/>
              </a:rPr>
              <a:t>colistin</a:t>
            </a:r>
            <a:r>
              <a:rPr lang="en-US" altLang="en-US" sz="2800" dirty="0" smtClean="0">
                <a:cs typeface="+mn-cs"/>
              </a:rPr>
              <a:t> for the treatment of patients with bloodstream infection (BSI) or nosocomial pneumonia due to CRE initiated 2/21/14</a:t>
            </a:r>
          </a:p>
          <a:p>
            <a:pPr>
              <a:spcAft>
                <a:spcPts val="600"/>
              </a:spcAft>
              <a:defRPr/>
            </a:pPr>
            <a:endParaRPr lang="en-US" altLang="en-US" sz="2800" dirty="0" smtClean="0">
              <a:cs typeface="+mn-cs"/>
            </a:endParaRPr>
          </a:p>
          <a:p>
            <a:pPr eaLnBrk="1" hangingPunct="1">
              <a:lnSpc>
                <a:spcPct val="80000"/>
              </a:lnSpc>
              <a:spcAft>
                <a:spcPts val="600"/>
              </a:spcAft>
              <a:buFont typeface="Marlett" pitchFamily="2" charset="2"/>
              <a:buChar char="i"/>
              <a:defRPr/>
            </a:pPr>
            <a:endParaRPr lang="en-US" altLang="en-US" sz="2800" dirty="0" smtClean="0">
              <a:cs typeface="+mn-cs"/>
            </a:endParaRPr>
          </a:p>
          <a:p>
            <a:pPr eaLnBrk="1" hangingPunct="1">
              <a:lnSpc>
                <a:spcPct val="80000"/>
              </a:lnSpc>
              <a:spcAft>
                <a:spcPts val="600"/>
              </a:spcAft>
              <a:buFont typeface="Marlett" pitchFamily="2" charset="2"/>
              <a:buChar char="i"/>
              <a:defRPr/>
            </a:pPr>
            <a:endParaRPr lang="en-US" altLang="en-US" sz="2800" dirty="0" smtClean="0">
              <a:cs typeface="+mn-cs"/>
            </a:endParaRPr>
          </a:p>
        </p:txBody>
      </p:sp>
      <p:sp>
        <p:nvSpPr>
          <p:cNvPr id="98307" name="Rectangle 4"/>
          <p:cNvSpPr>
            <a:spLocks noChangeArrowheads="1"/>
          </p:cNvSpPr>
          <p:nvPr/>
        </p:nvSpPr>
        <p:spPr bwMode="auto">
          <a:xfrm>
            <a:off x="4846638" y="6473825"/>
            <a:ext cx="8564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a:hlinkClick r:id="rId3"/>
              </a:rPr>
              <a:t>www.clinicaltrials.gov</a:t>
            </a:r>
            <a:r>
              <a:rPr lang="en-US" sz="1400"/>
              <a:t>; www.achaogen.com</a:t>
            </a:r>
          </a:p>
        </p:txBody>
      </p:sp>
    </p:spTree>
    <p:extLst>
      <p:ext uri="{BB962C8B-B14F-4D97-AF65-F5344CB8AC3E}">
        <p14:creationId xmlns:p14="http://schemas.microsoft.com/office/powerpoint/2010/main" val="444846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II</a:t>
            </a:r>
            <a:endParaRPr lang="en-US" dirty="0"/>
          </a:p>
        </p:txBody>
      </p:sp>
      <p:sp>
        <p:nvSpPr>
          <p:cNvPr id="4" name="Content Placeholder 3"/>
          <p:cNvSpPr>
            <a:spLocks noGrp="1"/>
          </p:cNvSpPr>
          <p:nvPr>
            <p:ph idx="1"/>
          </p:nvPr>
        </p:nvSpPr>
        <p:spPr>
          <a:xfrm>
            <a:off x="641253" y="1400771"/>
            <a:ext cx="8030196" cy="4525963"/>
          </a:xfrm>
        </p:spPr>
        <p:txBody>
          <a:bodyPr>
            <a:normAutofit/>
          </a:bodyPr>
          <a:lstStyle/>
          <a:p>
            <a:r>
              <a:rPr lang="en-US" sz="3600" dirty="0" smtClean="0"/>
              <a:t>Point prevalence study</a:t>
            </a:r>
          </a:p>
          <a:p>
            <a:r>
              <a:rPr lang="en-US" sz="3600" dirty="0" smtClean="0"/>
              <a:t>International ICUs (n=1,265)</a:t>
            </a:r>
          </a:p>
          <a:p>
            <a:pPr lvl="1"/>
            <a:r>
              <a:rPr lang="en-US" sz="3200" dirty="0" smtClean="0"/>
              <a:t>Population:  13,796 patients; 51% infected</a:t>
            </a:r>
          </a:p>
          <a:p>
            <a:r>
              <a:rPr lang="en-US" sz="3600" dirty="0" smtClean="0"/>
              <a:t>Cohort</a:t>
            </a:r>
          </a:p>
          <a:p>
            <a:pPr lvl="1"/>
            <a:r>
              <a:rPr lang="en-US" sz="3200" dirty="0" smtClean="0"/>
              <a:t>Mean SOFA score:  6.3</a:t>
            </a:r>
          </a:p>
          <a:p>
            <a:pPr lvl="1"/>
            <a:r>
              <a:rPr lang="en-US" sz="3200" dirty="0" smtClean="0"/>
              <a:t>28% medical, 72% surgery/trauma</a:t>
            </a:r>
          </a:p>
          <a:p>
            <a:pPr lvl="1"/>
            <a:r>
              <a:rPr lang="en-US" sz="3200" dirty="0" smtClean="0"/>
              <a:t>56% on mechanical ventilation</a:t>
            </a:r>
          </a:p>
          <a:p>
            <a:endParaRPr lang="en-US" dirty="0"/>
          </a:p>
        </p:txBody>
      </p:sp>
      <p:sp>
        <p:nvSpPr>
          <p:cNvPr id="5" name="TextBox 4"/>
          <p:cNvSpPr txBox="1"/>
          <p:nvPr/>
        </p:nvSpPr>
        <p:spPr>
          <a:xfrm>
            <a:off x="411706" y="6069770"/>
            <a:ext cx="2653290" cy="246221"/>
          </a:xfrm>
          <a:prstGeom prst="rect">
            <a:avLst/>
          </a:prstGeom>
          <a:noFill/>
        </p:spPr>
        <p:txBody>
          <a:bodyPr wrap="none" rtlCol="0" anchor="b">
            <a:spAutoFit/>
          </a:bodyPr>
          <a:lstStyle/>
          <a:p>
            <a:r>
              <a:rPr lang="en-US" sz="1000" dirty="0" smtClean="0">
                <a:latin typeface="Helvetica Neue"/>
              </a:rPr>
              <a:t>Vincent JA, et al.  </a:t>
            </a:r>
            <a:r>
              <a:rPr lang="en-US" sz="1000" i="1" dirty="0" smtClean="0">
                <a:latin typeface="Helvetica Neue"/>
              </a:rPr>
              <a:t>JAMA</a:t>
            </a:r>
            <a:r>
              <a:rPr lang="en-US" sz="1000" dirty="0" smtClean="0">
                <a:latin typeface="Helvetica Neue"/>
              </a:rPr>
              <a:t> 2009; 302: 2323-9.</a:t>
            </a:r>
            <a:endParaRPr lang="en-US" sz="1000" dirty="0">
              <a:latin typeface="Helvetica Neue"/>
            </a:endParaRPr>
          </a:p>
        </p:txBody>
      </p:sp>
    </p:spTree>
    <p:extLst>
      <p:ext uri="{BB962C8B-B14F-4D97-AF65-F5344CB8AC3E}">
        <p14:creationId xmlns:p14="http://schemas.microsoft.com/office/powerpoint/2010/main" val="267787845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99" y="62398"/>
            <a:ext cx="8706555" cy="787400"/>
          </a:xfrm>
        </p:spPr>
        <p:txBody>
          <a:bodyPr>
            <a:normAutofit fontScale="90000"/>
          </a:bodyPr>
          <a:lstStyle/>
          <a:p>
            <a:pPr>
              <a:defRPr/>
            </a:pPr>
            <a:r>
              <a:rPr lang="en-US" dirty="0" err="1" smtClean="0">
                <a:ea typeface="+mj-ea"/>
                <a:cs typeface="+mj-cs"/>
              </a:rPr>
              <a:t>Antibacterials</a:t>
            </a:r>
            <a:r>
              <a:rPr lang="en-US" dirty="0" smtClean="0">
                <a:ea typeface="+mj-ea"/>
                <a:cs typeface="+mj-cs"/>
              </a:rPr>
              <a:t> in Phase 2 Development</a:t>
            </a:r>
            <a:endParaRPr lang="en-US" sz="2400" dirty="0">
              <a:solidFill>
                <a:schemeClr val="accent6">
                  <a:lumMod val="20000"/>
                  <a:lumOff val="80000"/>
                </a:schemeClr>
              </a:solidFill>
              <a:ea typeface="+mj-ea"/>
              <a:cs typeface="+mj-cs"/>
            </a:endParaRPr>
          </a:p>
        </p:txBody>
      </p:sp>
      <p:graphicFrame>
        <p:nvGraphicFramePr>
          <p:cNvPr id="16" name="Content Placeholder 5"/>
          <p:cNvGraphicFramePr>
            <a:graphicFrameLocks/>
          </p:cNvGraphicFramePr>
          <p:nvPr>
            <p:extLst/>
          </p:nvPr>
        </p:nvGraphicFramePr>
        <p:xfrm>
          <a:off x="572215" y="894646"/>
          <a:ext cx="8109293" cy="5479418"/>
        </p:xfrm>
        <a:graphic>
          <a:graphicData uri="http://schemas.openxmlformats.org/drawingml/2006/table">
            <a:tbl>
              <a:tblPr firstRow="1" bandRow="1">
                <a:tableStyleId>{5FD0F851-EC5A-4D38-B0AD-8093EC10F338}</a:tableStyleId>
              </a:tblPr>
              <a:tblGrid>
                <a:gridCol w="2859236"/>
                <a:gridCol w="1910410"/>
                <a:gridCol w="1589628"/>
                <a:gridCol w="1750019"/>
              </a:tblGrid>
              <a:tr h="498762">
                <a:tc>
                  <a:txBody>
                    <a:bodyPr/>
                    <a:lstStyle/>
                    <a:p>
                      <a:pPr marL="0" marR="0">
                        <a:lnSpc>
                          <a:spcPct val="100000"/>
                        </a:lnSpc>
                        <a:spcBef>
                          <a:spcPts val="0"/>
                        </a:spcBef>
                        <a:spcAft>
                          <a:spcPts val="0"/>
                        </a:spcAft>
                      </a:pPr>
                      <a:r>
                        <a:rPr lang="en-GB" sz="1400" b="1" dirty="0" smtClean="0">
                          <a:solidFill>
                            <a:schemeClr val="tx2"/>
                          </a:solidFill>
                          <a:effectLst/>
                          <a:latin typeface="Calibri" panose="020F0502020204030204" pitchFamily="34" charset="0"/>
                        </a:rPr>
                        <a:t>Drug</a:t>
                      </a:r>
                      <a:r>
                        <a:rPr lang="en-GB" sz="1400" b="1" baseline="0" dirty="0" smtClean="0">
                          <a:solidFill>
                            <a:schemeClr val="tx2"/>
                          </a:solidFill>
                          <a:effectLst/>
                          <a:latin typeface="Calibri" panose="020F0502020204030204" pitchFamily="34" charset="0"/>
                        </a:rPr>
                        <a:t> Name (Company)</a:t>
                      </a:r>
                      <a:endParaRPr lang="en-US" sz="1400" b="1" dirty="0">
                        <a:solidFill>
                          <a:schemeClr val="tx2"/>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2"/>
                          </a:solidFill>
                          <a:effectLst/>
                          <a:latin typeface="Calibri" panose="020F0502020204030204" pitchFamily="34" charset="0"/>
                          <a:ea typeface="Calibri"/>
                          <a:cs typeface="Times New Roman"/>
                        </a:rPr>
                        <a:t>Class</a:t>
                      </a:r>
                      <a:endParaRPr lang="en-US" sz="1400" b="1" dirty="0">
                        <a:solidFill>
                          <a:schemeClr val="tx2"/>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2"/>
                          </a:solidFill>
                          <a:effectLst/>
                          <a:latin typeface="Calibri" panose="020F0502020204030204" pitchFamily="34" charset="0"/>
                          <a:ea typeface="Calibri"/>
                          <a:cs typeface="Times New Roman"/>
                        </a:rPr>
                        <a:t>Active vs Gram-negative Pathogens</a:t>
                      </a:r>
                      <a:endParaRPr lang="en-US" sz="1400" b="1" dirty="0">
                        <a:solidFill>
                          <a:schemeClr val="tx2"/>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GB" sz="1400" b="1" dirty="0" smtClean="0">
                          <a:solidFill>
                            <a:schemeClr val="tx2"/>
                          </a:solidFill>
                          <a:effectLst/>
                          <a:latin typeface="Calibri" panose="020F0502020204030204" pitchFamily="34" charset="0"/>
                        </a:rPr>
                        <a:t>Potential</a:t>
                      </a:r>
                      <a:r>
                        <a:rPr lang="en-GB" sz="1400" b="1" baseline="0" dirty="0" smtClean="0">
                          <a:solidFill>
                            <a:schemeClr val="tx2"/>
                          </a:solidFill>
                          <a:effectLst/>
                          <a:latin typeface="Calibri" panose="020F0502020204030204" pitchFamily="34" charset="0"/>
                        </a:rPr>
                        <a:t> Indications</a:t>
                      </a:r>
                      <a:endParaRPr lang="en-US" sz="1400" b="1" dirty="0">
                        <a:solidFill>
                          <a:schemeClr val="tx2"/>
                        </a:solidFill>
                        <a:effectLst/>
                        <a:latin typeface="Calibri" panose="020F0502020204030204" pitchFamily="34" charset="0"/>
                        <a:ea typeface="Calibri"/>
                        <a:cs typeface="Times New Roman"/>
                      </a:endParaRPr>
                    </a:p>
                  </a:txBody>
                  <a:tcPr marL="72000" marR="72000" marT="36003" marB="36003" anchor="ctr"/>
                </a:tc>
              </a:tr>
              <a:tr h="285384">
                <a:tc>
                  <a:txBody>
                    <a:bodyPr/>
                    <a:lstStyle/>
                    <a:p>
                      <a:pPr marL="0" marR="0">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POL7080 (</a:t>
                      </a:r>
                      <a:r>
                        <a:rPr lang="en-US" sz="1400" b="1" dirty="0" err="1" smtClean="0">
                          <a:solidFill>
                            <a:schemeClr val="tx1"/>
                          </a:solidFill>
                          <a:effectLst/>
                          <a:latin typeface="Calibri" panose="020F0502020204030204" pitchFamily="34" charset="0"/>
                          <a:ea typeface="Calibri"/>
                          <a:cs typeface="Times New Roman"/>
                        </a:rPr>
                        <a:t>Polyphor</a:t>
                      </a:r>
                      <a:r>
                        <a:rPr lang="en-US" sz="1400" b="1" dirty="0" smtClean="0">
                          <a:solidFill>
                            <a:schemeClr val="tx1"/>
                          </a:solidFill>
                          <a:effectLst/>
                          <a:latin typeface="Calibri" panose="020F0502020204030204" pitchFamily="34" charset="0"/>
                          <a:ea typeface="Calibri"/>
                          <a:cs typeface="Times New Roman"/>
                        </a:rPr>
                        <a:t>/Roche)</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Macrolide </a:t>
                      </a:r>
                      <a:r>
                        <a:rPr lang="en-US" sz="1400" b="1" dirty="0" err="1" smtClean="0">
                          <a:solidFill>
                            <a:schemeClr val="tx1"/>
                          </a:solidFill>
                          <a:effectLst/>
                          <a:latin typeface="Calibri" panose="020F0502020204030204" pitchFamily="34" charset="0"/>
                          <a:ea typeface="Calibri"/>
                          <a:cs typeface="Times New Roman"/>
                        </a:rPr>
                        <a:t>LptD</a:t>
                      </a:r>
                      <a:r>
                        <a:rPr lang="en-US" sz="1400" b="1" baseline="0" dirty="0" smtClean="0">
                          <a:solidFill>
                            <a:schemeClr val="tx1"/>
                          </a:solidFill>
                          <a:effectLst/>
                          <a:latin typeface="Calibri" panose="020F0502020204030204" pitchFamily="34" charset="0"/>
                          <a:ea typeface="Calibri"/>
                          <a:cs typeface="Times New Roman"/>
                        </a:rPr>
                        <a:t> inhibitor</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Yes (Pseudomonas)</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VABP,</a:t>
                      </a:r>
                      <a:r>
                        <a:rPr lang="en-US" sz="1400" b="1" baseline="0" dirty="0" smtClean="0">
                          <a:solidFill>
                            <a:schemeClr val="tx1"/>
                          </a:solidFill>
                          <a:effectLst/>
                          <a:latin typeface="Calibri" panose="020F0502020204030204" pitchFamily="34" charset="0"/>
                          <a:ea typeface="Calibri"/>
                          <a:cs typeface="Times New Roman"/>
                        </a:rPr>
                        <a:t> bronchiectasis</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285384">
                <a:tc>
                  <a:txBody>
                    <a:bodyPr/>
                    <a:lstStyle/>
                    <a:p>
                      <a:pPr marL="0" marR="0">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Debio</a:t>
                      </a:r>
                      <a:r>
                        <a:rPr lang="en-US" sz="1400" b="1" dirty="0" smtClean="0">
                          <a:solidFill>
                            <a:schemeClr val="tx1"/>
                          </a:solidFill>
                          <a:effectLst/>
                          <a:latin typeface="Calibri" panose="020F0502020204030204" pitchFamily="34" charset="0"/>
                          <a:ea typeface="Calibri"/>
                          <a:cs typeface="Times New Roman"/>
                        </a:rPr>
                        <a:t> 1452 (</a:t>
                      </a:r>
                      <a:r>
                        <a:rPr lang="en-US" sz="1400" b="1" dirty="0" err="1" smtClean="0">
                          <a:solidFill>
                            <a:schemeClr val="tx1"/>
                          </a:solidFill>
                          <a:effectLst/>
                          <a:latin typeface="Calibri" panose="020F0502020204030204" pitchFamily="34" charset="0"/>
                          <a:ea typeface="Calibri"/>
                          <a:cs typeface="Times New Roman"/>
                        </a:rPr>
                        <a:t>Debiopharm</a:t>
                      </a:r>
                      <a:r>
                        <a:rPr lang="en-US" sz="1400" b="1" dirty="0" smtClean="0">
                          <a:solidFill>
                            <a:schemeClr val="tx1"/>
                          </a:solidFill>
                          <a:effectLst/>
                          <a:latin typeface="Calibri" panose="020F0502020204030204" pitchFamily="34" charset="0"/>
                          <a:ea typeface="Calibri"/>
                          <a:cs typeface="Times New Roman"/>
                        </a:rPr>
                        <a:t> Group)</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Fabl</a:t>
                      </a:r>
                      <a:r>
                        <a:rPr lang="en-US" sz="1400" b="1" baseline="0" dirty="0" smtClean="0">
                          <a:solidFill>
                            <a:schemeClr val="tx1"/>
                          </a:solidFill>
                          <a:effectLst/>
                          <a:latin typeface="Calibri" panose="020F0502020204030204" pitchFamily="34" charset="0"/>
                          <a:ea typeface="Calibri"/>
                          <a:cs typeface="Times New Roman"/>
                        </a:rPr>
                        <a:t> Inhibitor</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No</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ABSSSI</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285384">
                <a:tc>
                  <a:txBody>
                    <a:bodyPr/>
                    <a:lstStyle/>
                    <a:p>
                      <a:pPr marL="0" marR="0">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CG-400549 (</a:t>
                      </a:r>
                      <a:r>
                        <a:rPr lang="en-US" sz="1400" b="1" dirty="0" err="1" smtClean="0">
                          <a:solidFill>
                            <a:schemeClr val="tx1"/>
                          </a:solidFill>
                          <a:effectLst/>
                          <a:latin typeface="Calibri" panose="020F0502020204030204" pitchFamily="34" charset="0"/>
                          <a:ea typeface="Calibri"/>
                          <a:cs typeface="Times New Roman"/>
                        </a:rPr>
                        <a:t>CrystalGenomics</a:t>
                      </a:r>
                      <a:r>
                        <a:rPr lang="en-US" sz="1400" b="1" dirty="0" smtClean="0">
                          <a:solidFill>
                            <a:schemeClr val="tx1"/>
                          </a:solidFill>
                          <a:effectLst/>
                          <a:latin typeface="Calibri" panose="020F0502020204030204" pitchFamily="34" charset="0"/>
                          <a:ea typeface="Calibri"/>
                          <a:cs typeface="Times New Roman"/>
                        </a:rPr>
                        <a:t>)</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Fabl</a:t>
                      </a:r>
                      <a:r>
                        <a:rPr lang="en-US" sz="1400" b="1" dirty="0" smtClean="0">
                          <a:solidFill>
                            <a:schemeClr val="tx1"/>
                          </a:solidFill>
                          <a:effectLst/>
                          <a:latin typeface="Calibri" panose="020F0502020204030204" pitchFamily="34" charset="0"/>
                          <a:ea typeface="Calibri"/>
                          <a:cs typeface="Times New Roman"/>
                        </a:rPr>
                        <a:t> Inhibitor</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No</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ABSSSI</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285384">
                <a:tc>
                  <a:txBody>
                    <a:bodyPr/>
                    <a:lstStyle/>
                    <a:p>
                      <a:pPr marL="0" marR="0">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Brilacidin</a:t>
                      </a:r>
                      <a:r>
                        <a:rPr lang="en-US" sz="1400" b="1" dirty="0" smtClean="0">
                          <a:solidFill>
                            <a:schemeClr val="tx1"/>
                          </a:solidFill>
                          <a:effectLst/>
                          <a:latin typeface="Calibri" panose="020F0502020204030204" pitchFamily="34" charset="0"/>
                          <a:ea typeface="Calibri"/>
                          <a:cs typeface="Times New Roman"/>
                        </a:rPr>
                        <a:t> (</a:t>
                      </a:r>
                      <a:r>
                        <a:rPr lang="en-US" sz="1400" b="1" dirty="0" err="1" smtClean="0">
                          <a:solidFill>
                            <a:schemeClr val="tx1"/>
                          </a:solidFill>
                          <a:effectLst/>
                          <a:latin typeface="Calibri" panose="020F0502020204030204" pitchFamily="34" charset="0"/>
                          <a:ea typeface="Calibri"/>
                          <a:cs typeface="Times New Roman"/>
                        </a:rPr>
                        <a:t>Cellceutix</a:t>
                      </a:r>
                      <a:r>
                        <a:rPr lang="en-US" sz="1400" b="1" dirty="0" smtClean="0">
                          <a:solidFill>
                            <a:schemeClr val="tx1"/>
                          </a:solidFill>
                          <a:effectLst/>
                          <a:latin typeface="Calibri" panose="020F0502020204030204" pitchFamily="34" charset="0"/>
                          <a:ea typeface="Calibri"/>
                          <a:cs typeface="Times New Roman"/>
                        </a:rPr>
                        <a:t>)</a:t>
                      </a:r>
                      <a:endParaRPr lang="en-US" sz="1400" b="1" dirty="0">
                        <a:solidFill>
                          <a:schemeClr val="tx1"/>
                        </a:solidFill>
                        <a:effectLst/>
                        <a:latin typeface="Calibri" panose="020F0502020204030204" pitchFamily="34" charset="0"/>
                        <a:ea typeface="Calibri"/>
                        <a:cs typeface="Times New Roman"/>
                      </a:endParaRPr>
                    </a:p>
                  </a:txBody>
                  <a:tcPr marL="72000" marR="72000" marT="35989" marB="35989"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Defensin</a:t>
                      </a:r>
                      <a:r>
                        <a:rPr lang="en-US" sz="1400" b="1" dirty="0" smtClean="0">
                          <a:solidFill>
                            <a:schemeClr val="tx1"/>
                          </a:solidFill>
                          <a:effectLst/>
                          <a:latin typeface="Calibri" panose="020F0502020204030204" pitchFamily="34" charset="0"/>
                          <a:ea typeface="Calibri"/>
                          <a:cs typeface="Times New Roman"/>
                        </a:rPr>
                        <a:t>-mimetic</a:t>
                      </a:r>
                      <a:endParaRPr lang="en-US" sz="1400" b="1" dirty="0">
                        <a:solidFill>
                          <a:schemeClr val="tx1"/>
                        </a:solidFill>
                        <a:effectLst/>
                        <a:latin typeface="Calibri" panose="020F0502020204030204" pitchFamily="34" charset="0"/>
                        <a:ea typeface="Calibri"/>
                        <a:cs typeface="Times New Roman"/>
                      </a:endParaRPr>
                    </a:p>
                  </a:txBody>
                  <a:tcPr marL="72000" marR="72000" marT="35989" marB="35989"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No</a:t>
                      </a:r>
                      <a:endParaRPr lang="en-US" sz="1400" b="1" dirty="0">
                        <a:solidFill>
                          <a:schemeClr val="tx1"/>
                        </a:solidFill>
                        <a:effectLst/>
                        <a:latin typeface="Calibri" panose="020F0502020204030204" pitchFamily="34" charset="0"/>
                        <a:ea typeface="Calibri"/>
                        <a:cs typeface="Times New Roman"/>
                      </a:endParaRPr>
                    </a:p>
                  </a:txBody>
                  <a:tcPr marL="72000" marR="72000" marT="35989" marB="35989"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ABSSSI</a:t>
                      </a:r>
                      <a:endParaRPr lang="en-US" sz="1400" b="1" dirty="0">
                        <a:solidFill>
                          <a:schemeClr val="tx1"/>
                        </a:solidFill>
                        <a:effectLst/>
                        <a:latin typeface="Calibri" panose="020F0502020204030204" pitchFamily="34" charset="0"/>
                        <a:ea typeface="Calibri"/>
                        <a:cs typeface="Times New Roman"/>
                      </a:endParaRPr>
                    </a:p>
                  </a:txBody>
                  <a:tcPr marL="72000" marR="72000" marT="35989" marB="35989" anchor="ctr"/>
                </a:tc>
              </a:tr>
              <a:tr h="285384">
                <a:tc>
                  <a:txBody>
                    <a:bodyPr/>
                    <a:lstStyle/>
                    <a:p>
                      <a:pPr marL="0" marR="0">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Ceftaroline</a:t>
                      </a:r>
                      <a:r>
                        <a:rPr lang="en-US" sz="1400" b="1" dirty="0" smtClean="0">
                          <a:solidFill>
                            <a:schemeClr val="tx1"/>
                          </a:solidFill>
                          <a:effectLst/>
                          <a:latin typeface="Calibri" panose="020F0502020204030204" pitchFamily="34" charset="0"/>
                          <a:ea typeface="Calibri"/>
                          <a:cs typeface="Times New Roman"/>
                        </a:rPr>
                        <a:t>-avibactam (AZ/</a:t>
                      </a:r>
                      <a:r>
                        <a:rPr lang="en-US" sz="1400" b="1" dirty="0" err="1" smtClean="0">
                          <a:solidFill>
                            <a:schemeClr val="tx1"/>
                          </a:solidFill>
                          <a:effectLst/>
                          <a:latin typeface="Calibri" panose="020F0502020204030204" pitchFamily="34" charset="0"/>
                          <a:ea typeface="Calibri"/>
                          <a:cs typeface="Times New Roman"/>
                        </a:rPr>
                        <a:t>Actavis</a:t>
                      </a:r>
                      <a:r>
                        <a:rPr lang="en-US" sz="1400" b="1" dirty="0" smtClean="0">
                          <a:solidFill>
                            <a:schemeClr val="tx1"/>
                          </a:solidFill>
                          <a:effectLst/>
                          <a:latin typeface="Calibri" panose="020F0502020204030204" pitchFamily="34" charset="0"/>
                          <a:ea typeface="Calibri"/>
                          <a:cs typeface="Times New Roman"/>
                        </a:rPr>
                        <a:t>)</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Cepalo</a:t>
                      </a:r>
                      <a:r>
                        <a:rPr lang="en-US" sz="1400" b="1" baseline="0" dirty="0" smtClean="0">
                          <a:solidFill>
                            <a:schemeClr val="tx1"/>
                          </a:solidFill>
                          <a:effectLst/>
                          <a:latin typeface="Calibri" panose="020F0502020204030204" pitchFamily="34" charset="0"/>
                          <a:ea typeface="Calibri"/>
                          <a:cs typeface="Times New Roman"/>
                        </a:rPr>
                        <a:t> + BLI</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Yes</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cUTI</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285384">
                <a:tc>
                  <a:txBody>
                    <a:bodyPr/>
                    <a:lstStyle/>
                    <a:p>
                      <a:pPr marL="0" marR="0">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Radezolid</a:t>
                      </a:r>
                      <a:r>
                        <a:rPr lang="en-US" sz="1400" b="1" dirty="0" smtClean="0">
                          <a:solidFill>
                            <a:schemeClr val="tx1"/>
                          </a:solidFill>
                          <a:effectLst/>
                          <a:latin typeface="Calibri" panose="020F0502020204030204" pitchFamily="34" charset="0"/>
                          <a:ea typeface="Calibri"/>
                          <a:cs typeface="Times New Roman"/>
                        </a:rPr>
                        <a:t> (</a:t>
                      </a:r>
                      <a:r>
                        <a:rPr lang="en-US" sz="1400" b="1" dirty="0" err="1" smtClean="0">
                          <a:solidFill>
                            <a:schemeClr val="tx1"/>
                          </a:solidFill>
                          <a:effectLst/>
                          <a:latin typeface="Calibri" panose="020F0502020204030204" pitchFamily="34" charset="0"/>
                          <a:ea typeface="Calibri"/>
                          <a:cs typeface="Times New Roman"/>
                        </a:rPr>
                        <a:t>Melinta</a:t>
                      </a:r>
                      <a:r>
                        <a:rPr lang="en-US" sz="1400" b="1" dirty="0" smtClean="0">
                          <a:solidFill>
                            <a:schemeClr val="tx1"/>
                          </a:solidFill>
                          <a:effectLst/>
                          <a:latin typeface="Calibri" panose="020F0502020204030204" pitchFamily="34" charset="0"/>
                          <a:ea typeface="Calibri"/>
                          <a:cs typeface="Times New Roman"/>
                        </a:rPr>
                        <a:t>)</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Oxazolidinone</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Yes</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ABSSSI, CAPB</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285384">
                <a:tc>
                  <a:txBody>
                    <a:bodyPr/>
                    <a:lstStyle/>
                    <a:p>
                      <a:pPr marL="0" marR="0">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TAKSTA (</a:t>
                      </a:r>
                      <a:r>
                        <a:rPr lang="en-US" sz="1400" b="1" dirty="0" err="1" smtClean="0">
                          <a:solidFill>
                            <a:schemeClr val="tx1"/>
                          </a:solidFill>
                          <a:effectLst/>
                          <a:latin typeface="Calibri" panose="020F0502020204030204" pitchFamily="34" charset="0"/>
                          <a:ea typeface="Calibri"/>
                          <a:cs typeface="Times New Roman"/>
                        </a:rPr>
                        <a:t>fusidic</a:t>
                      </a:r>
                      <a:r>
                        <a:rPr lang="en-US" sz="1400" b="1" dirty="0" smtClean="0">
                          <a:solidFill>
                            <a:schemeClr val="tx1"/>
                          </a:solidFill>
                          <a:effectLst/>
                          <a:latin typeface="Calibri" panose="020F0502020204030204" pitchFamily="34" charset="0"/>
                          <a:ea typeface="Calibri"/>
                          <a:cs typeface="Times New Roman"/>
                        </a:rPr>
                        <a:t> acid, </a:t>
                      </a:r>
                      <a:r>
                        <a:rPr lang="en-US" sz="1400" b="1" dirty="0" err="1" smtClean="0">
                          <a:solidFill>
                            <a:schemeClr val="tx1"/>
                          </a:solidFill>
                          <a:effectLst/>
                          <a:latin typeface="Calibri" panose="020F0502020204030204" pitchFamily="34" charset="0"/>
                          <a:ea typeface="Calibri"/>
                          <a:cs typeface="Times New Roman"/>
                        </a:rPr>
                        <a:t>Cempra</a:t>
                      </a:r>
                      <a:r>
                        <a:rPr lang="en-US" sz="1400" b="1" dirty="0" smtClean="0">
                          <a:solidFill>
                            <a:schemeClr val="tx1"/>
                          </a:solidFill>
                          <a:effectLst/>
                          <a:latin typeface="Calibri" panose="020F0502020204030204" pitchFamily="34" charset="0"/>
                          <a:ea typeface="Calibri"/>
                          <a:cs typeface="Times New Roman"/>
                        </a:rPr>
                        <a:t>)</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Fusidane</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No</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PJI</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712127">
                <a:tc>
                  <a:txBody>
                    <a:bodyPr/>
                    <a:lstStyle/>
                    <a:p>
                      <a:pPr marL="0" marR="0">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TD-1792 (</a:t>
                      </a:r>
                      <a:r>
                        <a:rPr lang="en-US" sz="1400" b="1" dirty="0" err="1" smtClean="0">
                          <a:solidFill>
                            <a:schemeClr val="tx1"/>
                          </a:solidFill>
                          <a:effectLst/>
                          <a:latin typeface="Calibri" panose="020F0502020204030204" pitchFamily="34" charset="0"/>
                          <a:ea typeface="Calibri"/>
                          <a:cs typeface="Times New Roman"/>
                        </a:rPr>
                        <a:t>Theravance</a:t>
                      </a:r>
                      <a:r>
                        <a:rPr lang="en-US" sz="1400" b="1" dirty="0" smtClean="0">
                          <a:solidFill>
                            <a:schemeClr val="tx1"/>
                          </a:solidFill>
                          <a:effectLst/>
                          <a:latin typeface="Calibri" panose="020F0502020204030204" pitchFamily="34" charset="0"/>
                          <a:ea typeface="Calibri"/>
                          <a:cs typeface="Times New Roman"/>
                        </a:rPr>
                        <a:t>)</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Glycopeptide</a:t>
                      </a:r>
                      <a:r>
                        <a:rPr lang="en-US" sz="1400" b="1" dirty="0" smtClean="0">
                          <a:solidFill>
                            <a:schemeClr val="tx1"/>
                          </a:solidFill>
                          <a:effectLst/>
                          <a:latin typeface="Calibri" panose="020F0502020204030204" pitchFamily="34" charset="0"/>
                          <a:ea typeface="Calibri"/>
                          <a:cs typeface="Times New Roman"/>
                        </a:rPr>
                        <a:t>-cephalosporin</a:t>
                      </a:r>
                      <a:r>
                        <a:rPr lang="en-US" sz="1400" b="1" baseline="0" dirty="0" smtClean="0">
                          <a:solidFill>
                            <a:schemeClr val="tx1"/>
                          </a:solidFill>
                          <a:effectLst/>
                          <a:latin typeface="Calibri" panose="020F0502020204030204" pitchFamily="34" charset="0"/>
                          <a:ea typeface="Calibri"/>
                          <a:cs typeface="Times New Roman"/>
                        </a:rPr>
                        <a:t> heterodimer</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No</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ABSSSI, HABP/VABP</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393611">
                <a:tc>
                  <a:txBody>
                    <a:bodyPr/>
                    <a:lstStyle/>
                    <a:p>
                      <a:pPr>
                        <a:lnSpc>
                          <a:spcPct val="100000"/>
                        </a:lnSpc>
                        <a:spcBef>
                          <a:spcPts val="0"/>
                        </a:spcBef>
                      </a:pPr>
                      <a:r>
                        <a:rPr lang="en-US" sz="1400" b="1" dirty="0" err="1" smtClean="0">
                          <a:solidFill>
                            <a:schemeClr val="tx1"/>
                          </a:solidFill>
                          <a:latin typeface="Calibri" panose="020F0502020204030204" pitchFamily="34" charset="0"/>
                        </a:rPr>
                        <a:t>Nemonoxacin</a:t>
                      </a:r>
                      <a:r>
                        <a:rPr lang="en-US" sz="1400" b="1" baseline="0" dirty="0" smtClean="0">
                          <a:solidFill>
                            <a:schemeClr val="tx1"/>
                          </a:solidFill>
                          <a:latin typeface="Calibri" panose="020F0502020204030204" pitchFamily="34" charset="0"/>
                        </a:rPr>
                        <a:t> (</a:t>
                      </a:r>
                      <a:r>
                        <a:rPr lang="en-US" sz="1400" b="1" baseline="0" dirty="0" err="1" smtClean="0">
                          <a:solidFill>
                            <a:schemeClr val="tx1"/>
                          </a:solidFill>
                          <a:latin typeface="Calibri" panose="020F0502020204030204" pitchFamily="34" charset="0"/>
                        </a:rPr>
                        <a:t>TiaGen</a:t>
                      </a:r>
                      <a:r>
                        <a:rPr lang="en-US" sz="1400" b="1" baseline="0" dirty="0" smtClean="0">
                          <a:solidFill>
                            <a:schemeClr val="tx1"/>
                          </a:solidFill>
                          <a:latin typeface="Calibri" panose="020F0502020204030204" pitchFamily="34" charset="0"/>
                        </a:rPr>
                        <a:t> Biotech)</a:t>
                      </a:r>
                      <a:endParaRPr lang="en-US" sz="1400" b="1" dirty="0">
                        <a:solidFill>
                          <a:schemeClr val="tx1"/>
                        </a:solidFill>
                        <a:latin typeface="Calibri" panose="020F0502020204030204" pitchFamily="34" charset="0"/>
                      </a:endParaRPr>
                    </a:p>
                  </a:txBody>
                  <a:tcPr marL="72000" marR="72000" marT="36003" marB="36003" anchor="ctr"/>
                </a:tc>
                <a:tc>
                  <a:txBody>
                    <a:bodyPr/>
                    <a:lstStyle/>
                    <a:p>
                      <a:pPr algn="ctr">
                        <a:lnSpc>
                          <a:spcPct val="100000"/>
                        </a:lnSpc>
                        <a:spcBef>
                          <a:spcPts val="0"/>
                        </a:spcBef>
                      </a:pPr>
                      <a:r>
                        <a:rPr lang="en-US" sz="1400" b="1" dirty="0" smtClean="0">
                          <a:solidFill>
                            <a:schemeClr val="tx1"/>
                          </a:solidFill>
                          <a:latin typeface="Calibri" panose="020F0502020204030204" pitchFamily="34" charset="0"/>
                        </a:rPr>
                        <a:t>Quinolone</a:t>
                      </a:r>
                      <a:endParaRPr lang="en-US" sz="1400" b="1" dirty="0">
                        <a:solidFill>
                          <a:schemeClr val="tx1"/>
                        </a:solidFill>
                        <a:latin typeface="Calibri" panose="020F0502020204030204" pitchFamily="34" charset="0"/>
                      </a:endParaRPr>
                    </a:p>
                  </a:txBody>
                  <a:tcPr marL="72000" marR="72000" marT="36003" marB="36003" anchor="ctr"/>
                </a:tc>
                <a:tc>
                  <a:txBody>
                    <a:bodyPr/>
                    <a:lstStyle/>
                    <a:p>
                      <a:pPr algn="ctr">
                        <a:lnSpc>
                          <a:spcPct val="100000"/>
                        </a:lnSpc>
                        <a:spcBef>
                          <a:spcPts val="0"/>
                        </a:spcBef>
                      </a:pPr>
                      <a:r>
                        <a:rPr lang="en-US" sz="1400" b="1" dirty="0" smtClean="0">
                          <a:solidFill>
                            <a:schemeClr val="tx1"/>
                          </a:solidFill>
                          <a:latin typeface="Calibri" panose="020F0502020204030204" pitchFamily="34" charset="0"/>
                        </a:rPr>
                        <a:t>Yes</a:t>
                      </a:r>
                      <a:endParaRPr lang="en-US" sz="1400" b="1" dirty="0">
                        <a:solidFill>
                          <a:schemeClr val="tx1"/>
                        </a:solidFill>
                        <a:latin typeface="Calibri" panose="020F0502020204030204" pitchFamily="34" charset="0"/>
                      </a:endParaRPr>
                    </a:p>
                  </a:txBody>
                  <a:tcPr marL="72000" marR="72000" marT="36003" marB="36003" anchor="ctr"/>
                </a:tc>
                <a:tc>
                  <a:txBody>
                    <a:bodyPr/>
                    <a:lstStyle/>
                    <a:p>
                      <a:pPr algn="ctr">
                        <a:lnSpc>
                          <a:spcPct val="100000"/>
                        </a:lnSpc>
                        <a:spcBef>
                          <a:spcPts val="0"/>
                        </a:spcBef>
                      </a:pPr>
                      <a:r>
                        <a:rPr lang="en-US" sz="1400" b="1" dirty="0" smtClean="0">
                          <a:solidFill>
                            <a:schemeClr val="tx1"/>
                          </a:solidFill>
                          <a:latin typeface="Calibri" panose="020F0502020204030204" pitchFamily="34" charset="0"/>
                        </a:rPr>
                        <a:t>CABP, DFI, ABSSSI</a:t>
                      </a:r>
                      <a:endParaRPr lang="en-US" sz="1400" b="1" dirty="0">
                        <a:solidFill>
                          <a:schemeClr val="tx1"/>
                        </a:solidFill>
                        <a:latin typeface="Calibri" panose="020F0502020204030204" pitchFamily="34" charset="0"/>
                      </a:endParaRPr>
                    </a:p>
                  </a:txBody>
                  <a:tcPr marL="72000" marR="72000" marT="36003" marB="36003" anchor="ctr"/>
                </a:tc>
              </a:tr>
              <a:tr h="393611">
                <a:tc>
                  <a:txBody>
                    <a:bodyPr/>
                    <a:lstStyle/>
                    <a:p>
                      <a:pPr marL="0" marR="0">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Finafloxacin</a:t>
                      </a:r>
                      <a:r>
                        <a:rPr lang="en-US" sz="1400" b="1" dirty="0" smtClean="0">
                          <a:solidFill>
                            <a:schemeClr val="tx1"/>
                          </a:solidFill>
                          <a:effectLst/>
                          <a:latin typeface="Calibri" panose="020F0502020204030204" pitchFamily="34" charset="0"/>
                          <a:ea typeface="Calibri"/>
                          <a:cs typeface="Times New Roman"/>
                        </a:rPr>
                        <a:t> (</a:t>
                      </a:r>
                      <a:r>
                        <a:rPr lang="en-US" sz="1400" b="1" dirty="0" err="1" smtClean="0">
                          <a:solidFill>
                            <a:schemeClr val="tx1"/>
                          </a:solidFill>
                          <a:effectLst/>
                          <a:latin typeface="Calibri" panose="020F0502020204030204" pitchFamily="34" charset="0"/>
                          <a:ea typeface="Calibri"/>
                          <a:cs typeface="Times New Roman"/>
                        </a:rPr>
                        <a:t>MerLion</a:t>
                      </a:r>
                      <a:r>
                        <a:rPr lang="en-US" sz="1400" b="1" dirty="0" smtClean="0">
                          <a:solidFill>
                            <a:schemeClr val="tx1"/>
                          </a:solidFill>
                          <a:effectLst/>
                          <a:latin typeface="Calibri" panose="020F0502020204030204" pitchFamily="34" charset="0"/>
                          <a:ea typeface="Calibri"/>
                          <a:cs typeface="Times New Roman"/>
                        </a:rPr>
                        <a:t> Pharmaceuticals)</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tx1"/>
                          </a:solidFill>
                          <a:effectLst/>
                          <a:latin typeface="Calibri" panose="020F0502020204030204" pitchFamily="34" charset="0"/>
                          <a:ea typeface="Calibri"/>
                          <a:cs typeface="Times New Roman"/>
                        </a:rPr>
                        <a:t>Fluoroquinolone</a:t>
                      </a:r>
                      <a:endParaRPr lang="en-US" sz="1400" b="1" dirty="0" smtClean="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Yes</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cUTI</a:t>
                      </a:r>
                      <a:r>
                        <a:rPr lang="en-US" sz="1400" b="1" dirty="0" smtClean="0">
                          <a:solidFill>
                            <a:schemeClr val="tx1"/>
                          </a:solidFill>
                          <a:effectLst/>
                          <a:latin typeface="Calibri" panose="020F0502020204030204" pitchFamily="34" charset="0"/>
                          <a:ea typeface="Calibri"/>
                          <a:cs typeface="Times New Roman"/>
                        </a:rPr>
                        <a:t>, </a:t>
                      </a:r>
                      <a:r>
                        <a:rPr lang="en-US" sz="1400" b="1" dirty="0" err="1" smtClean="0">
                          <a:solidFill>
                            <a:schemeClr val="tx1"/>
                          </a:solidFill>
                          <a:effectLst/>
                          <a:latin typeface="Calibri" panose="020F0502020204030204" pitchFamily="34" charset="0"/>
                          <a:ea typeface="Calibri"/>
                          <a:cs typeface="Times New Roman"/>
                        </a:rPr>
                        <a:t>cIAI</a:t>
                      </a:r>
                      <a:r>
                        <a:rPr lang="en-US" sz="1400" b="1" dirty="0" smtClean="0">
                          <a:solidFill>
                            <a:schemeClr val="tx1"/>
                          </a:solidFill>
                          <a:effectLst/>
                          <a:latin typeface="Calibri" panose="020F0502020204030204" pitchFamily="34" charset="0"/>
                          <a:ea typeface="Calibri"/>
                          <a:cs typeface="Times New Roman"/>
                        </a:rPr>
                        <a:t>, ABSSSI</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381024">
                <a:tc>
                  <a:txBody>
                    <a:bodyPr/>
                    <a:lstStyle/>
                    <a:p>
                      <a:pPr marL="0" marR="0">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Avarofloxacin</a:t>
                      </a:r>
                      <a:r>
                        <a:rPr lang="en-US" sz="1400" b="1" baseline="0" dirty="0" smtClean="0">
                          <a:solidFill>
                            <a:schemeClr val="tx1"/>
                          </a:solidFill>
                          <a:effectLst/>
                          <a:latin typeface="Calibri" panose="020F0502020204030204" pitchFamily="34" charset="0"/>
                          <a:ea typeface="Calibri"/>
                          <a:cs typeface="Times New Roman"/>
                        </a:rPr>
                        <a:t> (</a:t>
                      </a:r>
                      <a:r>
                        <a:rPr lang="en-US" sz="1400" b="1" baseline="0" dirty="0" err="1" smtClean="0">
                          <a:solidFill>
                            <a:schemeClr val="tx1"/>
                          </a:solidFill>
                          <a:effectLst/>
                          <a:latin typeface="Calibri" panose="020F0502020204030204" pitchFamily="34" charset="0"/>
                          <a:ea typeface="Calibri"/>
                          <a:cs typeface="Times New Roman"/>
                        </a:rPr>
                        <a:t>Furiex</a:t>
                      </a:r>
                      <a:r>
                        <a:rPr lang="en-US" sz="1400" b="1" baseline="0" dirty="0" smtClean="0">
                          <a:solidFill>
                            <a:schemeClr val="tx1"/>
                          </a:solidFill>
                          <a:effectLst/>
                          <a:latin typeface="Calibri" panose="020F0502020204030204" pitchFamily="34" charset="0"/>
                          <a:ea typeface="Calibri"/>
                          <a:cs typeface="Times New Roman"/>
                        </a:rPr>
                        <a:t>/</a:t>
                      </a:r>
                      <a:r>
                        <a:rPr lang="en-US" sz="1400" b="1" baseline="0" dirty="0" err="1" smtClean="0">
                          <a:solidFill>
                            <a:schemeClr val="tx1"/>
                          </a:solidFill>
                          <a:effectLst/>
                          <a:latin typeface="Calibri" panose="020F0502020204030204" pitchFamily="34" charset="0"/>
                          <a:ea typeface="Calibri"/>
                          <a:cs typeface="Times New Roman"/>
                        </a:rPr>
                        <a:t>Actavis</a:t>
                      </a:r>
                      <a:r>
                        <a:rPr lang="en-US" sz="1400" b="1" baseline="0" dirty="0" smtClean="0">
                          <a:solidFill>
                            <a:schemeClr val="tx1"/>
                          </a:solidFill>
                          <a:effectLst/>
                          <a:latin typeface="Calibri" panose="020F0502020204030204" pitchFamily="34" charset="0"/>
                          <a:ea typeface="Calibri"/>
                          <a:cs typeface="Times New Roman"/>
                        </a:rPr>
                        <a:t>)</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Fluoroquinolone</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Yes</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CABP/ABSSSI</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285384">
                <a:tc>
                  <a:txBody>
                    <a:bodyPr/>
                    <a:lstStyle/>
                    <a:p>
                      <a:pPr marL="0" marR="0">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Zalbofloxacin</a:t>
                      </a:r>
                      <a:r>
                        <a:rPr lang="en-US" sz="1400" b="1" dirty="0" smtClean="0">
                          <a:solidFill>
                            <a:schemeClr val="tx1"/>
                          </a:solidFill>
                          <a:effectLst/>
                          <a:latin typeface="Calibri" panose="020F0502020204030204" pitchFamily="34" charset="0"/>
                          <a:ea typeface="Calibri"/>
                          <a:cs typeface="Times New Roman"/>
                        </a:rPr>
                        <a:t> (Dong </a:t>
                      </a:r>
                      <a:r>
                        <a:rPr lang="en-US" sz="1400" b="1" dirty="0" err="1" smtClean="0">
                          <a:solidFill>
                            <a:schemeClr val="tx1"/>
                          </a:solidFill>
                          <a:effectLst/>
                          <a:latin typeface="Calibri" panose="020F0502020204030204" pitchFamily="34" charset="0"/>
                          <a:ea typeface="Calibri"/>
                          <a:cs typeface="Times New Roman"/>
                        </a:rPr>
                        <a:t>Wha</a:t>
                      </a:r>
                      <a:r>
                        <a:rPr lang="en-US" sz="1400" b="1" dirty="0" smtClean="0">
                          <a:solidFill>
                            <a:schemeClr val="tx1"/>
                          </a:solidFill>
                          <a:effectLst/>
                          <a:latin typeface="Calibri" panose="020F0502020204030204" pitchFamily="34" charset="0"/>
                          <a:ea typeface="Calibri"/>
                          <a:cs typeface="Times New Roman"/>
                        </a:rPr>
                        <a:t> Pharma)</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err="1" smtClean="0">
                          <a:solidFill>
                            <a:schemeClr val="tx1"/>
                          </a:solidFill>
                          <a:effectLst/>
                          <a:latin typeface="Calibri" panose="020F0502020204030204" pitchFamily="34" charset="0"/>
                          <a:ea typeface="Calibri"/>
                          <a:cs typeface="Times New Roman"/>
                        </a:rPr>
                        <a:t>Fluoroquinolone</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No</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CABP</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r h="498754">
                <a:tc>
                  <a:txBody>
                    <a:bodyPr/>
                    <a:lstStyle/>
                    <a:p>
                      <a:pPr marL="0" marR="0">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GSK2140944 (GSK)</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Type 2 topoisomerase inhibitor</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No</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c>
                  <a:txBody>
                    <a:bodyPr/>
                    <a:lstStyle/>
                    <a:p>
                      <a:pPr marL="0" marR="0" algn="ctr">
                        <a:lnSpc>
                          <a:spcPct val="100000"/>
                        </a:lnSpc>
                        <a:spcBef>
                          <a:spcPts val="0"/>
                        </a:spcBef>
                        <a:spcAft>
                          <a:spcPts val="0"/>
                        </a:spcAft>
                      </a:pPr>
                      <a:r>
                        <a:rPr lang="en-US" sz="1400" b="1" dirty="0" smtClean="0">
                          <a:solidFill>
                            <a:schemeClr val="tx1"/>
                          </a:solidFill>
                          <a:effectLst/>
                          <a:latin typeface="Calibri" panose="020F0502020204030204" pitchFamily="34" charset="0"/>
                          <a:ea typeface="Calibri"/>
                          <a:cs typeface="Times New Roman"/>
                        </a:rPr>
                        <a:t>ABSSSI, </a:t>
                      </a:r>
                      <a:r>
                        <a:rPr lang="en-US" sz="1400" b="1" dirty="0" err="1" smtClean="0">
                          <a:solidFill>
                            <a:schemeClr val="tx1"/>
                          </a:solidFill>
                          <a:effectLst/>
                          <a:latin typeface="Calibri" panose="020F0502020204030204" pitchFamily="34" charset="0"/>
                          <a:ea typeface="Calibri"/>
                          <a:cs typeface="Times New Roman"/>
                        </a:rPr>
                        <a:t>Resp</a:t>
                      </a:r>
                      <a:r>
                        <a:rPr lang="en-US" sz="1400" b="1" dirty="0" smtClean="0">
                          <a:solidFill>
                            <a:schemeClr val="tx1"/>
                          </a:solidFill>
                          <a:effectLst/>
                          <a:latin typeface="Calibri" panose="020F0502020204030204" pitchFamily="34" charset="0"/>
                          <a:ea typeface="Calibri"/>
                          <a:cs typeface="Times New Roman"/>
                        </a:rPr>
                        <a:t> infection, CABP</a:t>
                      </a:r>
                      <a:endParaRPr lang="en-US" sz="1400" b="1" dirty="0">
                        <a:solidFill>
                          <a:schemeClr val="tx1"/>
                        </a:solidFill>
                        <a:effectLst/>
                        <a:latin typeface="Calibri" panose="020F0502020204030204" pitchFamily="34" charset="0"/>
                        <a:ea typeface="Calibri"/>
                        <a:cs typeface="Times New Roman"/>
                      </a:endParaRPr>
                    </a:p>
                  </a:txBody>
                  <a:tcPr marL="72000" marR="72000" marT="36003" marB="36003" anchor="ctr"/>
                </a:tc>
              </a:tr>
            </a:tbl>
          </a:graphicData>
        </a:graphic>
      </p:graphicFrame>
      <p:sp>
        <p:nvSpPr>
          <p:cNvPr id="104510" name="TextBox 4"/>
          <p:cNvSpPr txBox="1">
            <a:spLocks noChangeArrowheads="1"/>
          </p:cNvSpPr>
          <p:nvPr/>
        </p:nvSpPr>
        <p:spPr bwMode="auto">
          <a:xfrm>
            <a:off x="228600" y="6519863"/>
            <a:ext cx="89154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100"/>
              <a:t>http://www.pewtrusts.org/en/research-and-analysis/issue-briefs/2014/03/12/tracking-the-pipeline-of-antibiotics-in-development</a:t>
            </a:r>
          </a:p>
        </p:txBody>
      </p:sp>
    </p:spTree>
    <p:extLst>
      <p:ext uri="{BB962C8B-B14F-4D97-AF65-F5344CB8AC3E}">
        <p14:creationId xmlns:p14="http://schemas.microsoft.com/office/powerpoint/2010/main" val="45334551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6" y="112224"/>
            <a:ext cx="7853362" cy="1143000"/>
          </a:xfrm>
        </p:spPr>
        <p:txBody>
          <a:bodyPr>
            <a:normAutofit/>
          </a:bodyPr>
          <a:lstStyle/>
          <a:p>
            <a:r>
              <a:rPr lang="en-US" sz="4800" dirty="0" smtClean="0"/>
              <a:t>Conclusions</a:t>
            </a:r>
            <a:endParaRPr lang="en-US" sz="4800" dirty="0"/>
          </a:p>
        </p:txBody>
      </p:sp>
      <p:sp>
        <p:nvSpPr>
          <p:cNvPr id="3" name="Content Placeholder 2"/>
          <p:cNvSpPr>
            <a:spLocks noGrp="1"/>
          </p:cNvSpPr>
          <p:nvPr>
            <p:ph idx="1"/>
          </p:nvPr>
        </p:nvSpPr>
        <p:spPr>
          <a:xfrm>
            <a:off x="254000" y="1288602"/>
            <a:ext cx="8607778" cy="4525963"/>
          </a:xfrm>
        </p:spPr>
        <p:txBody>
          <a:bodyPr>
            <a:noAutofit/>
          </a:bodyPr>
          <a:lstStyle/>
          <a:p>
            <a:pPr>
              <a:spcAft>
                <a:spcPts val="600"/>
              </a:spcAft>
            </a:pPr>
            <a:r>
              <a:rPr lang="en-US" sz="2600" dirty="0" smtClean="0"/>
              <a:t>For </a:t>
            </a:r>
            <a:r>
              <a:rPr lang="en-US" sz="2600" dirty="0"/>
              <a:t>Gram-negative </a:t>
            </a:r>
            <a:r>
              <a:rPr lang="en-US" sz="2600" dirty="0" smtClean="0"/>
              <a:t>pathogens, multiple mechanisms of resistance to previously useful antibiotics is becoming the norm </a:t>
            </a:r>
          </a:p>
          <a:p>
            <a:pPr>
              <a:spcAft>
                <a:spcPts val="600"/>
              </a:spcAft>
            </a:pPr>
            <a:r>
              <a:rPr lang="en-US" sz="2600" dirty="0" smtClean="0"/>
              <a:t>We now are moving to an era of carbapenem resistance, driven by influx/efflux controls and evolving ESBLs</a:t>
            </a:r>
          </a:p>
          <a:p>
            <a:pPr>
              <a:spcAft>
                <a:spcPts val="600"/>
              </a:spcAft>
            </a:pPr>
            <a:r>
              <a:rPr lang="en-US" sz="2600" dirty="0" smtClean="0"/>
              <a:t>New agents for </a:t>
            </a:r>
            <a:r>
              <a:rPr lang="en-US" sz="2600" i="1" dirty="0" smtClean="0"/>
              <a:t>Pseudomonas</a:t>
            </a:r>
            <a:r>
              <a:rPr lang="en-US" sz="2600" dirty="0" smtClean="0"/>
              <a:t> and </a:t>
            </a:r>
            <a:r>
              <a:rPr lang="en-US" sz="2600" i="1" dirty="0" smtClean="0"/>
              <a:t>Enterobacteriaceae</a:t>
            </a:r>
            <a:r>
              <a:rPr lang="en-US" sz="2600" dirty="0" smtClean="0"/>
              <a:t> offer real help</a:t>
            </a:r>
            <a:endParaRPr lang="en-US" sz="2600" dirty="0"/>
          </a:p>
          <a:p>
            <a:pPr>
              <a:spcAft>
                <a:spcPts val="600"/>
              </a:spcAft>
            </a:pPr>
            <a:r>
              <a:rPr lang="en-US" sz="2600" dirty="0" smtClean="0"/>
              <a:t>Containment should </a:t>
            </a:r>
            <a:r>
              <a:rPr lang="en-US" sz="2600" dirty="0"/>
              <a:t>be pursued through implementation of adequate infection prevention procedures and antimicrobial stewardship to reduce the disease burden and prevent </a:t>
            </a:r>
            <a:r>
              <a:rPr lang="en-US" sz="2600" dirty="0" smtClean="0"/>
              <a:t>outbreaks of MDR/XDR organisms</a:t>
            </a:r>
          </a:p>
          <a:p>
            <a:pPr>
              <a:spcAft>
                <a:spcPts val="600"/>
              </a:spcAft>
            </a:pPr>
            <a:endParaRPr lang="en-US" sz="2600" dirty="0"/>
          </a:p>
        </p:txBody>
      </p:sp>
    </p:spTree>
    <p:extLst>
      <p:ext uri="{BB962C8B-B14F-4D97-AF65-F5344CB8AC3E}">
        <p14:creationId xmlns:p14="http://schemas.microsoft.com/office/powerpoint/2010/main" val="4117038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z="3600" dirty="0" smtClean="0"/>
              <a:t>Closing Reminders</a:t>
            </a:r>
          </a:p>
        </p:txBody>
      </p:sp>
      <p:sp>
        <p:nvSpPr>
          <p:cNvPr id="21507" name="Content Placeholder 2"/>
          <p:cNvSpPr>
            <a:spLocks noGrp="1"/>
          </p:cNvSpPr>
          <p:nvPr>
            <p:ph sz="half" idx="1"/>
          </p:nvPr>
        </p:nvSpPr>
        <p:spPr>
          <a:xfrm>
            <a:off x="761999" y="1417638"/>
            <a:ext cx="7544873" cy="4893221"/>
          </a:xfrm>
        </p:spPr>
        <p:txBody>
          <a:bodyPr>
            <a:normAutofit/>
          </a:bodyPr>
          <a:lstStyle/>
          <a:p>
            <a:pPr>
              <a:buClr>
                <a:srgbClr val="00B050"/>
              </a:buClr>
              <a:buFont typeface="Arial" panose="020B0604020202020204" pitchFamily="34" charset="0"/>
              <a:buNone/>
            </a:pPr>
            <a:r>
              <a:rPr lang="en-US" altLang="en-US" b="1" dirty="0">
                <a:latin typeface="Arial Narrow" panose="020B0606020202030204" pitchFamily="34" charset="0"/>
                <a:ea typeface="ＭＳ Ｐゴシック" panose="020B0600070205080204" pitchFamily="34" charset="-128"/>
                <a:cs typeface="Arial" panose="020B0604020202020204" pitchFamily="34" charset="0"/>
              </a:rPr>
              <a:t>As a reminder there are TWO ways to complete </a:t>
            </a:r>
            <a:r>
              <a:rPr lang="en-US" altLang="en-US" b="1" dirty="0" smtClean="0">
                <a:latin typeface="Arial Narrow" panose="020B0606020202030204" pitchFamily="34" charset="0"/>
                <a:ea typeface="ＭＳ Ｐゴシック" panose="020B0600070205080204" pitchFamily="34" charset="-128"/>
                <a:cs typeface="Arial" panose="020B0604020202020204" pitchFamily="34" charset="0"/>
              </a:rPr>
              <a:t>your Program </a:t>
            </a:r>
            <a:r>
              <a:rPr lang="en-US" altLang="en-US" b="1" dirty="0">
                <a:latin typeface="Arial Narrow" panose="020B0606020202030204" pitchFamily="34" charset="0"/>
                <a:ea typeface="ＭＳ Ｐゴシック" panose="020B0600070205080204" pitchFamily="34" charset="-128"/>
                <a:cs typeface="Arial" panose="020B0604020202020204" pitchFamily="34" charset="0"/>
              </a:rPr>
              <a:t>Evaluation and receive CME/CE credit: </a:t>
            </a:r>
          </a:p>
          <a:p>
            <a:pPr marL="971550" lvl="1" indent="-514350">
              <a:buClr>
                <a:srgbClr val="00B050"/>
              </a:buClr>
              <a:buFont typeface="Arial" panose="020B0604020202020204" pitchFamily="34" charset="0"/>
              <a:buNone/>
            </a:pPr>
            <a:r>
              <a:rPr lang="en-US" altLang="en-US" sz="2800" dirty="0">
                <a:latin typeface="Arial Narrow" panose="020B0606020202030204" pitchFamily="34" charset="0"/>
                <a:ea typeface="ＭＳ Ｐゴシック" panose="020B0600070205080204" pitchFamily="34" charset="-128"/>
                <a:cs typeface="Arial" panose="020B0604020202020204" pitchFamily="34" charset="0"/>
              </a:rPr>
              <a:t>1. There are instructions in the workbook </a:t>
            </a:r>
            <a:r>
              <a:rPr lang="en-US" altLang="en-US" sz="2800" dirty="0" smtClean="0">
                <a:latin typeface="Arial Narrow" panose="020B0606020202030204" pitchFamily="34" charset="0"/>
                <a:ea typeface="ＭＳ Ｐゴシック" panose="020B0600070205080204" pitchFamily="34" charset="-128"/>
                <a:cs typeface="Arial" panose="020B0604020202020204" pitchFamily="34" charset="0"/>
              </a:rPr>
              <a:t>on </a:t>
            </a:r>
            <a:r>
              <a:rPr lang="en-US" altLang="en-US" sz="2800" b="1" dirty="0">
                <a:solidFill>
                  <a:srgbClr val="00B0F0"/>
                </a:solidFill>
                <a:latin typeface="Arial Narrow" panose="020B0606020202030204" pitchFamily="34" charset="0"/>
                <a:ea typeface="ＭＳ Ｐゴシック" panose="020B0600070205080204" pitchFamily="34" charset="-128"/>
                <a:cs typeface="Arial Narrow" panose="020B0606020202030204" pitchFamily="34" charset="0"/>
              </a:rPr>
              <a:t>page 6 </a:t>
            </a:r>
            <a:r>
              <a:rPr lang="en-US" altLang="en-US" sz="2800" dirty="0" smtClean="0">
                <a:latin typeface="Arial Narrow" panose="020B0606020202030204" pitchFamily="34" charset="0"/>
                <a:ea typeface="ＭＳ Ｐゴシック" panose="020B0600070205080204" pitchFamily="34" charset="-128"/>
                <a:cs typeface="Arial" panose="020B0604020202020204" pitchFamily="34" charset="0"/>
              </a:rPr>
              <a:t>to </a:t>
            </a:r>
            <a:r>
              <a:rPr lang="en-US" altLang="en-US" sz="2800" dirty="0">
                <a:latin typeface="Arial Narrow" panose="020B0606020202030204" pitchFamily="34" charset="0"/>
                <a:ea typeface="ＭＳ Ｐゴシック" panose="020B0600070205080204" pitchFamily="34" charset="-128"/>
                <a:cs typeface="Arial" panose="020B0604020202020204" pitchFamily="34" charset="0"/>
              </a:rPr>
              <a:t>complete the program evaluation and CME/CE form </a:t>
            </a:r>
            <a:r>
              <a:rPr lang="en-US" altLang="en-US" sz="2800" dirty="0" smtClean="0">
                <a:latin typeface="Arial Narrow" panose="020B0606020202030204" pitchFamily="34" charset="0"/>
                <a:ea typeface="ＭＳ Ｐゴシック" panose="020B0600070205080204" pitchFamily="34" charset="-128"/>
                <a:cs typeface="Arial" panose="020B0604020202020204" pitchFamily="34" charset="0"/>
              </a:rPr>
              <a:t>online.</a:t>
            </a:r>
            <a:endParaRPr lang="en-US" altLang="en-US" sz="2800" dirty="0">
              <a:latin typeface="Arial Narrow" panose="020B0606020202030204" pitchFamily="34" charset="0"/>
              <a:ea typeface="ＭＳ Ｐゴシック" panose="020B0600070205080204" pitchFamily="34" charset="-128"/>
              <a:cs typeface="Arial" panose="020B0604020202020204" pitchFamily="34" charset="0"/>
            </a:endParaRPr>
          </a:p>
          <a:p>
            <a:pPr marL="971550" lvl="1" indent="-514350">
              <a:buClr>
                <a:srgbClr val="00B050"/>
              </a:buClr>
              <a:buFont typeface="Arial" panose="020B0604020202020204" pitchFamily="34" charset="0"/>
              <a:buNone/>
            </a:pPr>
            <a:r>
              <a:rPr lang="en-US" altLang="en-US" sz="2800" dirty="0" smtClean="0">
                <a:latin typeface="Arial Narrow" panose="020B0606020202030204" pitchFamily="34" charset="0"/>
                <a:ea typeface="ＭＳ Ｐゴシック" panose="020B0600070205080204" pitchFamily="34" charset="-128"/>
                <a:cs typeface="Arial" panose="020B0604020202020204" pitchFamily="34" charset="0"/>
              </a:rPr>
              <a:t>2</a:t>
            </a:r>
            <a:r>
              <a:rPr lang="en-US" altLang="en-US" sz="2800" dirty="0">
                <a:latin typeface="Arial Narrow" panose="020B0606020202030204" pitchFamily="34" charset="0"/>
                <a:ea typeface="ＭＳ Ｐゴシック" panose="020B0600070205080204" pitchFamily="34" charset="-128"/>
                <a:cs typeface="Arial" panose="020B0604020202020204" pitchFamily="34" charset="0"/>
              </a:rPr>
              <a:t>. There is a Post Test, Program Evaluation and CME/CE form at your seat.  Please complete and provide to a </a:t>
            </a:r>
            <a:r>
              <a:rPr lang="en-US" altLang="en-US" sz="2800" dirty="0" err="1">
                <a:latin typeface="Arial Narrow" panose="020B0606020202030204" pitchFamily="34" charset="0"/>
                <a:ea typeface="ＭＳ Ｐゴシック" panose="020B0600070205080204" pitchFamily="34" charset="-128"/>
                <a:cs typeface="Arial" panose="020B0604020202020204" pitchFamily="34" charset="0"/>
              </a:rPr>
              <a:t>MedEDirect</a:t>
            </a:r>
            <a:r>
              <a:rPr lang="en-US" altLang="en-US" sz="2800" dirty="0">
                <a:latin typeface="Arial Narrow" panose="020B0606020202030204" pitchFamily="34" charset="0"/>
                <a:ea typeface="ＭＳ Ｐゴシック" panose="020B0600070205080204" pitchFamily="34" charset="-128"/>
                <a:cs typeface="Arial" panose="020B0604020202020204" pitchFamily="34" charset="0"/>
              </a:rPr>
              <a:t> Representative as you exit.  </a:t>
            </a:r>
          </a:p>
          <a:p>
            <a:pPr algn="ctr">
              <a:spcBef>
                <a:spcPts val="1800"/>
              </a:spcBef>
              <a:buFont typeface="Arial" panose="020B0604020202020204" pitchFamily="34" charset="0"/>
              <a:buNone/>
            </a:pPr>
            <a:r>
              <a:rPr lang="en-US" altLang="en-US" b="1" dirty="0">
                <a:solidFill>
                  <a:srgbClr val="00B0F0"/>
                </a:solidFill>
                <a:latin typeface="Arial Narrow" panose="020B0606020202030204" pitchFamily="34" charset="0"/>
                <a:ea typeface="ＭＳ Ｐゴシック" panose="020B0600070205080204" pitchFamily="34" charset="-128"/>
                <a:cs typeface="Arial Narrow" panose="020B0606020202030204" pitchFamily="34" charset="0"/>
              </a:rPr>
              <a:t>Thank you for your participation!</a:t>
            </a:r>
          </a:p>
          <a:p>
            <a:pPr>
              <a:buNone/>
            </a:pPr>
            <a:endParaRPr lang="en-US" sz="2400" dirty="0" smtClean="0"/>
          </a:p>
        </p:txBody>
      </p:sp>
    </p:spTree>
    <p:extLst>
      <p:ext uri="{BB962C8B-B14F-4D97-AF65-F5344CB8AC3E}">
        <p14:creationId xmlns:p14="http://schemas.microsoft.com/office/powerpoint/2010/main" val="7428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3438" y="202488"/>
            <a:ext cx="7853362" cy="662150"/>
          </a:xfrm>
        </p:spPr>
        <p:txBody>
          <a:bodyPr>
            <a:normAutofit fontScale="90000"/>
          </a:bodyPr>
          <a:lstStyle/>
          <a:p>
            <a:r>
              <a:rPr lang="en-US" dirty="0" smtClean="0"/>
              <a:t>Sites of Infection-EPIC II</a:t>
            </a:r>
            <a:endParaRPr lang="en-US" dirty="0"/>
          </a:p>
        </p:txBody>
      </p:sp>
      <p:sp>
        <p:nvSpPr>
          <p:cNvPr id="5" name="TextBox 4"/>
          <p:cNvSpPr txBox="1"/>
          <p:nvPr/>
        </p:nvSpPr>
        <p:spPr>
          <a:xfrm>
            <a:off x="0" y="6353865"/>
            <a:ext cx="2653290" cy="246221"/>
          </a:xfrm>
          <a:prstGeom prst="rect">
            <a:avLst/>
          </a:prstGeom>
          <a:solidFill>
            <a:schemeClr val="bg1"/>
          </a:solidFill>
        </p:spPr>
        <p:txBody>
          <a:bodyPr wrap="none" rtlCol="0" anchor="b">
            <a:spAutoFit/>
          </a:bodyPr>
          <a:lstStyle/>
          <a:p>
            <a:r>
              <a:rPr lang="en-US" sz="1000" dirty="0" smtClean="0">
                <a:latin typeface="Helvetica Neue"/>
              </a:rPr>
              <a:t>Vincent JA, et al.  </a:t>
            </a:r>
            <a:r>
              <a:rPr lang="en-US" sz="1000" i="1" dirty="0" smtClean="0">
                <a:latin typeface="Helvetica Neue"/>
              </a:rPr>
              <a:t>JAMA</a:t>
            </a:r>
            <a:r>
              <a:rPr lang="en-US" sz="1000" dirty="0" smtClean="0">
                <a:latin typeface="Helvetica Neue"/>
              </a:rPr>
              <a:t> 2009; 302: 2323-9.</a:t>
            </a:r>
            <a:endParaRPr lang="en-US" sz="1000" dirty="0">
              <a:latin typeface="Helvetica Neue"/>
            </a:endParaRPr>
          </a:p>
        </p:txBody>
      </p:sp>
      <p:graphicFrame>
        <p:nvGraphicFramePr>
          <p:cNvPr id="7" name="Table 6"/>
          <p:cNvGraphicFramePr>
            <a:graphicFrameLocks noGrp="1"/>
          </p:cNvGraphicFramePr>
          <p:nvPr>
            <p:extLst>
              <p:ext uri="{D42A27DB-BD31-4B8C-83A1-F6EECF244321}">
                <p14:modId xmlns:p14="http://schemas.microsoft.com/office/powerpoint/2010/main" val="2106730839"/>
              </p:ext>
            </p:extLst>
          </p:nvPr>
        </p:nvGraphicFramePr>
        <p:xfrm>
          <a:off x="1" y="1094424"/>
          <a:ext cx="9143999" cy="5114149"/>
        </p:xfrm>
        <a:graphic>
          <a:graphicData uri="http://schemas.openxmlformats.org/drawingml/2006/table">
            <a:tbl>
              <a:tblPr firstRow="1" bandRow="1">
                <a:tableStyleId>{1E171933-4619-4E11-9A3F-F7608DF75F80}</a:tableStyleId>
              </a:tblPr>
              <a:tblGrid>
                <a:gridCol w="1391699"/>
                <a:gridCol w="878256"/>
                <a:gridCol w="1111296"/>
                <a:gridCol w="960458"/>
                <a:gridCol w="960458"/>
                <a:gridCol w="1088837"/>
                <a:gridCol w="918791"/>
                <a:gridCol w="873746"/>
                <a:gridCol w="960458"/>
              </a:tblGrid>
              <a:tr h="372242">
                <a:tc gridSpan="9">
                  <a:txBody>
                    <a:bodyPr/>
                    <a:lstStyle/>
                    <a:p>
                      <a:pPr algn="ctr"/>
                      <a:r>
                        <a:rPr lang="en-US" sz="1400" b="0" dirty="0" smtClean="0">
                          <a:solidFill>
                            <a:schemeClr val="bg1"/>
                          </a:solidFill>
                          <a:latin typeface="Helvetica Neue"/>
                        </a:rPr>
                        <a:t>No. (%)</a:t>
                      </a:r>
                      <a:r>
                        <a:rPr lang="en-US" sz="1400" b="0" baseline="30000" dirty="0" smtClean="0">
                          <a:solidFill>
                            <a:schemeClr val="bg1"/>
                          </a:solidFill>
                          <a:latin typeface="Helvetica Neue"/>
                        </a:rPr>
                        <a:t>a</a:t>
                      </a:r>
                      <a:endParaRPr lang="en-US" sz="1400" b="0" baseline="30000" dirty="0">
                        <a:solidFill>
                          <a:schemeClr val="bg1"/>
                        </a:solidFill>
                        <a:latin typeface="Helvetica Neue"/>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pPr algn="ctr"/>
                      <a:endParaRPr lang="en-US" sz="1400" b="0" baseline="30000" dirty="0">
                        <a:solidFill>
                          <a:schemeClr val="bg1"/>
                        </a:solidFill>
                        <a:latin typeface="Helvetica Neue"/>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76A"/>
                    </a:solidFill>
                  </a:tcPr>
                </a:tc>
                <a:tc hMerge="1">
                  <a:txBody>
                    <a:bodyPr/>
                    <a:lstStyle/>
                    <a:p>
                      <a:endParaRPr lang="en-US"/>
                    </a:p>
                  </a:txBody>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c hMerge="1">
                  <a:txBody>
                    <a:bodyPr/>
                    <a:lstStyle/>
                    <a:p>
                      <a:endParaRPr lang="en-US" dirty="0">
                        <a:solidFill>
                          <a:schemeClr val="bg1"/>
                        </a:solidFill>
                      </a:endParaRPr>
                    </a:p>
                  </a:txBody>
                  <a:tcPr>
                    <a:solidFill>
                      <a:srgbClr val="6633D9"/>
                    </a:solidFill>
                  </a:tcPr>
                </a:tc>
              </a:tr>
              <a:tr h="949330">
                <a:tc>
                  <a:txBody>
                    <a:bodyPr/>
                    <a:lstStyle/>
                    <a:p>
                      <a:pPr algn="ctr"/>
                      <a:r>
                        <a:rPr lang="en-US" sz="1400" dirty="0" smtClean="0">
                          <a:solidFill>
                            <a:schemeClr val="bg1"/>
                          </a:solidFill>
                          <a:latin typeface="Helvetica Neue"/>
                        </a:rPr>
                        <a:t>Site of Infection</a:t>
                      </a:r>
                      <a:endParaRPr lang="en-US" sz="1400" dirty="0">
                        <a:solidFill>
                          <a:schemeClr val="bg1"/>
                        </a:solidFill>
                        <a:latin typeface="Helvetica Neue"/>
                      </a:endParaRPr>
                    </a:p>
                  </a:txBody>
                  <a:tcPr anchor="ctr">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All</a:t>
                      </a:r>
                      <a:endParaRPr lang="en-US" sz="1400" dirty="0">
                        <a:solidFill>
                          <a:schemeClr val="bg1"/>
                        </a:solidFill>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500" b="1" dirty="0" smtClean="0">
                          <a:solidFill>
                            <a:schemeClr val="bg1"/>
                          </a:solidFill>
                          <a:latin typeface="Helvetica Neue"/>
                        </a:rPr>
                        <a:t>North America</a:t>
                      </a:r>
                      <a:endParaRPr lang="en-US" sz="1500" b="1" dirty="0">
                        <a:solidFill>
                          <a:schemeClr val="bg1"/>
                        </a:solidFill>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Western Europe</a:t>
                      </a:r>
                      <a:endParaRPr lang="en-US" sz="1400" dirty="0">
                        <a:solidFill>
                          <a:schemeClr val="bg1"/>
                        </a:solidFill>
                        <a:latin typeface="Helvetica Neue"/>
                      </a:endParaRPr>
                    </a:p>
                  </a:txBody>
                  <a:tcPr anchor="ctr">
                    <a:lnL w="28575" cap="flat" cmpd="sng" algn="ctr">
                      <a:solidFill>
                        <a:prstClr val="black"/>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Eastern Europe</a:t>
                      </a:r>
                      <a:endParaRPr lang="en-US" sz="1400" dirty="0">
                        <a:solidFill>
                          <a:schemeClr val="bg1"/>
                        </a:solidFill>
                        <a:latin typeface="Helvetica Neue"/>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b="1" dirty="0" smtClean="0">
                          <a:solidFill>
                            <a:schemeClr val="bg1"/>
                          </a:solidFill>
                          <a:latin typeface="Helvetica Neue"/>
                        </a:rPr>
                        <a:t>Central/</a:t>
                      </a:r>
                      <a:r>
                        <a:rPr lang="en-US" sz="1400" b="1" baseline="0" dirty="0" smtClean="0">
                          <a:solidFill>
                            <a:schemeClr val="bg1"/>
                          </a:solidFill>
                          <a:latin typeface="Helvetica Neue"/>
                        </a:rPr>
                        <a:t> South America</a:t>
                      </a:r>
                      <a:endParaRPr lang="en-US" sz="1400" b="1" dirty="0">
                        <a:solidFill>
                          <a:schemeClr val="bg1"/>
                        </a:solidFill>
                        <a:latin typeface="Helvetica Neue"/>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Oceania</a:t>
                      </a:r>
                      <a:endParaRPr lang="en-US" sz="1400" dirty="0">
                        <a:solidFill>
                          <a:schemeClr val="bg1"/>
                        </a:solidFill>
                        <a:latin typeface="Helvetica Neue"/>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Africa</a:t>
                      </a:r>
                      <a:endParaRPr lang="en-US" sz="1400" dirty="0">
                        <a:solidFill>
                          <a:schemeClr val="bg1"/>
                        </a:solidFill>
                        <a:latin typeface="Helvetica Neue"/>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5F376A"/>
                    </a:solidFill>
                  </a:tcPr>
                </a:tc>
                <a:tc>
                  <a:txBody>
                    <a:bodyPr/>
                    <a:lstStyle/>
                    <a:p>
                      <a:pPr algn="ctr"/>
                      <a:r>
                        <a:rPr lang="en-US" sz="1400" dirty="0" smtClean="0">
                          <a:solidFill>
                            <a:schemeClr val="bg1"/>
                          </a:solidFill>
                          <a:latin typeface="Helvetica Neue"/>
                        </a:rPr>
                        <a:t>Asia</a:t>
                      </a:r>
                      <a:endParaRPr lang="en-US" sz="1400" dirty="0">
                        <a:solidFill>
                          <a:schemeClr val="bg1"/>
                        </a:solidFill>
                        <a:latin typeface="Helvetica Neue"/>
                      </a:endParaRPr>
                    </a:p>
                  </a:txBody>
                  <a:tcPr anchor="ct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F376A"/>
                    </a:solidFill>
                  </a:tcPr>
                </a:tc>
              </a:tr>
              <a:tr h="413418">
                <a:tc>
                  <a:txBody>
                    <a:bodyPr/>
                    <a:lstStyle/>
                    <a:p>
                      <a:pPr algn="ctr"/>
                      <a:r>
                        <a:rPr lang="en-US" sz="1100" dirty="0" smtClean="0">
                          <a:latin typeface="Helvetica Neue"/>
                        </a:rPr>
                        <a:t>No. (%)</a:t>
                      </a:r>
                      <a:endParaRPr lang="en-US" sz="1100" dirty="0">
                        <a:latin typeface="Helvetica Neue"/>
                      </a:endParaRPr>
                    </a:p>
                  </a:txBody>
                  <a:tcPr anchor="ctr">
                    <a:lnR w="3175"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Helvetica Neue"/>
                        </a:rPr>
                        <a:t>7087 (51.4)</a:t>
                      </a: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607 (48.4)</a:t>
                      </a:r>
                      <a:endParaRPr lang="en-US" sz="1500" b="1"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100" dirty="0" smtClean="0">
                          <a:latin typeface="Helvetica Neue"/>
                        </a:rPr>
                        <a:t>3683 (49)</a:t>
                      </a:r>
                      <a:endParaRPr lang="en-US" sz="11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dirty="0" smtClean="0">
                          <a:latin typeface="Helvetica Neue"/>
                        </a:rPr>
                        <a:t>426 (56.4)</a:t>
                      </a:r>
                      <a:endParaRPr lang="en-US" sz="11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1290 (60.3)</a:t>
                      </a:r>
                      <a:endParaRPr lang="en-US" sz="1400" b="1"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dirty="0" smtClean="0">
                          <a:latin typeface="Helvetica Neue"/>
                        </a:rPr>
                        <a:t>285 (48.2)</a:t>
                      </a:r>
                      <a:endParaRPr lang="en-US" sz="11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dirty="0" smtClean="0">
                          <a:latin typeface="Helvetica Neue"/>
                        </a:rPr>
                        <a:t>89 (46.1)</a:t>
                      </a:r>
                      <a:endParaRPr lang="en-US" sz="11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100" dirty="0" smtClean="0">
                          <a:latin typeface="Helvetica Neue"/>
                        </a:rPr>
                        <a:t>707 (52.6)</a:t>
                      </a:r>
                      <a:endParaRPr lang="en-US" sz="1100" dirty="0">
                        <a:latin typeface="Helvetica Neue"/>
                      </a:endParaRPr>
                    </a:p>
                  </a:txBody>
                  <a:tcPr anchor="ctr">
                    <a:lnL w="3175" cap="flat" cmpd="sng" algn="ctr">
                      <a:noFill/>
                      <a:prstDash val="solid"/>
                      <a:round/>
                      <a:headEnd type="none" w="med" len="med"/>
                      <a:tailEnd type="none" w="med" len="med"/>
                    </a:lnL>
                  </a:tcPr>
                </a:tc>
              </a:tr>
              <a:tr h="428730">
                <a:tc>
                  <a:txBody>
                    <a:bodyPr/>
                    <a:lstStyle/>
                    <a:p>
                      <a:pPr algn="l"/>
                      <a:r>
                        <a:rPr lang="en-US" sz="1200" dirty="0" smtClean="0">
                          <a:latin typeface="Helvetica Neue"/>
                        </a:rPr>
                        <a:t>  Respiratory    </a:t>
                      </a:r>
                      <a:br>
                        <a:rPr lang="en-US" sz="1200" dirty="0" smtClean="0">
                          <a:latin typeface="Helvetica Neue"/>
                        </a:rPr>
                      </a:br>
                      <a:r>
                        <a:rPr lang="en-US" sz="1200" dirty="0" smtClean="0">
                          <a:latin typeface="Helvetica Neue"/>
                        </a:rPr>
                        <a:t>  </a:t>
                      </a:r>
                      <a:r>
                        <a:rPr lang="en-US" sz="1200" baseline="0" dirty="0" smtClean="0">
                          <a:latin typeface="Helvetica Neue"/>
                        </a:rPr>
                        <a:t> </a:t>
                      </a:r>
                      <a:r>
                        <a:rPr lang="en-US" sz="1200" dirty="0" smtClean="0">
                          <a:latin typeface="Helvetica Neue"/>
                        </a:rPr>
                        <a:t>tract</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4503 (63.5)</a:t>
                      </a:r>
                      <a:endParaRPr lang="en-US" sz="1200" dirty="0">
                        <a:latin typeface="Helvetica Neue"/>
                      </a:endParaRPr>
                    </a:p>
                  </a:txBody>
                  <a:tcPr anchor="b">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345 (56.8)</a:t>
                      </a:r>
                      <a:endParaRPr lang="en-US" sz="1500" b="1" baseline="30000" dirty="0">
                        <a:latin typeface="Helvetica Neue"/>
                      </a:endParaRPr>
                    </a:p>
                  </a:txBody>
                  <a:tcPr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200" dirty="0" smtClean="0">
                          <a:latin typeface="Helvetica Neue"/>
                        </a:rPr>
                        <a:t>2332 (63.3)</a:t>
                      </a:r>
                      <a:endParaRPr lang="en-US" sz="1200" dirty="0">
                        <a:latin typeface="Helvetica Neue"/>
                      </a:endParaRPr>
                    </a:p>
                  </a:txBody>
                  <a:tcPr anchor="b">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305 (71.6)</a:t>
                      </a:r>
                      <a:r>
                        <a:rPr lang="en-US" sz="1200" baseline="30000" dirty="0" smtClean="0">
                          <a:latin typeface="Helvetica Neue"/>
                        </a:rPr>
                        <a:t>b</a:t>
                      </a:r>
                      <a:endParaRPr lang="en-US" sz="1200" baseline="30000" dirty="0">
                        <a:latin typeface="Helvetica Neue"/>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851 (66)</a:t>
                      </a:r>
                      <a:endParaRPr lang="en-US" sz="1400" b="1" dirty="0">
                        <a:solidFill>
                          <a:srgbClr val="0000FF"/>
                        </a:solidFill>
                        <a:latin typeface="Helvetica Neue"/>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165 (57.9)</a:t>
                      </a:r>
                      <a:endParaRPr lang="en-US" sz="1200" dirty="0">
                        <a:latin typeface="Helvetica Neue"/>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41 (46.1)</a:t>
                      </a:r>
                      <a:r>
                        <a:rPr lang="en-US" sz="1200" baseline="30000" dirty="0" smtClean="0">
                          <a:latin typeface="Helvetica Neue"/>
                        </a:rPr>
                        <a:t>b</a:t>
                      </a:r>
                      <a:endParaRPr lang="en-US" sz="1200" baseline="30000" dirty="0">
                        <a:latin typeface="Helvetica Neue"/>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464 (6 5.6)</a:t>
                      </a:r>
                      <a:endParaRPr lang="en-US" sz="1200" dirty="0">
                        <a:latin typeface="Helvetica Neue"/>
                      </a:endParaRPr>
                    </a:p>
                  </a:txBody>
                  <a:tcPr anchor="b">
                    <a:lnL w="3175" cap="flat" cmpd="sng" algn="ctr">
                      <a:noFill/>
                      <a:prstDash val="solid"/>
                      <a:round/>
                      <a:headEnd type="none" w="med" len="med"/>
                      <a:tailEnd type="none" w="med" len="med"/>
                    </a:lnL>
                  </a:tcPr>
                </a:tc>
              </a:tr>
              <a:tr h="443587">
                <a:tc>
                  <a:txBody>
                    <a:bodyPr/>
                    <a:lstStyle/>
                    <a:p>
                      <a:pPr algn="l"/>
                      <a:r>
                        <a:rPr lang="en-US" sz="1200" dirty="0" smtClean="0">
                          <a:latin typeface="Helvetica Neue"/>
                        </a:rPr>
                        <a:t>  Abdominal</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1392</a:t>
                      </a:r>
                      <a:r>
                        <a:rPr lang="en-US" sz="1200" baseline="0" dirty="0" smtClean="0">
                          <a:latin typeface="Helvetica Neue"/>
                        </a:rPr>
                        <a:t> (19.6)</a:t>
                      </a:r>
                      <a:endParaRPr lang="en-US" sz="12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101 (16.6)</a:t>
                      </a:r>
                      <a:endParaRPr lang="en-US" sz="1500" b="1"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200" dirty="0" smtClean="0">
                          <a:latin typeface="Helvetica Neue"/>
                        </a:rPr>
                        <a:t>778 (21.1)</a:t>
                      </a:r>
                      <a:endParaRPr lang="en-US" sz="12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93 (21.8) </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228 (17.7)</a:t>
                      </a:r>
                      <a:r>
                        <a:rPr lang="en-US" sz="1400" b="1" baseline="30000" dirty="0" smtClean="0">
                          <a:solidFill>
                            <a:srgbClr val="0000FF"/>
                          </a:solidFill>
                          <a:latin typeface="Helvetica Neue"/>
                        </a:rPr>
                        <a:t>b</a:t>
                      </a:r>
                      <a:endParaRPr lang="en-US" sz="1400" b="1" baseline="30000"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50 (17.5)</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16 (18)</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126 (17.8)</a:t>
                      </a:r>
                      <a:endParaRPr lang="en-US" sz="1200" dirty="0">
                        <a:latin typeface="Helvetica Neue"/>
                      </a:endParaRPr>
                    </a:p>
                  </a:txBody>
                  <a:tcPr anchor="ctr">
                    <a:lnL w="3175" cap="flat" cmpd="sng" algn="ctr">
                      <a:noFill/>
                      <a:prstDash val="solid"/>
                      <a:round/>
                      <a:headEnd type="none" w="med" len="med"/>
                      <a:tailEnd type="none" w="med" len="med"/>
                    </a:lnL>
                  </a:tcPr>
                </a:tc>
              </a:tr>
              <a:tr h="428730">
                <a:tc>
                  <a:txBody>
                    <a:bodyPr/>
                    <a:lstStyle/>
                    <a:p>
                      <a:pPr algn="l"/>
                      <a:r>
                        <a:rPr lang="en-US" sz="1200" dirty="0" smtClean="0">
                          <a:latin typeface="Helvetica Neue"/>
                        </a:rPr>
                        <a:t>  Blood stream</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1071 (15.1)</a:t>
                      </a:r>
                      <a:endParaRPr lang="en-US" sz="12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157 (25.9)</a:t>
                      </a:r>
                      <a:endParaRPr lang="en-US" sz="1500" b="1" baseline="3000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200" dirty="0" smtClean="0">
                          <a:latin typeface="Helvetica Neue"/>
                        </a:rPr>
                        <a:t>546 (14.8)</a:t>
                      </a:r>
                      <a:endParaRPr lang="en-US" sz="12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53 (12.4)</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139 (10.8)</a:t>
                      </a:r>
                      <a:r>
                        <a:rPr lang="en-US" sz="1400" b="1" baseline="30000" dirty="0" smtClean="0">
                          <a:solidFill>
                            <a:srgbClr val="0000FF"/>
                          </a:solidFill>
                          <a:latin typeface="Helvetica Neue"/>
                        </a:rPr>
                        <a:t>b</a:t>
                      </a:r>
                      <a:endParaRPr lang="en-US" sz="1400" b="1" baseline="30000"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49 (17.2)</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16 (18)</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111 (15.7)</a:t>
                      </a:r>
                      <a:endParaRPr lang="en-US" sz="1200" dirty="0">
                        <a:latin typeface="Helvetica Neue"/>
                      </a:endParaRPr>
                    </a:p>
                  </a:txBody>
                  <a:tcPr anchor="ctr">
                    <a:lnL w="3175" cap="flat" cmpd="sng" algn="ctr">
                      <a:noFill/>
                      <a:prstDash val="solid"/>
                      <a:round/>
                      <a:headEnd type="none" w="med" len="med"/>
                      <a:tailEnd type="none" w="med" len="med"/>
                    </a:lnL>
                  </a:tcPr>
                </a:tc>
              </a:tr>
              <a:tr h="505289">
                <a:tc>
                  <a:txBody>
                    <a:bodyPr/>
                    <a:lstStyle/>
                    <a:p>
                      <a:pPr algn="l"/>
                      <a:r>
                        <a:rPr lang="en-US" sz="1200" dirty="0" smtClean="0">
                          <a:latin typeface="Helvetica Neue"/>
                        </a:rPr>
                        <a:t>  Renal/urinary</a:t>
                      </a:r>
                      <a:br>
                        <a:rPr lang="en-US" sz="1200" dirty="0" smtClean="0">
                          <a:latin typeface="Helvetica Neue"/>
                        </a:rPr>
                      </a:br>
                      <a:r>
                        <a:rPr lang="en-US" sz="1200" dirty="0" smtClean="0">
                          <a:latin typeface="Helvetica Neue"/>
                        </a:rPr>
                        <a:t>  tract</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1011 (14.3)</a:t>
                      </a:r>
                      <a:endParaRPr lang="en-US" sz="12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135 (22.2)</a:t>
                      </a:r>
                      <a:endParaRPr lang="en-US" sz="1500" b="1" baseline="30000"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200" dirty="0" smtClean="0">
                          <a:latin typeface="Helvetica Neue"/>
                        </a:rPr>
                        <a:t>411 (11.2)</a:t>
                      </a:r>
                      <a:endParaRPr lang="en-US" sz="12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84 (19.7)</a:t>
                      </a:r>
                      <a:r>
                        <a:rPr lang="en-US" sz="1200" baseline="30000" dirty="0" smtClean="0">
                          <a:latin typeface="Helvetica Neue"/>
                        </a:rPr>
                        <a:t>b</a:t>
                      </a:r>
                      <a:endParaRPr lang="en-US" sz="1200" baseline="300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222 (17.2)</a:t>
                      </a:r>
                      <a:r>
                        <a:rPr lang="en-US" sz="1400" b="1" baseline="30000" dirty="0" smtClean="0">
                          <a:solidFill>
                            <a:srgbClr val="0000FF"/>
                          </a:solidFill>
                          <a:latin typeface="Helvetica Neue"/>
                        </a:rPr>
                        <a:t>b</a:t>
                      </a:r>
                      <a:endParaRPr lang="en-US" sz="1400" b="1" baseline="30000"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33 (11.6)</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15 (16.9)</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111 (15.7)</a:t>
                      </a:r>
                      <a:r>
                        <a:rPr lang="en-US" sz="1200" baseline="30000" dirty="0" smtClean="0">
                          <a:latin typeface="Helvetica Neue"/>
                        </a:rPr>
                        <a:t>b</a:t>
                      </a:r>
                      <a:endParaRPr lang="en-US" sz="1200" baseline="30000" dirty="0">
                        <a:latin typeface="Helvetica Neue"/>
                      </a:endParaRPr>
                    </a:p>
                  </a:txBody>
                  <a:tcPr anchor="ctr">
                    <a:lnL w="3175" cap="flat" cmpd="sng" algn="ctr">
                      <a:noFill/>
                      <a:prstDash val="solid"/>
                      <a:round/>
                      <a:headEnd type="none" w="med" len="med"/>
                      <a:tailEnd type="none" w="med" len="med"/>
                    </a:lnL>
                  </a:tcPr>
                </a:tc>
              </a:tr>
              <a:tr h="372242">
                <a:tc>
                  <a:txBody>
                    <a:bodyPr/>
                    <a:lstStyle/>
                    <a:p>
                      <a:pPr algn="l"/>
                      <a:r>
                        <a:rPr lang="en-US" sz="1200" dirty="0" smtClean="0">
                          <a:latin typeface="Helvetica Neue"/>
                        </a:rPr>
                        <a:t>   Skin</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467 (6.6)</a:t>
                      </a:r>
                      <a:endParaRPr lang="en-US" sz="12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26 ( 4.3)</a:t>
                      </a:r>
                      <a:endParaRPr lang="en-US" sz="1500" b="1"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200" dirty="0" smtClean="0">
                          <a:latin typeface="Helvetica Neue"/>
                        </a:rPr>
                        <a:t>242 (6.6)</a:t>
                      </a:r>
                      <a:endParaRPr lang="en-US" sz="12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37 (8.7)</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73 (5.7)</a:t>
                      </a:r>
                      <a:endParaRPr lang="en-US" sz="1400" b="1"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30 (10.5)</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8 (9.0)</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51 (7.2)</a:t>
                      </a:r>
                      <a:endParaRPr lang="en-US" sz="1200" dirty="0">
                        <a:latin typeface="Helvetica Neue"/>
                      </a:endParaRPr>
                    </a:p>
                  </a:txBody>
                  <a:tcPr anchor="ctr">
                    <a:lnL w="3175" cap="flat" cmpd="sng" algn="ctr">
                      <a:noFill/>
                      <a:prstDash val="solid"/>
                      <a:round/>
                      <a:headEnd type="none" w="med" len="med"/>
                      <a:tailEnd type="none" w="med" len="med"/>
                    </a:lnL>
                  </a:tcPr>
                </a:tc>
              </a:tr>
              <a:tr h="372242">
                <a:tc>
                  <a:txBody>
                    <a:bodyPr/>
                    <a:lstStyle/>
                    <a:p>
                      <a:pPr algn="l"/>
                      <a:r>
                        <a:rPr lang="en-US" sz="1200" dirty="0" smtClean="0">
                          <a:latin typeface="Helvetica Neue"/>
                        </a:rPr>
                        <a:t>   Catheter-</a:t>
                      </a:r>
                      <a:br>
                        <a:rPr lang="en-US" sz="1200" dirty="0" smtClean="0">
                          <a:latin typeface="Helvetica Neue"/>
                        </a:rPr>
                      </a:br>
                      <a:r>
                        <a:rPr lang="en-US" sz="1200" dirty="0" smtClean="0">
                          <a:latin typeface="Helvetica Neue"/>
                        </a:rPr>
                        <a:t>    related</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332 (4.7)</a:t>
                      </a:r>
                      <a:endParaRPr lang="en-US" sz="12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16  (2.6)</a:t>
                      </a:r>
                      <a:endParaRPr lang="en-US" sz="1500" b="1"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200" dirty="0" smtClean="0">
                          <a:latin typeface="Helvetica Neue"/>
                        </a:rPr>
                        <a:t>171 (4.6)</a:t>
                      </a:r>
                      <a:endParaRPr lang="en-US" sz="12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21 (4.9)</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73 (5.7)</a:t>
                      </a:r>
                      <a:endParaRPr lang="en-US" sz="1400" b="1"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15 (5.3)</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4 (4.5)</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32 (4.5)</a:t>
                      </a:r>
                      <a:endParaRPr lang="en-US" sz="1200" dirty="0">
                        <a:latin typeface="Helvetica Neue"/>
                      </a:endParaRPr>
                    </a:p>
                  </a:txBody>
                  <a:tcPr anchor="ctr">
                    <a:lnL w="3175" cap="flat" cmpd="sng" algn="ctr">
                      <a:noFill/>
                      <a:prstDash val="solid"/>
                      <a:round/>
                      <a:headEnd type="none" w="med" len="med"/>
                      <a:tailEnd type="none" w="med" len="med"/>
                    </a:lnL>
                  </a:tcPr>
                </a:tc>
              </a:tr>
              <a:tr h="372242">
                <a:tc>
                  <a:txBody>
                    <a:bodyPr/>
                    <a:lstStyle/>
                    <a:p>
                      <a:pPr algn="l"/>
                      <a:r>
                        <a:rPr lang="en-US" sz="1200" dirty="0" smtClean="0">
                          <a:latin typeface="Helvetica Neue"/>
                        </a:rPr>
                        <a:t>   CNS</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208 (2.9)</a:t>
                      </a:r>
                      <a:endParaRPr lang="en-US" sz="12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14 ( 2.3)</a:t>
                      </a:r>
                      <a:endParaRPr lang="en-US" sz="1500" b="1"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200" dirty="0" smtClean="0">
                          <a:latin typeface="Helvetica Neue"/>
                        </a:rPr>
                        <a:t>100 (2.7)</a:t>
                      </a:r>
                      <a:endParaRPr lang="en-US" sz="12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20 (4.7)</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40 (3.1)</a:t>
                      </a:r>
                      <a:endParaRPr lang="en-US" sz="1400" b="1"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11 (3.9)</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4 (4.5)</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19 (2.7)</a:t>
                      </a:r>
                      <a:endParaRPr lang="en-US" sz="1200" dirty="0">
                        <a:latin typeface="Helvetica Neue"/>
                      </a:endParaRPr>
                    </a:p>
                  </a:txBody>
                  <a:tcPr anchor="ctr">
                    <a:lnL w="3175" cap="flat" cmpd="sng" algn="ctr">
                      <a:noFill/>
                      <a:prstDash val="solid"/>
                      <a:round/>
                      <a:headEnd type="none" w="med" len="med"/>
                      <a:tailEnd type="none" w="med" len="med"/>
                    </a:lnL>
                  </a:tcPr>
                </a:tc>
              </a:tr>
              <a:tr h="372242">
                <a:tc>
                  <a:txBody>
                    <a:bodyPr/>
                    <a:lstStyle/>
                    <a:p>
                      <a:pPr algn="l"/>
                      <a:r>
                        <a:rPr lang="en-US" sz="1200" dirty="0" smtClean="0">
                          <a:latin typeface="Helvetica Neue"/>
                        </a:rPr>
                        <a:t>   Others</a:t>
                      </a:r>
                      <a:endParaRPr lang="en-US" sz="1200" dirty="0">
                        <a:latin typeface="Helvetica Neue"/>
                      </a:endParaRPr>
                    </a:p>
                  </a:txBody>
                  <a:tcPr marL="9144" marR="9144" marT="0" marB="0" anchor="ctr">
                    <a:lnR w="3175" cap="flat" cmpd="sng" algn="ctr">
                      <a:noFill/>
                      <a:prstDash val="solid"/>
                      <a:round/>
                      <a:headEnd type="none" w="med" len="med"/>
                      <a:tailEnd type="none" w="med" len="med"/>
                    </a:lnR>
                  </a:tcPr>
                </a:tc>
                <a:tc>
                  <a:txBody>
                    <a:bodyPr/>
                    <a:lstStyle/>
                    <a:p>
                      <a:pPr algn="ctr"/>
                      <a:r>
                        <a:rPr lang="en-US" sz="1200" dirty="0" smtClean="0">
                          <a:latin typeface="Helvetica Neue"/>
                        </a:rPr>
                        <a:t>540 (7.6)</a:t>
                      </a:r>
                      <a:endParaRPr lang="en-US" sz="1200" dirty="0">
                        <a:latin typeface="Helvetica Neue"/>
                      </a:endParaRPr>
                    </a:p>
                  </a:txBody>
                  <a:tcPr anchor="ctr">
                    <a:lnL w="3175" cap="flat" cmpd="sng" algn="ctr">
                      <a:no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lang="en-US" sz="1500" b="1" dirty="0" smtClean="0">
                          <a:latin typeface="Helvetica Neue"/>
                        </a:rPr>
                        <a:t>62 (10.2)</a:t>
                      </a:r>
                      <a:endParaRPr lang="en-US" sz="1500" b="1" dirty="0">
                        <a:latin typeface="Helvetica Neue"/>
                      </a:endParaRPr>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B w="28575" cap="flat" cmpd="sng" algn="ctr">
                      <a:solidFill>
                        <a:prstClr val="black"/>
                      </a:solidFill>
                      <a:prstDash val="solid"/>
                      <a:round/>
                      <a:headEnd type="none" w="med" len="med"/>
                      <a:tailEnd type="none" w="med" len="med"/>
                    </a:lnB>
                  </a:tcPr>
                </a:tc>
                <a:tc>
                  <a:txBody>
                    <a:bodyPr/>
                    <a:lstStyle/>
                    <a:p>
                      <a:pPr algn="ctr"/>
                      <a:r>
                        <a:rPr lang="en-US" sz="1200" dirty="0" smtClean="0">
                          <a:latin typeface="Helvetica Neue"/>
                        </a:rPr>
                        <a:t>289 (7.8) </a:t>
                      </a:r>
                      <a:endParaRPr lang="en-US" sz="1200" dirty="0">
                        <a:latin typeface="Helvetica Neue"/>
                      </a:endParaRPr>
                    </a:p>
                  </a:txBody>
                  <a:tcPr anchor="ctr">
                    <a:lnL w="285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31</a:t>
                      </a:r>
                      <a:r>
                        <a:rPr lang="en-US" sz="1200" baseline="0" dirty="0" smtClean="0">
                          <a:latin typeface="Helvetica Neue"/>
                        </a:rPr>
                        <a:t> (7.3)</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400" b="1" dirty="0" smtClean="0">
                          <a:solidFill>
                            <a:srgbClr val="0000FF"/>
                          </a:solidFill>
                          <a:latin typeface="Helvetica Neue"/>
                        </a:rPr>
                        <a:t>87 (6.7)</a:t>
                      </a:r>
                      <a:endParaRPr lang="en-US" sz="1400" b="1" dirty="0">
                        <a:solidFill>
                          <a:srgbClr val="0000FF"/>
                        </a:solidFill>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22 (7.7)</a:t>
                      </a:r>
                      <a:endParaRPr lang="en-US" sz="12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14 (15.7)</a:t>
                      </a:r>
                      <a:r>
                        <a:rPr lang="en-US" sz="1200" baseline="30000" dirty="0" smtClean="0">
                          <a:latin typeface="Helvetica Neue"/>
                        </a:rPr>
                        <a:t>b</a:t>
                      </a:r>
                      <a:endParaRPr lang="en-US" sz="1200" baseline="30000" dirty="0">
                        <a:latin typeface="Helvetica Neue"/>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a:r>
                        <a:rPr lang="en-US" sz="1200" dirty="0" smtClean="0">
                          <a:latin typeface="Helvetica Neue"/>
                        </a:rPr>
                        <a:t>35 (5.0)</a:t>
                      </a:r>
                      <a:r>
                        <a:rPr lang="en-US" sz="1200" baseline="30000" dirty="0" smtClean="0">
                          <a:latin typeface="Helvetica Neue"/>
                        </a:rPr>
                        <a:t>b</a:t>
                      </a:r>
                      <a:endParaRPr lang="en-US" sz="1200" baseline="30000" dirty="0">
                        <a:latin typeface="Helvetica Neue"/>
                      </a:endParaRPr>
                    </a:p>
                  </a:txBody>
                  <a:tcPr anchor="ctr">
                    <a:lnL w="3175"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3598460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12281</TotalTime>
  <Words>5538</Words>
  <Application>Microsoft Office PowerPoint</Application>
  <PresentationFormat>On-screen Show (4:3)</PresentationFormat>
  <Paragraphs>1143</Paragraphs>
  <Slides>82</Slides>
  <Notes>27</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101" baseType="lpstr">
      <vt:lpstr>ＭＳ Ｐゴシック</vt:lpstr>
      <vt:lpstr>ＭＳ Ｐゴシック</vt:lpstr>
      <vt:lpstr>SimSun</vt:lpstr>
      <vt:lpstr>SimSun</vt:lpstr>
      <vt:lpstr>Arial</vt:lpstr>
      <vt:lpstr>Arial Black</vt:lpstr>
      <vt:lpstr>Arial Narrow</vt:lpstr>
      <vt:lpstr>Calibri</vt:lpstr>
      <vt:lpstr>Corbel</vt:lpstr>
      <vt:lpstr>Helvetica Neue</vt:lpstr>
      <vt:lpstr>Marlett</vt:lpstr>
      <vt:lpstr>Symbol</vt:lpstr>
      <vt:lpstr>Tahoma</vt:lpstr>
      <vt:lpstr>Times</vt:lpstr>
      <vt:lpstr>Times New Roman</vt:lpstr>
      <vt:lpstr>Wingdings</vt:lpstr>
      <vt:lpstr>ヒラギノ角ゴ Pro W3</vt:lpstr>
      <vt:lpstr>Office Theme</vt:lpstr>
      <vt:lpstr>Image</vt:lpstr>
      <vt:lpstr>PowerPoint Presentation</vt:lpstr>
      <vt:lpstr>Housekeeping Reminders </vt:lpstr>
      <vt:lpstr>Disclosures</vt:lpstr>
      <vt:lpstr>Agenda</vt:lpstr>
      <vt:lpstr>Learning Objectives</vt:lpstr>
      <vt:lpstr>Epidemiology and Clinical Impact of Gram-negative pathogens</vt:lpstr>
      <vt:lpstr>Overview</vt:lpstr>
      <vt:lpstr>EPIC II</vt:lpstr>
      <vt:lpstr>Sites of Infection-EPIC II</vt:lpstr>
      <vt:lpstr>GNB Pathogens-EPIC II</vt:lpstr>
      <vt:lpstr>Globally, the Majority of ICU infections Are Due to Gram-Negative Bacteria</vt:lpstr>
      <vt:lpstr>Organisms by Infection Type</vt:lpstr>
      <vt:lpstr>Emergence and Impact of MDR Gram-Negative Organisms</vt:lpstr>
      <vt:lpstr>SO HOW DID WE  GET HERE?</vt:lpstr>
      <vt:lpstr>Evolution of Gram-negative Pathogens Has Caused Widespread Drug Resistance</vt:lpstr>
      <vt:lpstr>Classification of Beta-Lactamases</vt:lpstr>
      <vt:lpstr>Proliferation of Beta-Lactamases</vt:lpstr>
      <vt:lpstr>Frequency of Beta-Lactamases</vt:lpstr>
      <vt:lpstr>ESBL Carriers  in the Community, 2010</vt:lpstr>
      <vt:lpstr>Increasing Global ESBL Carriage Rates in Feces, 2001-2011</vt:lpstr>
      <vt:lpstr>Important Classes of Resistance</vt:lpstr>
      <vt:lpstr>Defining Resistance in GNB</vt:lpstr>
      <vt:lpstr>Global Susceptibility of E. coli from cIAI, 2002-2010 (30,840 isolates)</vt:lpstr>
      <vt:lpstr>Global Susceptibility of ESBL-E. coli from cIAI, 2002-2010 (5,525 isolates)</vt:lpstr>
      <vt:lpstr>Susceptibilities of Klebsiella pneumoniae IAI isolates</vt:lpstr>
      <vt:lpstr>Trends in Bacterial Susceptibility,       North America 2006-2012</vt:lpstr>
      <vt:lpstr>Risk Factors For Bacteremia Due to                   ESBL-Producing Enterobacteriaceae </vt:lpstr>
      <vt:lpstr>Carbapenem-resistant K. pneumoniae </vt:lpstr>
      <vt:lpstr>Correlation Between Carbapenem Consumption and P. aeruginosa Resistance</vt:lpstr>
      <vt:lpstr>Antimicrobial Overuse in the ICU?</vt:lpstr>
      <vt:lpstr>Outcomes:   Predictors in GNB Septic Shock</vt:lpstr>
      <vt:lpstr>Resistance and Outcomes</vt:lpstr>
      <vt:lpstr>Inappropriate Therapy:  A Modifiable Risk Factor</vt:lpstr>
      <vt:lpstr>Appropriate Therapy and Mortality in AB Bacteremia and Shock</vt:lpstr>
      <vt:lpstr>Impact of Resistance on Outcomes:   How Many Times Do We Have to Get it Right to Save One Life?</vt:lpstr>
      <vt:lpstr>Where Does Resistance Fit In?</vt:lpstr>
      <vt:lpstr>Approaches to Drug/Dose Optimization</vt:lpstr>
      <vt:lpstr>Improving the Probability of  Positive Outcomes</vt:lpstr>
      <vt:lpstr>Mortality Associated with Appropriate Therapy in Patients with Serious Infections</vt:lpstr>
      <vt:lpstr>Do We Deliver Effective Doses in  Critically Ill Patients: Empiric Therapy</vt:lpstr>
      <vt:lpstr>DALI: Defining Antibiotic Levels in Intensive Care Unit Patients</vt:lpstr>
      <vt:lpstr>Assessment of In Vitro Potency  Impact of Mechanism</vt:lpstr>
      <vt:lpstr>β-Lactam Antimicrobials:  The Backbone of Therapy</vt:lpstr>
      <vt:lpstr>Tying in Drug Potency to Antimicrobial Exposure = Pharmacodynamics</vt:lpstr>
      <vt:lpstr>Optimizing -lactam Therapy: Maximizing Percent T&gt;MIC</vt:lpstr>
      <vt:lpstr>Optimizing -lactam Therapy:  Maximizing Percent T&gt;MIC</vt:lpstr>
      <vt:lpstr>Assessing Antimicrobial Potency:  Beyond the “S”</vt:lpstr>
      <vt:lpstr>Hartford Hospital:  VAP Pathway – EMPIRIC Therapy</vt:lpstr>
      <vt:lpstr>Improved Outcomes: VAP Pathway</vt:lpstr>
      <vt:lpstr>Optimal Meropenem Dosing to Treat MDR P. aeruginosa Septic Shock</vt:lpstr>
      <vt:lpstr>Extended Infusion Cefepime for the Treatment of Invasive P. aeruginosa Infections</vt:lpstr>
      <vt:lpstr>Antimicrobial Resistance in  Gram-negative bacilli</vt:lpstr>
      <vt:lpstr>Problematic Gram-Negatives and Mechanisms of Resistance</vt:lpstr>
      <vt:lpstr>Assessment of In Vitro Potency  Impact of Mechanism</vt:lpstr>
      <vt:lpstr>ESBL Producers Are Associated  With Higher Mortality</vt:lpstr>
      <vt:lpstr>Appropriate Antimicrobial Therapy An Increasing Challenge</vt:lpstr>
      <vt:lpstr>Carbapenem Usage Continues to Rise Dramatically in the US</vt:lpstr>
      <vt:lpstr>Risk Factors for the Acquisition of Carbapenem-Resistant K. pneumoniae</vt:lpstr>
      <vt:lpstr>Resistance in Gram- Pathogens: Challenges &amp; Opportunities</vt:lpstr>
      <vt:lpstr>Optimize Antimicrobial Exposures</vt:lpstr>
      <vt:lpstr>Update on Treatment Options for Gram-negative Pathogens</vt:lpstr>
      <vt:lpstr>Overview of the Lecture</vt:lpstr>
      <vt:lpstr>Novel Antimicrobial Compounds</vt:lpstr>
      <vt:lpstr>Mechanisms of Resistance</vt:lpstr>
      <vt:lpstr>Influx/Efflux Mutants</vt:lpstr>
      <vt:lpstr>PowerPoint Presentation</vt:lpstr>
      <vt:lpstr>Ambler Classification of β-lactamases</vt:lpstr>
      <vt:lpstr>Gram-Negative Resistance: Four Major Areas of Need</vt:lpstr>
      <vt:lpstr>Ceftolozane/Tazobactam</vt:lpstr>
      <vt:lpstr>Activity of CTOL, CAZ,and FEP Against Carbapenem Resistant Pseudomonas aeruginosa </vt:lpstr>
      <vt:lpstr>Activity of CTOL/TAZ vs. ESBLs</vt:lpstr>
      <vt:lpstr>PowerPoint Presentation</vt:lpstr>
      <vt:lpstr>PowerPoint Presentation</vt:lpstr>
      <vt:lpstr>Currently Available β-lactamase Inhibitors</vt:lpstr>
      <vt:lpstr>The Virtues of Avibactam</vt:lpstr>
      <vt:lpstr>Activity of CAZ/AVI against ESBLs</vt:lpstr>
      <vt:lpstr>Eravacycline:  A Fluorotetracycline</vt:lpstr>
      <vt:lpstr>Broad Spectrum Against Gram-Negative Pathogens</vt:lpstr>
      <vt:lpstr>Plazomicin (ACHN-490, Achaogen)</vt:lpstr>
      <vt:lpstr>Antibacterials in Phase 2 Development</vt:lpstr>
      <vt:lpstr>Conclusions</vt:lpstr>
      <vt:lpstr>Closing Reminders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Zitel</dc:creator>
  <cp:lastModifiedBy>M. Amodio</cp:lastModifiedBy>
  <cp:revision>213</cp:revision>
  <dcterms:created xsi:type="dcterms:W3CDTF">2015-04-09T22:53:51Z</dcterms:created>
  <dcterms:modified xsi:type="dcterms:W3CDTF">2015-04-17T12:26:10Z</dcterms:modified>
</cp:coreProperties>
</file>