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4012" r:id="rId2"/>
    <p:sldMasterId id="2147484024" r:id="rId3"/>
  </p:sldMasterIdLst>
  <p:notesMasterIdLst>
    <p:notesMasterId r:id="rId32"/>
  </p:notesMasterIdLst>
  <p:handoutMasterIdLst>
    <p:handoutMasterId r:id="rId33"/>
  </p:handoutMasterIdLst>
  <p:sldIdLst>
    <p:sldId id="256" r:id="rId4"/>
    <p:sldId id="316" r:id="rId5"/>
    <p:sldId id="317" r:id="rId6"/>
    <p:sldId id="318" r:id="rId7"/>
    <p:sldId id="319" r:id="rId8"/>
    <p:sldId id="320" r:id="rId9"/>
    <p:sldId id="321" r:id="rId10"/>
    <p:sldId id="322" r:id="rId11"/>
    <p:sldId id="323" r:id="rId12"/>
    <p:sldId id="324" r:id="rId13"/>
    <p:sldId id="325" r:id="rId14"/>
    <p:sldId id="279" r:id="rId15"/>
    <p:sldId id="285" r:id="rId16"/>
    <p:sldId id="297" r:id="rId17"/>
    <p:sldId id="296" r:id="rId18"/>
    <p:sldId id="298" r:id="rId19"/>
    <p:sldId id="299" r:id="rId20"/>
    <p:sldId id="300" r:id="rId21"/>
    <p:sldId id="312" r:id="rId22"/>
    <p:sldId id="310" r:id="rId23"/>
    <p:sldId id="301" r:id="rId24"/>
    <p:sldId id="302" r:id="rId25"/>
    <p:sldId id="303" r:id="rId26"/>
    <p:sldId id="284" r:id="rId27"/>
    <p:sldId id="281" r:id="rId28"/>
    <p:sldId id="282" r:id="rId29"/>
    <p:sldId id="283" r:id="rId30"/>
    <p:sldId id="275" r:id="rId3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5pPr>
    <a:lvl6pPr marL="2286000" algn="l" defTabSz="914400" rtl="0" eaLnBrk="1" latinLnBrk="0" hangingPunct="1">
      <a:defRPr sz="2400" kern="1200">
        <a:solidFill>
          <a:schemeClr val="tx1"/>
        </a:solidFill>
        <a:latin typeface="Arial" charset="0"/>
        <a:ea typeface="ＭＳ Ｐゴシック" pitchFamily="-112" charset="-128"/>
        <a:cs typeface="+mn-cs"/>
      </a:defRPr>
    </a:lvl6pPr>
    <a:lvl7pPr marL="2743200" algn="l" defTabSz="914400" rtl="0" eaLnBrk="1" latinLnBrk="0" hangingPunct="1">
      <a:defRPr sz="2400" kern="1200">
        <a:solidFill>
          <a:schemeClr val="tx1"/>
        </a:solidFill>
        <a:latin typeface="Arial" charset="0"/>
        <a:ea typeface="ＭＳ Ｐゴシック" pitchFamily="-112" charset="-128"/>
        <a:cs typeface="+mn-cs"/>
      </a:defRPr>
    </a:lvl7pPr>
    <a:lvl8pPr marL="3200400" algn="l" defTabSz="914400" rtl="0" eaLnBrk="1" latinLnBrk="0" hangingPunct="1">
      <a:defRPr sz="2400" kern="1200">
        <a:solidFill>
          <a:schemeClr val="tx1"/>
        </a:solidFill>
        <a:latin typeface="Arial" charset="0"/>
        <a:ea typeface="ＭＳ Ｐゴシック" pitchFamily="-112" charset="-128"/>
        <a:cs typeface="+mn-cs"/>
      </a:defRPr>
    </a:lvl8pPr>
    <a:lvl9pPr marL="3657600" algn="l" defTabSz="914400" rtl="0" eaLnBrk="1" latinLnBrk="0" hangingPunct="1">
      <a:defRPr sz="2400" kern="1200">
        <a:solidFill>
          <a:schemeClr val="tx1"/>
        </a:solidFill>
        <a:latin typeface="Arial" charset="0"/>
        <a:ea typeface="ＭＳ Ｐゴシック" pitchFamily="-11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7E"/>
    <a:srgbClr val="948151"/>
    <a:srgbClr val="76643E"/>
    <a:srgbClr val="C3C7D1"/>
    <a:srgbClr val="A9852A"/>
    <a:srgbClr val="CDB97D"/>
    <a:srgbClr val="16457F"/>
    <a:srgbClr val="002B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4" autoAdjust="0"/>
    <p:restoredTop sz="95742" autoAdjust="0"/>
  </p:normalViewPr>
  <p:slideViewPr>
    <p:cSldViewPr snapToGrid="0">
      <p:cViewPr>
        <p:scale>
          <a:sx n="80" d="100"/>
          <a:sy n="80" d="100"/>
        </p:scale>
        <p:origin x="-1936" y="-288"/>
      </p:cViewPr>
      <p:guideLst>
        <p:guide orient="horz" pos="2160"/>
        <p:guide pos="2880"/>
      </p:guideLst>
    </p:cSldViewPr>
  </p:slideViewPr>
  <p:notesTextViewPr>
    <p:cViewPr>
      <p:scale>
        <a:sx n="100" d="100"/>
        <a:sy n="100" d="100"/>
      </p:scale>
      <p:origin x="0" y="0"/>
    </p:cViewPr>
  </p:notesTextViewPr>
  <p:sorterViewPr>
    <p:cViewPr>
      <p:scale>
        <a:sx n="300" d="100"/>
        <a:sy n="3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notesMaster" Target="notesMasters/notesMaster1.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12" charset="0"/>
                <a:cs typeface="ＭＳ Ｐゴシック" pitchFamily="-112"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F0D33B3-9FEB-466F-BA99-5E5531592F21}" type="datetime1">
              <a:rPr lang="en-US" altLang="en-US"/>
              <a:pPr/>
              <a:t>4/16/15</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12" charset="0"/>
                <a:cs typeface="ＭＳ Ｐゴシック" pitchFamily="-112"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07CB780-90D5-42FF-A148-EFF6C064740E}" type="slidenum">
              <a:rPr lang="en-US" altLang="en-US"/>
              <a:pPr/>
              <a:t>‹#›</a:t>
            </a:fld>
            <a:endParaRPr lang="en-US" altLang="en-US"/>
          </a:p>
        </p:txBody>
      </p:sp>
    </p:spTree>
    <p:extLst>
      <p:ext uri="{BB962C8B-B14F-4D97-AF65-F5344CB8AC3E}">
        <p14:creationId xmlns:p14="http://schemas.microsoft.com/office/powerpoint/2010/main" val="16541513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12" charset="0"/>
                <a:cs typeface="ＭＳ Ｐゴシック" pitchFamily="-112"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9962F02-7B6E-427B-9926-709C4B15B232}" type="datetime1">
              <a:rPr lang="en-US" altLang="en-US"/>
              <a:pPr/>
              <a:t>4/16/15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12" charset="0"/>
                <a:cs typeface="ＭＳ Ｐゴシック" pitchFamily="-112"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68F6CB3-0FE8-46CB-BC76-29FF704A53ED}" type="slidenum">
              <a:rPr lang="en-US" altLang="en-US"/>
              <a:pPr/>
              <a:t>‹#›</a:t>
            </a:fld>
            <a:endParaRPr lang="en-US" altLang="en-US"/>
          </a:p>
        </p:txBody>
      </p:sp>
    </p:spTree>
    <p:extLst>
      <p:ext uri="{BB962C8B-B14F-4D97-AF65-F5344CB8AC3E}">
        <p14:creationId xmlns:p14="http://schemas.microsoft.com/office/powerpoint/2010/main" val="224320081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pitchFamily="-112" charset="-128"/>
              </a:rPr>
              <a:t>Instructions for editing school and department titles:</a:t>
            </a:r>
          </a:p>
          <a:p>
            <a:endParaRPr lang="en-US" altLang="en-US" dirty="0" smtClean="0">
              <a:ea typeface="ＭＳ Ｐゴシック" pitchFamily="-112" charset="-128"/>
            </a:endParaRPr>
          </a:p>
          <a:p>
            <a:pPr>
              <a:buFont typeface="Wingdings" pitchFamily="-112" charset="2"/>
              <a:buChar char="§"/>
            </a:pPr>
            <a:r>
              <a:rPr lang="en-US" altLang="en-US" dirty="0" smtClean="0">
                <a:ea typeface="ＭＳ Ｐゴシック" pitchFamily="-112" charset="-128"/>
              </a:rPr>
              <a:t> Select from menu: View &gt; Master &gt; Slide Master</a:t>
            </a:r>
          </a:p>
          <a:p>
            <a:pPr>
              <a:buFont typeface="Wingdings" pitchFamily="-112" charset="2"/>
              <a:buChar char="§"/>
            </a:pPr>
            <a:endParaRPr lang="en-US" altLang="en-US" dirty="0" smtClean="0">
              <a:ea typeface="ＭＳ Ｐゴシック" pitchFamily="-112" charset="-128"/>
            </a:endParaRPr>
          </a:p>
          <a:p>
            <a:pPr>
              <a:buFont typeface="Wingdings" pitchFamily="-112" charset="2"/>
              <a:buChar char="§"/>
            </a:pPr>
            <a:r>
              <a:rPr lang="en-US" altLang="en-US" dirty="0" smtClean="0">
                <a:ea typeface="ＭＳ Ｐゴシック" pitchFamily="-112" charset="-128"/>
              </a:rPr>
              <a:t> Click on each text area you wish to edit. Text will become editable.</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12" charset="-128"/>
              </a:defRPr>
            </a:lvl1pPr>
            <a:lvl2pPr marL="37931725" indent="-37474525">
              <a:defRPr sz="2400">
                <a:solidFill>
                  <a:schemeClr val="tx1"/>
                </a:solidFill>
                <a:latin typeface="Arial" charset="0"/>
                <a:ea typeface="ＭＳ Ｐゴシック" pitchFamily="-112" charset="-128"/>
              </a:defRPr>
            </a:lvl2pPr>
            <a:lvl3pPr>
              <a:defRPr sz="2400">
                <a:solidFill>
                  <a:schemeClr val="tx1"/>
                </a:solidFill>
                <a:latin typeface="Arial" charset="0"/>
                <a:ea typeface="ＭＳ Ｐゴシック" pitchFamily="-112" charset="-128"/>
              </a:defRPr>
            </a:lvl3pPr>
            <a:lvl4pPr>
              <a:defRPr sz="2400">
                <a:solidFill>
                  <a:schemeClr val="tx1"/>
                </a:solidFill>
                <a:latin typeface="Arial" charset="0"/>
                <a:ea typeface="ＭＳ Ｐゴシック" pitchFamily="-112" charset="-128"/>
              </a:defRPr>
            </a:lvl4pPr>
            <a:lvl5pPr>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fld id="{3C240B39-5C5C-4ACD-868E-5174E35FD36C}" type="slidenum">
              <a:rPr lang="en-US" altLang="en-US" sz="1200"/>
              <a:pPr/>
              <a:t>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8F6CB3-0FE8-46CB-BC76-29FF704A53ED}" type="slidenum">
              <a:rPr lang="en-US" altLang="en-US" smtClean="0"/>
              <a:pPr/>
              <a:t>21</a:t>
            </a:fld>
            <a:endParaRPr lang="en-US" altLang="en-US"/>
          </a:p>
        </p:txBody>
      </p:sp>
    </p:spTree>
    <p:extLst>
      <p:ext uri="{BB962C8B-B14F-4D97-AF65-F5344CB8AC3E}">
        <p14:creationId xmlns:p14="http://schemas.microsoft.com/office/powerpoint/2010/main" val="4173777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t>18 Apr 2015</a:t>
            </a: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572991322"/>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t>23 Dec 2014</a:t>
            </a: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924800" y="6299200"/>
            <a:ext cx="8382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5040A1A6-743A-4E8F-90EA-F29907595C97}" type="slidenum">
              <a:rPr lang="en-US" altLang="en-US"/>
              <a:pPr/>
              <a:t>‹#›</a:t>
            </a:fld>
            <a:endParaRPr lang="en-US" altLang="en-US"/>
          </a:p>
        </p:txBody>
      </p:sp>
    </p:spTree>
    <p:extLst>
      <p:ext uri="{BB962C8B-B14F-4D97-AF65-F5344CB8AC3E}">
        <p14:creationId xmlns:p14="http://schemas.microsoft.com/office/powerpoint/2010/main" val="4200823063"/>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914400"/>
            <a:ext cx="2095500"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914400"/>
            <a:ext cx="61341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t>23 Dec 2014</a:t>
            </a: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924800" y="6299200"/>
            <a:ext cx="8382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E80D378-3919-4CC9-934D-24E5BCC593B8}" type="slidenum">
              <a:rPr lang="en-US" altLang="en-US"/>
              <a:pPr/>
              <a:t>‹#›</a:t>
            </a:fld>
            <a:endParaRPr lang="en-US" altLang="en-US"/>
          </a:p>
        </p:txBody>
      </p:sp>
    </p:spTree>
    <p:extLst>
      <p:ext uri="{BB962C8B-B14F-4D97-AF65-F5344CB8AC3E}">
        <p14:creationId xmlns:p14="http://schemas.microsoft.com/office/powerpoint/2010/main" val="3430835160"/>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6EC600-1866-7841-965C-24AED0CCE2A6}" type="datetimeFigureOut">
              <a:rPr lang="en-US" smtClean="0">
                <a:solidFill>
                  <a:prstClr val="black">
                    <a:tint val="75000"/>
                  </a:prstClr>
                </a:solidFill>
              </a:rPr>
              <a:pPr/>
              <a:t>4/16/15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72D030-5CE8-BF40-A548-BB1108DF1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3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6EC600-1866-7841-965C-24AED0CCE2A6}" type="datetimeFigureOut">
              <a:rPr lang="en-US" smtClean="0">
                <a:solidFill>
                  <a:prstClr val="black">
                    <a:tint val="75000"/>
                  </a:prstClr>
                </a:solidFill>
              </a:rPr>
              <a:pPr/>
              <a:t>4/16/15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72D030-5CE8-BF40-A548-BB1108DF1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782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6EC600-1866-7841-965C-24AED0CCE2A6}" type="datetimeFigureOut">
              <a:rPr lang="en-US" smtClean="0">
                <a:solidFill>
                  <a:prstClr val="black">
                    <a:tint val="75000"/>
                  </a:prstClr>
                </a:solidFill>
              </a:rPr>
              <a:pPr/>
              <a:t>4/16/15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72D030-5CE8-BF40-A548-BB1108DF1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613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6EC600-1866-7841-965C-24AED0CCE2A6}" type="datetimeFigureOut">
              <a:rPr lang="en-US" smtClean="0">
                <a:solidFill>
                  <a:prstClr val="black">
                    <a:tint val="75000"/>
                  </a:prstClr>
                </a:solidFill>
              </a:rPr>
              <a:pPr/>
              <a:t>4/16/15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72D030-5CE8-BF40-A548-BB1108DF1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103636"/>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6EC600-1866-7841-965C-24AED0CCE2A6}" type="datetimeFigureOut">
              <a:rPr lang="en-US" smtClean="0">
                <a:solidFill>
                  <a:prstClr val="black">
                    <a:tint val="75000"/>
                  </a:prstClr>
                </a:solidFill>
              </a:rPr>
              <a:pPr/>
              <a:t>4/16/15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72D030-5CE8-BF40-A548-BB1108DF1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693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6EC600-1866-7841-965C-24AED0CCE2A6}" type="datetimeFigureOut">
              <a:rPr lang="en-US" smtClean="0">
                <a:solidFill>
                  <a:prstClr val="black">
                    <a:tint val="75000"/>
                  </a:prstClr>
                </a:solidFill>
              </a:rPr>
              <a:pPr/>
              <a:t>4/16/15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72D030-5CE8-BF40-A548-BB1108DF1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027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EC600-1866-7841-965C-24AED0CCE2A6}" type="datetimeFigureOut">
              <a:rPr lang="en-US" smtClean="0">
                <a:solidFill>
                  <a:prstClr val="black">
                    <a:tint val="75000"/>
                  </a:prstClr>
                </a:solidFill>
              </a:rPr>
              <a:pPr/>
              <a:t>4/16/15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72D030-5CE8-BF40-A548-BB1108DF1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127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6EC600-1866-7841-965C-24AED0CCE2A6}" type="datetimeFigureOut">
              <a:rPr lang="en-US" smtClean="0">
                <a:solidFill>
                  <a:prstClr val="black">
                    <a:tint val="75000"/>
                  </a:prstClr>
                </a:solidFill>
              </a:rPr>
              <a:pPr/>
              <a:t>4/16/15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72D030-5CE8-BF40-A548-BB1108DF1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973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t>18 Apr 2015</a:t>
            </a: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926871549"/>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6EC600-1866-7841-965C-24AED0CCE2A6}" type="datetimeFigureOut">
              <a:rPr lang="en-US" smtClean="0">
                <a:solidFill>
                  <a:prstClr val="black">
                    <a:tint val="75000"/>
                  </a:prstClr>
                </a:solidFill>
              </a:rPr>
              <a:pPr/>
              <a:t>4/16/15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72D030-5CE8-BF40-A548-BB1108DF1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623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6EC600-1866-7841-965C-24AED0CCE2A6}" type="datetimeFigureOut">
              <a:rPr lang="en-US" smtClean="0">
                <a:solidFill>
                  <a:prstClr val="black">
                    <a:tint val="75000"/>
                  </a:prstClr>
                </a:solidFill>
              </a:rPr>
              <a:pPr/>
              <a:t>4/16/15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72D030-5CE8-BF40-A548-BB1108DF1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04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6EC600-1866-7841-965C-24AED0CCE2A6}" type="datetimeFigureOut">
              <a:rPr lang="en-US" smtClean="0">
                <a:solidFill>
                  <a:prstClr val="black">
                    <a:tint val="75000"/>
                  </a:prstClr>
                </a:solidFill>
              </a:rPr>
              <a:pPr/>
              <a:t>4/16/15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72D030-5CE8-BF40-A548-BB1108DF1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846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t>17 Feb 2015</a:t>
            </a:r>
            <a:endParaRPr lang="en-US" dirty="0"/>
          </a:p>
        </p:txBody>
      </p:sp>
      <p:sp>
        <p:nvSpPr>
          <p:cNvPr id="5" name="Rectangle 5"/>
          <p:cNvSpPr>
            <a:spLocks noGrp="1" noChangeArrowheads="1"/>
          </p:cNvSpPr>
          <p:nvPr>
            <p:ph type="ftr" sz="quarter" idx="11"/>
          </p:nvPr>
        </p:nvSpPr>
        <p:spPr/>
        <p:txBody>
          <a:bodyPr/>
          <a:lstStyle>
            <a:lvl1pPr>
              <a:defRPr/>
            </a:lvl1pPr>
          </a:lstStyle>
          <a:p>
            <a:pPr>
              <a:defRPr/>
            </a:pPr>
            <a:r>
              <a:rPr lang="en-US" dirty="0" smtClean="0"/>
              <a:t>Clinical Research, Investigation and Systems Modeling of Acute Illness (CRISMA) </a:t>
            </a:r>
          </a:p>
          <a:p>
            <a:pPr>
              <a:defRPr/>
            </a:pPr>
            <a:endParaRPr lang="en-US" dirty="0"/>
          </a:p>
        </p:txBody>
      </p:sp>
    </p:spTree>
    <p:extLst>
      <p:ext uri="{BB962C8B-B14F-4D97-AF65-F5344CB8AC3E}">
        <p14:creationId xmlns:p14="http://schemas.microsoft.com/office/powerpoint/2010/main" val="1031599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t>17 Feb 2015</a:t>
            </a:r>
            <a:endParaRPr lang="en-US" dirty="0"/>
          </a:p>
        </p:txBody>
      </p:sp>
      <p:sp>
        <p:nvSpPr>
          <p:cNvPr id="5" name="Rectangle 5"/>
          <p:cNvSpPr>
            <a:spLocks noGrp="1" noChangeArrowheads="1"/>
          </p:cNvSpPr>
          <p:nvPr>
            <p:ph type="ftr" sz="quarter" idx="11"/>
          </p:nvPr>
        </p:nvSpPr>
        <p:spPr/>
        <p:txBody>
          <a:bodyPr/>
          <a:lstStyle>
            <a:lvl1pPr>
              <a:defRPr/>
            </a:lvl1pPr>
          </a:lstStyle>
          <a:p>
            <a:pPr>
              <a:defRPr/>
            </a:pPr>
            <a:r>
              <a:rPr lang="en-US" dirty="0" smtClean="0"/>
              <a:t>Clinical Research, Investigation and Systems Modeling of Acute Illness (CRISMA) </a:t>
            </a:r>
          </a:p>
          <a:p>
            <a:pPr>
              <a:defRPr/>
            </a:pPr>
            <a:endParaRPr lang="en-US" dirty="0"/>
          </a:p>
        </p:txBody>
      </p:sp>
    </p:spTree>
    <p:extLst>
      <p:ext uri="{BB962C8B-B14F-4D97-AF65-F5344CB8AC3E}">
        <p14:creationId xmlns:p14="http://schemas.microsoft.com/office/powerpoint/2010/main" val="344536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dirty="0" smtClean="0"/>
              <a:t>17 Feb 2015</a:t>
            </a:r>
            <a:endParaRPr lang="en-US" dirty="0"/>
          </a:p>
        </p:txBody>
      </p:sp>
      <p:sp>
        <p:nvSpPr>
          <p:cNvPr id="5" name="Rectangle 5"/>
          <p:cNvSpPr>
            <a:spLocks noGrp="1" noChangeArrowheads="1"/>
          </p:cNvSpPr>
          <p:nvPr>
            <p:ph type="ftr" sz="quarter" idx="11"/>
          </p:nvPr>
        </p:nvSpPr>
        <p:spPr/>
        <p:txBody>
          <a:bodyPr/>
          <a:lstStyle>
            <a:lvl1pPr>
              <a:defRPr/>
            </a:lvl1pPr>
          </a:lstStyle>
          <a:p>
            <a:pPr>
              <a:defRPr/>
            </a:pPr>
            <a:r>
              <a:rPr lang="en-US" dirty="0" smtClean="0"/>
              <a:t>Clinical Research, Investigation and Systems Modeling of Acute Illness (CRISMA) </a:t>
            </a:r>
          </a:p>
          <a:p>
            <a:pPr>
              <a:defRPr/>
            </a:pPr>
            <a:endParaRPr lang="en-US" dirty="0"/>
          </a:p>
        </p:txBody>
      </p:sp>
    </p:spTree>
    <p:extLst>
      <p:ext uri="{BB962C8B-B14F-4D97-AF65-F5344CB8AC3E}">
        <p14:creationId xmlns:p14="http://schemas.microsoft.com/office/powerpoint/2010/main" val="3576356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81200"/>
            <a:ext cx="411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11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dirty="0" smtClean="0"/>
              <a:t>17 Feb 2015</a:t>
            </a:r>
            <a:endParaRPr lang="en-US" dirty="0"/>
          </a:p>
        </p:txBody>
      </p:sp>
      <p:sp>
        <p:nvSpPr>
          <p:cNvPr id="6" name="Rectangle 5"/>
          <p:cNvSpPr>
            <a:spLocks noGrp="1" noChangeArrowheads="1"/>
          </p:cNvSpPr>
          <p:nvPr>
            <p:ph type="ftr" sz="quarter" idx="11"/>
          </p:nvPr>
        </p:nvSpPr>
        <p:spPr/>
        <p:txBody>
          <a:bodyPr/>
          <a:lstStyle>
            <a:lvl1pPr>
              <a:defRPr/>
            </a:lvl1pPr>
          </a:lstStyle>
          <a:p>
            <a:pPr>
              <a:defRPr/>
            </a:pPr>
            <a:r>
              <a:rPr lang="en-US" dirty="0" smtClean="0"/>
              <a:t>Clinical Research, Investigation and Systems Modeling of Acute Illness (CRISMA) </a:t>
            </a:r>
          </a:p>
          <a:p>
            <a:pPr>
              <a:defRPr/>
            </a:pPr>
            <a:endParaRPr lang="en-US" dirty="0"/>
          </a:p>
        </p:txBody>
      </p:sp>
    </p:spTree>
    <p:extLst>
      <p:ext uri="{BB962C8B-B14F-4D97-AF65-F5344CB8AC3E}">
        <p14:creationId xmlns:p14="http://schemas.microsoft.com/office/powerpoint/2010/main" val="1217890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0754" y="834475"/>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40754" y="20949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0754" y="2734712"/>
            <a:ext cx="4040188" cy="34903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28579" y="20949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8579" y="2734712"/>
            <a:ext cx="4041775" cy="34903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dirty="0" smtClean="0"/>
              <a:t>17 Feb 2015</a:t>
            </a:r>
            <a:endParaRPr lang="en-US" dirty="0"/>
          </a:p>
        </p:txBody>
      </p:sp>
      <p:sp>
        <p:nvSpPr>
          <p:cNvPr id="8" name="Rectangle 5"/>
          <p:cNvSpPr>
            <a:spLocks noGrp="1" noChangeArrowheads="1"/>
          </p:cNvSpPr>
          <p:nvPr>
            <p:ph type="ftr" sz="quarter" idx="11"/>
          </p:nvPr>
        </p:nvSpPr>
        <p:spPr/>
        <p:txBody>
          <a:bodyPr/>
          <a:lstStyle>
            <a:lvl1pPr>
              <a:defRPr/>
            </a:lvl1pPr>
          </a:lstStyle>
          <a:p>
            <a:pPr>
              <a:defRPr/>
            </a:pPr>
            <a:r>
              <a:rPr lang="en-US" dirty="0" smtClean="0"/>
              <a:t>Clinical Research, Investigation and Systems Modeling of Acute Illness (CRISMA) </a:t>
            </a:r>
          </a:p>
          <a:p>
            <a:pPr>
              <a:defRPr/>
            </a:pPr>
            <a:endParaRPr lang="en-US" dirty="0"/>
          </a:p>
        </p:txBody>
      </p:sp>
    </p:spTree>
    <p:extLst>
      <p:ext uri="{BB962C8B-B14F-4D97-AF65-F5344CB8AC3E}">
        <p14:creationId xmlns:p14="http://schemas.microsoft.com/office/powerpoint/2010/main" val="3788327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dirty="0" smtClean="0"/>
              <a:t>17 Feb 2015</a:t>
            </a:r>
            <a:endParaRPr lang="en-US" dirty="0"/>
          </a:p>
        </p:txBody>
      </p:sp>
      <p:sp>
        <p:nvSpPr>
          <p:cNvPr id="4" name="Rectangle 5"/>
          <p:cNvSpPr>
            <a:spLocks noGrp="1" noChangeArrowheads="1"/>
          </p:cNvSpPr>
          <p:nvPr>
            <p:ph type="ftr" sz="quarter" idx="11"/>
          </p:nvPr>
        </p:nvSpPr>
        <p:spPr/>
        <p:txBody>
          <a:bodyPr/>
          <a:lstStyle>
            <a:lvl1pPr>
              <a:defRPr/>
            </a:lvl1pPr>
          </a:lstStyle>
          <a:p>
            <a:pPr>
              <a:defRPr/>
            </a:pPr>
            <a:r>
              <a:rPr lang="en-US" dirty="0" smtClean="0"/>
              <a:t>Clinical Research, Investigation and Systems Modeling of Acute Illness (CRISMA) </a:t>
            </a:r>
          </a:p>
          <a:p>
            <a:pPr>
              <a:defRPr/>
            </a:pPr>
            <a:endParaRPr lang="en-US" dirty="0"/>
          </a:p>
        </p:txBody>
      </p:sp>
    </p:spTree>
    <p:extLst>
      <p:ext uri="{BB962C8B-B14F-4D97-AF65-F5344CB8AC3E}">
        <p14:creationId xmlns:p14="http://schemas.microsoft.com/office/powerpoint/2010/main" val="3795817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dirty="0" smtClean="0"/>
              <a:t>17 Feb 2015</a:t>
            </a:r>
            <a:endParaRPr lang="en-US" dirty="0"/>
          </a:p>
        </p:txBody>
      </p:sp>
      <p:sp>
        <p:nvSpPr>
          <p:cNvPr id="3" name="Rectangle 5"/>
          <p:cNvSpPr>
            <a:spLocks noGrp="1" noChangeArrowheads="1"/>
          </p:cNvSpPr>
          <p:nvPr>
            <p:ph type="ftr" sz="quarter" idx="11"/>
          </p:nvPr>
        </p:nvSpPr>
        <p:spPr/>
        <p:txBody>
          <a:bodyPr/>
          <a:lstStyle>
            <a:lvl1pPr>
              <a:defRPr/>
            </a:lvl1pPr>
          </a:lstStyle>
          <a:p>
            <a:pPr>
              <a:defRPr/>
            </a:pPr>
            <a:r>
              <a:rPr lang="en-US" dirty="0" smtClean="0"/>
              <a:t>Clinical Research, Investigation and Systems Modeling of Acute Illness (CRISMA) </a:t>
            </a:r>
          </a:p>
          <a:p>
            <a:pPr>
              <a:defRPr/>
            </a:pPr>
            <a:endParaRPr lang="en-US" dirty="0"/>
          </a:p>
        </p:txBody>
      </p:sp>
    </p:spTree>
    <p:extLst>
      <p:ext uri="{BB962C8B-B14F-4D97-AF65-F5344CB8AC3E}">
        <p14:creationId xmlns:p14="http://schemas.microsoft.com/office/powerpoint/2010/main" val="2997280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dirty="0" smtClean="0"/>
              <a:t>18 Apr 2015</a:t>
            </a: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995326731"/>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8844" y="916445"/>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66694" y="916446"/>
            <a:ext cx="5111750" cy="50486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48844" y="2078495"/>
            <a:ext cx="3008313" cy="40462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dirty="0" smtClean="0"/>
              <a:t>17 Feb 2015</a:t>
            </a:r>
            <a:endParaRPr lang="en-US" dirty="0"/>
          </a:p>
        </p:txBody>
      </p:sp>
      <p:sp>
        <p:nvSpPr>
          <p:cNvPr id="6" name="Rectangle 5"/>
          <p:cNvSpPr>
            <a:spLocks noGrp="1" noChangeArrowheads="1"/>
          </p:cNvSpPr>
          <p:nvPr>
            <p:ph type="ftr" sz="quarter" idx="11"/>
          </p:nvPr>
        </p:nvSpPr>
        <p:spPr/>
        <p:txBody>
          <a:bodyPr/>
          <a:lstStyle>
            <a:lvl1pPr>
              <a:defRPr/>
            </a:lvl1pPr>
          </a:lstStyle>
          <a:p>
            <a:pPr>
              <a:defRPr/>
            </a:pPr>
            <a:r>
              <a:rPr lang="en-US" dirty="0" smtClean="0"/>
              <a:t>Clinical Research, Investigation and Systems Modeling of Acute Illness (CRISMA) </a:t>
            </a:r>
          </a:p>
          <a:p>
            <a:pPr>
              <a:defRPr/>
            </a:pPr>
            <a:endParaRPr lang="en-US" dirty="0"/>
          </a:p>
        </p:txBody>
      </p:sp>
    </p:spTree>
    <p:extLst>
      <p:ext uri="{BB962C8B-B14F-4D97-AF65-F5344CB8AC3E}">
        <p14:creationId xmlns:p14="http://schemas.microsoft.com/office/powerpoint/2010/main" val="1644788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35845"/>
            <a:ext cx="5486400" cy="37917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dirty="0" smtClean="0"/>
              <a:t>17 Feb 2015</a:t>
            </a:r>
            <a:endParaRPr lang="en-US" dirty="0"/>
          </a:p>
        </p:txBody>
      </p:sp>
      <p:sp>
        <p:nvSpPr>
          <p:cNvPr id="6" name="Rectangle 5"/>
          <p:cNvSpPr>
            <a:spLocks noGrp="1" noChangeArrowheads="1"/>
          </p:cNvSpPr>
          <p:nvPr>
            <p:ph type="ftr" sz="quarter" idx="11"/>
          </p:nvPr>
        </p:nvSpPr>
        <p:spPr/>
        <p:txBody>
          <a:bodyPr/>
          <a:lstStyle>
            <a:lvl1pPr>
              <a:defRPr/>
            </a:lvl1pPr>
          </a:lstStyle>
          <a:p>
            <a:pPr>
              <a:defRPr/>
            </a:pPr>
            <a:r>
              <a:rPr lang="en-US" dirty="0" smtClean="0"/>
              <a:t>Clinical Research, Investigation and Systems Modeling of Acute Illness (CRISMA) </a:t>
            </a:r>
          </a:p>
          <a:p>
            <a:pPr>
              <a:defRPr/>
            </a:pPr>
            <a:endParaRPr lang="en-US" dirty="0"/>
          </a:p>
        </p:txBody>
      </p:sp>
    </p:spTree>
    <p:extLst>
      <p:ext uri="{BB962C8B-B14F-4D97-AF65-F5344CB8AC3E}">
        <p14:creationId xmlns:p14="http://schemas.microsoft.com/office/powerpoint/2010/main" val="220306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t>23 Dec 2014</a:t>
            </a: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924800" y="6299200"/>
            <a:ext cx="8382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5040A1A6-743A-4E8F-90EA-F29907595C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0300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914400"/>
            <a:ext cx="2095500"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914400"/>
            <a:ext cx="61341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t>23 Dec 2014</a:t>
            </a: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924800" y="6299200"/>
            <a:ext cx="8382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E80D378-3919-4CC9-934D-24E5BCC593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4604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81200"/>
            <a:ext cx="411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11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dirty="0" smtClean="0"/>
              <a:t>18 Apr 2015</a:t>
            </a:r>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052324256"/>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0754" y="834475"/>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40754" y="20949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0754" y="2734712"/>
            <a:ext cx="4040188" cy="34903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28579" y="20949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8579" y="2734712"/>
            <a:ext cx="4041775" cy="34903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dirty="0" smtClean="0"/>
              <a:t>18 Apr 2015</a:t>
            </a:r>
            <a:endParaRPr lang="en-US" dirty="0"/>
          </a:p>
        </p:txBody>
      </p:sp>
      <p:sp>
        <p:nvSpPr>
          <p:cNvPr id="8" name="Rectangle 5"/>
          <p:cNvSpPr>
            <a:spLocks noGrp="1" noChangeArrowheads="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72585491"/>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dirty="0" smtClean="0"/>
              <a:t>18 Apr 2015</a:t>
            </a:r>
            <a:endParaRPr lang="en-US" dirty="0"/>
          </a:p>
        </p:txBody>
      </p:sp>
      <p:sp>
        <p:nvSpPr>
          <p:cNvPr id="4" name="Rectangle 5"/>
          <p:cNvSpPr>
            <a:spLocks noGrp="1" noChangeArrowheads="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979451171"/>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dirty="0" smtClean="0"/>
              <a:t>18 Apr 2015</a:t>
            </a:r>
            <a:endParaRPr lang="en-US" dirty="0"/>
          </a:p>
        </p:txBody>
      </p:sp>
      <p:sp>
        <p:nvSpPr>
          <p:cNvPr id="3" name="Rectangle 5"/>
          <p:cNvSpPr>
            <a:spLocks noGrp="1" noChangeArrowheads="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65508154"/>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8844" y="916445"/>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66694" y="916446"/>
            <a:ext cx="5111750" cy="50486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48844" y="2078495"/>
            <a:ext cx="3008313" cy="40462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dirty="0" smtClean="0"/>
              <a:t>18 Apr 2015</a:t>
            </a:r>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011168678"/>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35845"/>
            <a:ext cx="5486400" cy="37917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dirty="0" smtClean="0"/>
              <a:t>18 Apr 2015</a:t>
            </a:r>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614472415"/>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jp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owerpoint-C sub.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49300" y="914400"/>
            <a:ext cx="7924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749300" y="1981200"/>
            <a:ext cx="7924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on text regions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Rectangle 4"/>
          <p:cNvSpPr>
            <a:spLocks noGrp="1" noChangeArrowheads="1"/>
          </p:cNvSpPr>
          <p:nvPr>
            <p:ph type="dt" sz="half" idx="2"/>
          </p:nvPr>
        </p:nvSpPr>
        <p:spPr bwMode="auto">
          <a:xfrm>
            <a:off x="7315200" y="6363084"/>
            <a:ext cx="1447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900">
                <a:solidFill>
                  <a:srgbClr val="002B5E"/>
                </a:solidFill>
                <a:latin typeface="Georgia" pitchFamily="-112" charset="0"/>
              </a:defRPr>
            </a:lvl1pPr>
          </a:lstStyle>
          <a:p>
            <a:pPr>
              <a:defRPr/>
            </a:pPr>
            <a:r>
              <a:rPr lang="en-US" dirty="0" smtClean="0"/>
              <a:t>18 Apr 2015</a:t>
            </a:r>
            <a:endParaRPr lang="en-US" dirty="0"/>
          </a:p>
        </p:txBody>
      </p:sp>
      <p:sp>
        <p:nvSpPr>
          <p:cNvPr id="1029" name="Rectangle 5"/>
          <p:cNvSpPr>
            <a:spLocks noGrp="1" noChangeArrowheads="1"/>
          </p:cNvSpPr>
          <p:nvPr>
            <p:ph type="ftr" sz="quarter" idx="3"/>
          </p:nvPr>
        </p:nvSpPr>
        <p:spPr bwMode="auto">
          <a:xfrm>
            <a:off x="749300" y="6363084"/>
            <a:ext cx="6223000" cy="55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a:solidFill>
                  <a:srgbClr val="002B5E"/>
                </a:solidFill>
                <a:latin typeface="Georgia" pitchFamily="-112" charset="0"/>
              </a:defRPr>
            </a:lvl1pPr>
          </a:lstStyle>
          <a:p>
            <a:pPr>
              <a:defRPr/>
            </a:pPr>
            <a:endParaRPr lang="en-US" dirty="0"/>
          </a:p>
        </p:txBody>
      </p:sp>
      <p:sp>
        <p:nvSpPr>
          <p:cNvPr id="9" name="TextBox 8"/>
          <p:cNvSpPr txBox="1"/>
          <p:nvPr userDrawn="1"/>
        </p:nvSpPr>
        <p:spPr>
          <a:xfrm>
            <a:off x="3835400" y="146380"/>
            <a:ext cx="4927600" cy="523220"/>
          </a:xfrm>
          <a:prstGeom prst="rect">
            <a:avLst/>
          </a:prstGeom>
          <a:noFill/>
        </p:spPr>
        <p:txBody>
          <a:bodyPr>
            <a:spAutoFit/>
          </a:bodyPr>
          <a:lstStyle/>
          <a:p>
            <a:pPr algn="r">
              <a:defRPr/>
            </a:pPr>
            <a:r>
              <a:rPr lang="en-US" sz="1400" b="1" dirty="0" smtClean="0">
                <a:solidFill>
                  <a:srgbClr val="002B5E"/>
                </a:solidFill>
                <a:latin typeface="Georgia" pitchFamily="-112" charset="0"/>
              </a:rPr>
              <a:t>Departments of Surgery</a:t>
            </a:r>
          </a:p>
          <a:p>
            <a:pPr algn="r">
              <a:defRPr/>
            </a:pPr>
            <a:r>
              <a:rPr lang="en-US" sz="1400" b="1" dirty="0" smtClean="0">
                <a:solidFill>
                  <a:srgbClr val="002B5E"/>
                </a:solidFill>
                <a:latin typeface="Georgia" pitchFamily="-112" charset="0"/>
              </a:rPr>
              <a:t>&amp; Critical</a:t>
            </a:r>
            <a:r>
              <a:rPr lang="en-US" sz="1400" b="1" baseline="0" dirty="0" smtClean="0">
                <a:solidFill>
                  <a:srgbClr val="002B5E"/>
                </a:solidFill>
                <a:latin typeface="Georgia" pitchFamily="-112" charset="0"/>
              </a:rPr>
              <a:t> Care Medicine</a:t>
            </a:r>
            <a:endParaRPr lang="en-US" sz="1400" b="1" dirty="0">
              <a:solidFill>
                <a:srgbClr val="002B5E"/>
              </a:solidFill>
              <a:latin typeface="Georgia" pitchFamily="-112" charset="0"/>
            </a:endParaRPr>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iming>
    <p:tnLst>
      <p:par>
        <p:cTn xmlns:p14="http://schemas.microsoft.com/office/powerpoint/2010/main" id="1" dur="indefinite" restart="never" nodeType="tmRoot"/>
      </p:par>
    </p:tnLst>
  </p:timing>
  <p:hf sldNum="0" hdr="0"/>
  <p:txStyles>
    <p:titleStyle>
      <a:lvl1pPr algn="l" rtl="0" eaLnBrk="0" fontAlgn="base" hangingPunct="0">
        <a:spcBef>
          <a:spcPct val="0"/>
        </a:spcBef>
        <a:spcAft>
          <a:spcPct val="0"/>
        </a:spcAft>
        <a:defRPr sz="3600" b="1">
          <a:solidFill>
            <a:srgbClr val="948151"/>
          </a:solidFill>
          <a:latin typeface="+mj-lt"/>
          <a:ea typeface="+mj-ea"/>
          <a:cs typeface="+mj-cs"/>
        </a:defRPr>
      </a:lvl1pPr>
      <a:lvl2pPr algn="l" rtl="0" eaLnBrk="0" fontAlgn="base" hangingPunct="0">
        <a:spcBef>
          <a:spcPct val="0"/>
        </a:spcBef>
        <a:spcAft>
          <a:spcPct val="0"/>
        </a:spcAft>
        <a:defRPr sz="3600" b="1">
          <a:solidFill>
            <a:srgbClr val="948151"/>
          </a:solidFill>
          <a:latin typeface="Georgia"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600" b="1">
          <a:solidFill>
            <a:srgbClr val="948151"/>
          </a:solidFill>
          <a:latin typeface="Georgia"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600" b="1">
          <a:solidFill>
            <a:srgbClr val="948151"/>
          </a:solidFill>
          <a:latin typeface="Georgia"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600" b="1">
          <a:solidFill>
            <a:srgbClr val="948151"/>
          </a:solidFill>
          <a:latin typeface="Georgia" pitchFamily="-108" charset="0"/>
          <a:ea typeface="ＭＳ Ｐゴシック" pitchFamily="-108" charset="-128"/>
          <a:cs typeface="ＭＳ Ｐゴシック" pitchFamily="-108" charset="-128"/>
        </a:defRPr>
      </a:lvl5pPr>
      <a:lvl6pPr marL="457200" algn="l" rtl="0" fontAlgn="base">
        <a:spcBef>
          <a:spcPct val="0"/>
        </a:spcBef>
        <a:spcAft>
          <a:spcPct val="0"/>
        </a:spcAft>
        <a:defRPr sz="4400">
          <a:solidFill>
            <a:srgbClr val="003E7E"/>
          </a:solidFill>
          <a:latin typeface="Georgia" pitchFamily="-108" charset="0"/>
          <a:ea typeface="ＭＳ Ｐゴシック" pitchFamily="-108" charset="-128"/>
          <a:cs typeface="ＭＳ Ｐゴシック" pitchFamily="-108" charset="-128"/>
        </a:defRPr>
      </a:lvl6pPr>
      <a:lvl7pPr marL="914400" algn="l" rtl="0" fontAlgn="base">
        <a:spcBef>
          <a:spcPct val="0"/>
        </a:spcBef>
        <a:spcAft>
          <a:spcPct val="0"/>
        </a:spcAft>
        <a:defRPr sz="4400">
          <a:solidFill>
            <a:srgbClr val="003E7E"/>
          </a:solidFill>
          <a:latin typeface="Georgia" pitchFamily="-108" charset="0"/>
          <a:ea typeface="ＭＳ Ｐゴシック" pitchFamily="-108" charset="-128"/>
          <a:cs typeface="ＭＳ Ｐゴシック" pitchFamily="-108" charset="-128"/>
        </a:defRPr>
      </a:lvl7pPr>
      <a:lvl8pPr marL="1371600" algn="l" rtl="0" fontAlgn="base">
        <a:spcBef>
          <a:spcPct val="0"/>
        </a:spcBef>
        <a:spcAft>
          <a:spcPct val="0"/>
        </a:spcAft>
        <a:defRPr sz="4400">
          <a:solidFill>
            <a:srgbClr val="003E7E"/>
          </a:solidFill>
          <a:latin typeface="Georgia" pitchFamily="-108" charset="0"/>
          <a:ea typeface="ＭＳ Ｐゴシック" pitchFamily="-108" charset="-128"/>
          <a:cs typeface="ＭＳ Ｐゴシック" pitchFamily="-108" charset="-128"/>
        </a:defRPr>
      </a:lvl8pPr>
      <a:lvl9pPr marL="1828800" algn="l" rtl="0" fontAlgn="base">
        <a:spcBef>
          <a:spcPct val="0"/>
        </a:spcBef>
        <a:spcAft>
          <a:spcPct val="0"/>
        </a:spcAft>
        <a:defRPr sz="4400">
          <a:solidFill>
            <a:srgbClr val="003E7E"/>
          </a:solidFill>
          <a:latin typeface="Georgi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ts val="600"/>
        </a:spcAft>
        <a:buClr>
          <a:srgbClr val="000000"/>
        </a:buClr>
        <a:buChar char="•"/>
        <a:defRPr sz="3200">
          <a:solidFill>
            <a:srgbClr val="002B5E"/>
          </a:solidFill>
          <a:latin typeface="+mn-lt"/>
          <a:ea typeface="+mn-ea"/>
          <a:cs typeface="+mn-cs"/>
        </a:defRPr>
      </a:lvl1pPr>
      <a:lvl2pPr marL="742950" indent="-285750" algn="l" rtl="0" eaLnBrk="0" fontAlgn="base" hangingPunct="0">
        <a:spcBef>
          <a:spcPct val="20000"/>
        </a:spcBef>
        <a:spcAft>
          <a:spcPts val="1200"/>
        </a:spcAft>
        <a:buClr>
          <a:srgbClr val="000000"/>
        </a:buClr>
        <a:buChar char="–"/>
        <a:defRPr sz="2800">
          <a:solidFill>
            <a:srgbClr val="002B5E"/>
          </a:solidFill>
          <a:latin typeface="+mn-lt"/>
          <a:ea typeface="+mn-ea"/>
        </a:defRPr>
      </a:lvl2pPr>
      <a:lvl3pPr marL="1143000" indent="-228600" algn="l" rtl="0" eaLnBrk="0" fontAlgn="base" hangingPunct="0">
        <a:spcBef>
          <a:spcPct val="20000"/>
        </a:spcBef>
        <a:spcAft>
          <a:spcPts val="1200"/>
        </a:spcAft>
        <a:buClr>
          <a:srgbClr val="000000"/>
        </a:buClr>
        <a:buChar char="•"/>
        <a:defRPr sz="2400">
          <a:solidFill>
            <a:srgbClr val="002B5E"/>
          </a:solidFill>
          <a:latin typeface="+mn-lt"/>
          <a:ea typeface="+mn-ea"/>
        </a:defRPr>
      </a:lvl3pPr>
      <a:lvl4pPr marL="1600200" indent="-228600" algn="l" rtl="0" eaLnBrk="0" fontAlgn="base" hangingPunct="0">
        <a:spcBef>
          <a:spcPct val="20000"/>
        </a:spcBef>
        <a:spcAft>
          <a:spcPts val="1200"/>
        </a:spcAft>
        <a:buClr>
          <a:srgbClr val="000000"/>
        </a:buClr>
        <a:buChar char="–"/>
        <a:defRPr sz="2000">
          <a:solidFill>
            <a:srgbClr val="002B5E"/>
          </a:solidFill>
          <a:latin typeface="+mn-lt"/>
          <a:ea typeface="+mn-ea"/>
        </a:defRPr>
      </a:lvl4pPr>
      <a:lvl5pPr marL="2057400" indent="-228600" algn="l" rtl="0" eaLnBrk="0" fontAlgn="base" hangingPunct="0">
        <a:spcBef>
          <a:spcPct val="20000"/>
        </a:spcBef>
        <a:spcAft>
          <a:spcPts val="1200"/>
        </a:spcAft>
        <a:buClr>
          <a:srgbClr val="000000"/>
        </a:buClr>
        <a:buChar char="»"/>
        <a:defRPr sz="2000">
          <a:solidFill>
            <a:srgbClr val="002B5E"/>
          </a:solidFill>
          <a:latin typeface="+mn-lt"/>
          <a:ea typeface="+mn-ea"/>
        </a:defRPr>
      </a:lvl5pPr>
      <a:lvl6pPr marL="2514600" indent="-228600" algn="l" rtl="0" fontAlgn="base">
        <a:spcBef>
          <a:spcPct val="20000"/>
        </a:spcBef>
        <a:spcAft>
          <a:spcPct val="0"/>
        </a:spcAft>
        <a:buChar char="»"/>
        <a:defRPr sz="2000">
          <a:solidFill>
            <a:srgbClr val="003E7E"/>
          </a:solidFill>
          <a:latin typeface="+mn-lt"/>
          <a:ea typeface="+mn-ea"/>
        </a:defRPr>
      </a:lvl6pPr>
      <a:lvl7pPr marL="2971800" indent="-228600" algn="l" rtl="0" fontAlgn="base">
        <a:spcBef>
          <a:spcPct val="20000"/>
        </a:spcBef>
        <a:spcAft>
          <a:spcPct val="0"/>
        </a:spcAft>
        <a:buChar char="»"/>
        <a:defRPr sz="2000">
          <a:solidFill>
            <a:srgbClr val="003E7E"/>
          </a:solidFill>
          <a:latin typeface="+mn-lt"/>
          <a:ea typeface="+mn-ea"/>
        </a:defRPr>
      </a:lvl7pPr>
      <a:lvl8pPr marL="3429000" indent="-228600" algn="l" rtl="0" fontAlgn="base">
        <a:spcBef>
          <a:spcPct val="20000"/>
        </a:spcBef>
        <a:spcAft>
          <a:spcPct val="0"/>
        </a:spcAft>
        <a:buChar char="»"/>
        <a:defRPr sz="2000">
          <a:solidFill>
            <a:srgbClr val="003E7E"/>
          </a:solidFill>
          <a:latin typeface="+mn-lt"/>
          <a:ea typeface="+mn-ea"/>
        </a:defRPr>
      </a:lvl8pPr>
      <a:lvl9pPr marL="3886200" indent="-228600" algn="l" rtl="0" fontAlgn="base">
        <a:spcBef>
          <a:spcPct val="20000"/>
        </a:spcBef>
        <a:spcAft>
          <a:spcPct val="0"/>
        </a:spcAft>
        <a:buChar char="»"/>
        <a:defRPr sz="2000">
          <a:solidFill>
            <a:srgbClr val="003E7E"/>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846EC600-1866-7841-965C-24AED0CCE2A6}" type="datetimeFigureOut">
              <a:rPr lang="en-US" smtClean="0">
                <a:solidFill>
                  <a:prstClr val="black">
                    <a:tint val="75000"/>
                  </a:prstClr>
                </a:solidFill>
                <a:latin typeface="Calibri"/>
                <a:ea typeface="+mn-ea"/>
              </a:rPr>
              <a:pPr defTabSz="457200" eaLnBrk="1" fontAlgn="auto" hangingPunct="1">
                <a:spcBef>
                  <a:spcPts val="0"/>
                </a:spcBef>
                <a:spcAft>
                  <a:spcPts val="0"/>
                </a:spcAft>
              </a:pPr>
              <a:t>4/16/15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D72D030-5CE8-BF40-A548-BB1108DF165D}" type="slidenum">
              <a:rPr lang="en-US" smtClean="0">
                <a:solidFill>
                  <a:prstClr val="black">
                    <a:tint val="75000"/>
                  </a:prstClr>
                </a:solidFill>
                <a:latin typeface="Calibri"/>
                <a:ea typeface="+mn-ea"/>
              </a:rPr>
              <a:pPr defTabSz="457200" eaLnBrk="1" fontAlgn="auto" hangingPunct="1">
                <a:spcBef>
                  <a:spcPts val="0"/>
                </a:spcBef>
                <a:spcAft>
                  <a:spcPts val="0"/>
                </a:spcAft>
              </a:pPr>
              <a:t>‹#›</a:t>
            </a:fld>
            <a:endParaRPr lang="en-US">
              <a:solidFill>
                <a:prstClr val="black">
                  <a:tint val="75000"/>
                </a:prstClr>
              </a:solidFill>
              <a:latin typeface="Calibri"/>
              <a:ea typeface="+mn-ea"/>
            </a:endParaRPr>
          </a:p>
        </p:txBody>
      </p:sp>
      <p:pic>
        <p:nvPicPr>
          <p:cNvPr id="8" name="Picture 7" descr="Powerpoint master 2.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7419754"/>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owerpoint-C sub.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49300" y="914400"/>
            <a:ext cx="7924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749300" y="1981200"/>
            <a:ext cx="7924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on text regions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Rectangle 4"/>
          <p:cNvSpPr>
            <a:spLocks noGrp="1" noChangeArrowheads="1"/>
          </p:cNvSpPr>
          <p:nvPr>
            <p:ph type="dt" sz="half" idx="2"/>
          </p:nvPr>
        </p:nvSpPr>
        <p:spPr bwMode="auto">
          <a:xfrm>
            <a:off x="7315200" y="6363084"/>
            <a:ext cx="1447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900">
                <a:solidFill>
                  <a:srgbClr val="002B5E"/>
                </a:solidFill>
                <a:latin typeface="Georgia" pitchFamily="-112" charset="0"/>
              </a:defRPr>
            </a:lvl1pPr>
          </a:lstStyle>
          <a:p>
            <a:pPr>
              <a:defRPr/>
            </a:pPr>
            <a:r>
              <a:rPr lang="en-US" dirty="0" smtClean="0"/>
              <a:t>17 Feb 2015</a:t>
            </a:r>
            <a:endParaRPr lang="en-US" dirty="0"/>
          </a:p>
        </p:txBody>
      </p:sp>
      <p:sp>
        <p:nvSpPr>
          <p:cNvPr id="1029" name="Rectangle 5"/>
          <p:cNvSpPr>
            <a:spLocks noGrp="1" noChangeArrowheads="1"/>
          </p:cNvSpPr>
          <p:nvPr>
            <p:ph type="ftr" sz="quarter" idx="3"/>
          </p:nvPr>
        </p:nvSpPr>
        <p:spPr bwMode="auto">
          <a:xfrm>
            <a:off x="749300" y="6363084"/>
            <a:ext cx="6223000" cy="55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a:solidFill>
                  <a:srgbClr val="002B5E"/>
                </a:solidFill>
                <a:latin typeface="Georgia" pitchFamily="-112" charset="0"/>
              </a:defRPr>
            </a:lvl1pPr>
          </a:lstStyle>
          <a:p>
            <a:pPr>
              <a:defRPr/>
            </a:pPr>
            <a:r>
              <a:rPr lang="en-US" dirty="0" smtClean="0"/>
              <a:t>Clinical Research, Investigation and Systems Modeling of Acute Illness (CRISMA) </a:t>
            </a:r>
            <a:endParaRPr lang="en-US" dirty="0"/>
          </a:p>
        </p:txBody>
      </p:sp>
      <p:sp>
        <p:nvSpPr>
          <p:cNvPr id="9" name="TextBox 8"/>
          <p:cNvSpPr txBox="1"/>
          <p:nvPr userDrawn="1"/>
        </p:nvSpPr>
        <p:spPr>
          <a:xfrm>
            <a:off x="3835400" y="146380"/>
            <a:ext cx="4927600" cy="523220"/>
          </a:xfrm>
          <a:prstGeom prst="rect">
            <a:avLst/>
          </a:prstGeom>
          <a:noFill/>
        </p:spPr>
        <p:txBody>
          <a:bodyPr>
            <a:spAutoFit/>
          </a:bodyPr>
          <a:lstStyle/>
          <a:p>
            <a:pPr algn="r">
              <a:defRPr/>
            </a:pPr>
            <a:r>
              <a:rPr lang="en-US" sz="1400" b="1" dirty="0" smtClean="0">
                <a:solidFill>
                  <a:srgbClr val="002B5E"/>
                </a:solidFill>
                <a:latin typeface="Georgia" pitchFamily="-112" charset="0"/>
              </a:rPr>
              <a:t>Departments of Surgery</a:t>
            </a:r>
          </a:p>
          <a:p>
            <a:pPr algn="r">
              <a:defRPr/>
            </a:pPr>
            <a:r>
              <a:rPr lang="en-US" sz="1400" b="1" dirty="0" smtClean="0">
                <a:solidFill>
                  <a:srgbClr val="002B5E"/>
                </a:solidFill>
                <a:latin typeface="Georgia" pitchFamily="-112" charset="0"/>
              </a:rPr>
              <a:t>&amp; Critical Care Medicine</a:t>
            </a:r>
            <a:endParaRPr lang="en-US" sz="1400" b="1" dirty="0">
              <a:solidFill>
                <a:srgbClr val="002B5E"/>
              </a:solidFill>
              <a:latin typeface="Georgia" pitchFamily="-112" charset="0"/>
            </a:endParaRPr>
          </a:p>
        </p:txBody>
      </p:sp>
    </p:spTree>
    <p:extLst>
      <p:ext uri="{BB962C8B-B14F-4D97-AF65-F5344CB8AC3E}">
        <p14:creationId xmlns:p14="http://schemas.microsoft.com/office/powerpoint/2010/main" val="4081661935"/>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iming>
    <p:tnLst>
      <p:par>
        <p:cTn xmlns:p14="http://schemas.microsoft.com/office/powerpoint/2010/main" id="1" dur="indefinite" restart="never" nodeType="tmRoot"/>
      </p:par>
    </p:tnLst>
  </p:timing>
  <p:hf sldNum="0" hdr="0"/>
  <p:txStyles>
    <p:titleStyle>
      <a:lvl1pPr algn="l" rtl="0" eaLnBrk="0" fontAlgn="base" hangingPunct="0">
        <a:spcBef>
          <a:spcPct val="0"/>
        </a:spcBef>
        <a:spcAft>
          <a:spcPct val="0"/>
        </a:spcAft>
        <a:defRPr sz="3600" b="1">
          <a:solidFill>
            <a:srgbClr val="948151"/>
          </a:solidFill>
          <a:latin typeface="+mj-lt"/>
          <a:ea typeface="+mj-ea"/>
          <a:cs typeface="+mj-cs"/>
        </a:defRPr>
      </a:lvl1pPr>
      <a:lvl2pPr algn="l" rtl="0" eaLnBrk="0" fontAlgn="base" hangingPunct="0">
        <a:spcBef>
          <a:spcPct val="0"/>
        </a:spcBef>
        <a:spcAft>
          <a:spcPct val="0"/>
        </a:spcAft>
        <a:defRPr sz="3600" b="1">
          <a:solidFill>
            <a:srgbClr val="948151"/>
          </a:solidFill>
          <a:latin typeface="Georgia"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600" b="1">
          <a:solidFill>
            <a:srgbClr val="948151"/>
          </a:solidFill>
          <a:latin typeface="Georgia"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600" b="1">
          <a:solidFill>
            <a:srgbClr val="948151"/>
          </a:solidFill>
          <a:latin typeface="Georgia"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600" b="1">
          <a:solidFill>
            <a:srgbClr val="948151"/>
          </a:solidFill>
          <a:latin typeface="Georgia" pitchFamily="-108" charset="0"/>
          <a:ea typeface="ＭＳ Ｐゴシック" pitchFamily="-108" charset="-128"/>
          <a:cs typeface="ＭＳ Ｐゴシック" pitchFamily="-108" charset="-128"/>
        </a:defRPr>
      </a:lvl5pPr>
      <a:lvl6pPr marL="457200" algn="l" rtl="0" fontAlgn="base">
        <a:spcBef>
          <a:spcPct val="0"/>
        </a:spcBef>
        <a:spcAft>
          <a:spcPct val="0"/>
        </a:spcAft>
        <a:defRPr sz="4400">
          <a:solidFill>
            <a:srgbClr val="003E7E"/>
          </a:solidFill>
          <a:latin typeface="Georgia" pitchFamily="-108" charset="0"/>
          <a:ea typeface="ＭＳ Ｐゴシック" pitchFamily="-108" charset="-128"/>
          <a:cs typeface="ＭＳ Ｐゴシック" pitchFamily="-108" charset="-128"/>
        </a:defRPr>
      </a:lvl6pPr>
      <a:lvl7pPr marL="914400" algn="l" rtl="0" fontAlgn="base">
        <a:spcBef>
          <a:spcPct val="0"/>
        </a:spcBef>
        <a:spcAft>
          <a:spcPct val="0"/>
        </a:spcAft>
        <a:defRPr sz="4400">
          <a:solidFill>
            <a:srgbClr val="003E7E"/>
          </a:solidFill>
          <a:latin typeface="Georgia" pitchFamily="-108" charset="0"/>
          <a:ea typeface="ＭＳ Ｐゴシック" pitchFamily="-108" charset="-128"/>
          <a:cs typeface="ＭＳ Ｐゴシック" pitchFamily="-108" charset="-128"/>
        </a:defRPr>
      </a:lvl7pPr>
      <a:lvl8pPr marL="1371600" algn="l" rtl="0" fontAlgn="base">
        <a:spcBef>
          <a:spcPct val="0"/>
        </a:spcBef>
        <a:spcAft>
          <a:spcPct val="0"/>
        </a:spcAft>
        <a:defRPr sz="4400">
          <a:solidFill>
            <a:srgbClr val="003E7E"/>
          </a:solidFill>
          <a:latin typeface="Georgia" pitchFamily="-108" charset="0"/>
          <a:ea typeface="ＭＳ Ｐゴシック" pitchFamily="-108" charset="-128"/>
          <a:cs typeface="ＭＳ Ｐゴシック" pitchFamily="-108" charset="-128"/>
        </a:defRPr>
      </a:lvl8pPr>
      <a:lvl9pPr marL="1828800" algn="l" rtl="0" fontAlgn="base">
        <a:spcBef>
          <a:spcPct val="0"/>
        </a:spcBef>
        <a:spcAft>
          <a:spcPct val="0"/>
        </a:spcAft>
        <a:defRPr sz="4400">
          <a:solidFill>
            <a:srgbClr val="003E7E"/>
          </a:solidFill>
          <a:latin typeface="Georgi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ts val="600"/>
        </a:spcAft>
        <a:buClr>
          <a:srgbClr val="000000"/>
        </a:buClr>
        <a:buChar char="•"/>
        <a:defRPr sz="3200">
          <a:solidFill>
            <a:srgbClr val="002B5E"/>
          </a:solidFill>
          <a:latin typeface="+mn-lt"/>
          <a:ea typeface="+mn-ea"/>
          <a:cs typeface="+mn-cs"/>
        </a:defRPr>
      </a:lvl1pPr>
      <a:lvl2pPr marL="742950" indent="-285750" algn="l" rtl="0" eaLnBrk="0" fontAlgn="base" hangingPunct="0">
        <a:spcBef>
          <a:spcPct val="20000"/>
        </a:spcBef>
        <a:spcAft>
          <a:spcPts val="1200"/>
        </a:spcAft>
        <a:buClr>
          <a:srgbClr val="000000"/>
        </a:buClr>
        <a:buChar char="–"/>
        <a:defRPr sz="2800">
          <a:solidFill>
            <a:srgbClr val="002B5E"/>
          </a:solidFill>
          <a:latin typeface="+mn-lt"/>
          <a:ea typeface="+mn-ea"/>
        </a:defRPr>
      </a:lvl2pPr>
      <a:lvl3pPr marL="1143000" indent="-228600" algn="l" rtl="0" eaLnBrk="0" fontAlgn="base" hangingPunct="0">
        <a:spcBef>
          <a:spcPct val="20000"/>
        </a:spcBef>
        <a:spcAft>
          <a:spcPts val="1200"/>
        </a:spcAft>
        <a:buClr>
          <a:srgbClr val="000000"/>
        </a:buClr>
        <a:buChar char="•"/>
        <a:defRPr sz="2400">
          <a:solidFill>
            <a:srgbClr val="002B5E"/>
          </a:solidFill>
          <a:latin typeface="+mn-lt"/>
          <a:ea typeface="+mn-ea"/>
        </a:defRPr>
      </a:lvl3pPr>
      <a:lvl4pPr marL="1600200" indent="-228600" algn="l" rtl="0" eaLnBrk="0" fontAlgn="base" hangingPunct="0">
        <a:spcBef>
          <a:spcPct val="20000"/>
        </a:spcBef>
        <a:spcAft>
          <a:spcPts val="1200"/>
        </a:spcAft>
        <a:buClr>
          <a:srgbClr val="000000"/>
        </a:buClr>
        <a:buChar char="–"/>
        <a:defRPr sz="2000">
          <a:solidFill>
            <a:srgbClr val="002B5E"/>
          </a:solidFill>
          <a:latin typeface="+mn-lt"/>
          <a:ea typeface="+mn-ea"/>
        </a:defRPr>
      </a:lvl4pPr>
      <a:lvl5pPr marL="2057400" indent="-228600" algn="l" rtl="0" eaLnBrk="0" fontAlgn="base" hangingPunct="0">
        <a:spcBef>
          <a:spcPct val="20000"/>
        </a:spcBef>
        <a:spcAft>
          <a:spcPts val="1200"/>
        </a:spcAft>
        <a:buClr>
          <a:srgbClr val="000000"/>
        </a:buClr>
        <a:buChar char="»"/>
        <a:defRPr sz="2000">
          <a:solidFill>
            <a:srgbClr val="002B5E"/>
          </a:solidFill>
          <a:latin typeface="+mn-lt"/>
          <a:ea typeface="+mn-ea"/>
        </a:defRPr>
      </a:lvl5pPr>
      <a:lvl6pPr marL="2514600" indent="-228600" algn="l" rtl="0" fontAlgn="base">
        <a:spcBef>
          <a:spcPct val="20000"/>
        </a:spcBef>
        <a:spcAft>
          <a:spcPct val="0"/>
        </a:spcAft>
        <a:buChar char="»"/>
        <a:defRPr sz="2000">
          <a:solidFill>
            <a:srgbClr val="003E7E"/>
          </a:solidFill>
          <a:latin typeface="+mn-lt"/>
          <a:ea typeface="+mn-ea"/>
        </a:defRPr>
      </a:lvl6pPr>
      <a:lvl7pPr marL="2971800" indent="-228600" algn="l" rtl="0" fontAlgn="base">
        <a:spcBef>
          <a:spcPct val="20000"/>
        </a:spcBef>
        <a:spcAft>
          <a:spcPct val="0"/>
        </a:spcAft>
        <a:buChar char="»"/>
        <a:defRPr sz="2000">
          <a:solidFill>
            <a:srgbClr val="003E7E"/>
          </a:solidFill>
          <a:latin typeface="+mn-lt"/>
          <a:ea typeface="+mn-ea"/>
        </a:defRPr>
      </a:lvl7pPr>
      <a:lvl8pPr marL="3429000" indent="-228600" algn="l" rtl="0" fontAlgn="base">
        <a:spcBef>
          <a:spcPct val="20000"/>
        </a:spcBef>
        <a:spcAft>
          <a:spcPct val="0"/>
        </a:spcAft>
        <a:buChar char="»"/>
        <a:defRPr sz="2000">
          <a:solidFill>
            <a:srgbClr val="003E7E"/>
          </a:solidFill>
          <a:latin typeface="+mn-lt"/>
          <a:ea typeface="+mn-ea"/>
        </a:defRPr>
      </a:lvl8pPr>
      <a:lvl9pPr marL="3886200" indent="-228600" algn="l" rtl="0" fontAlgn="base">
        <a:spcBef>
          <a:spcPct val="20000"/>
        </a:spcBef>
        <a:spcAft>
          <a:spcPct val="0"/>
        </a:spcAft>
        <a:buChar char="»"/>
        <a:defRPr sz="2000">
          <a:solidFill>
            <a:srgbClr val="003E7E"/>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 Id="rId3" Type="http://schemas.openxmlformats.org/officeDocument/2006/relationships/image" Target="../media/image1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Relationship Id="rId4" Type="http://schemas.openxmlformats.org/officeDocument/2006/relationships/image" Target="../media/image23.tif"/><Relationship Id="rId1" Type="http://schemas.openxmlformats.org/officeDocument/2006/relationships/slideLayout" Target="../slideLayouts/slideLayout2.xml"/><Relationship Id="rId2" Type="http://schemas.openxmlformats.org/officeDocument/2006/relationships/image" Target="../media/image21.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emf"/><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title-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txBox="1">
            <a:spLocks noChangeArrowheads="1"/>
          </p:cNvSpPr>
          <p:nvPr/>
        </p:nvSpPr>
        <p:spPr bwMode="auto">
          <a:xfrm>
            <a:off x="381000" y="1214928"/>
            <a:ext cx="55626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pitchFamily="-112" charset="-128"/>
              </a:defRPr>
            </a:lvl1pPr>
            <a:lvl2pPr marL="37931725" indent="-37474525">
              <a:defRPr sz="2400">
                <a:solidFill>
                  <a:schemeClr val="tx1"/>
                </a:solidFill>
                <a:latin typeface="Arial" charset="0"/>
                <a:ea typeface="ＭＳ Ｐゴシック" pitchFamily="-112" charset="-128"/>
              </a:defRPr>
            </a:lvl2pPr>
            <a:lvl3pPr>
              <a:defRPr sz="2400">
                <a:solidFill>
                  <a:schemeClr val="tx1"/>
                </a:solidFill>
                <a:latin typeface="Arial" charset="0"/>
                <a:ea typeface="ＭＳ Ｐゴシック" pitchFamily="-112" charset="-128"/>
              </a:defRPr>
            </a:lvl3pPr>
            <a:lvl4pPr>
              <a:defRPr sz="2400">
                <a:solidFill>
                  <a:schemeClr val="tx1"/>
                </a:solidFill>
                <a:latin typeface="Arial" charset="0"/>
                <a:ea typeface="ＭＳ Ｐゴシック" pitchFamily="-112" charset="-128"/>
              </a:defRPr>
            </a:lvl4pPr>
            <a:lvl5pPr>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pPr eaLnBrk="1" hangingPunct="1"/>
            <a:r>
              <a:rPr lang="en-US" altLang="en-US" b="1" dirty="0">
                <a:solidFill>
                  <a:schemeClr val="bg1"/>
                </a:solidFill>
                <a:latin typeface="Georgia" pitchFamily="-112" charset="0"/>
              </a:rPr>
              <a:t>Characterization of the Murine Septic Response Using Wireless Telemetry </a:t>
            </a:r>
            <a:r>
              <a:rPr lang="en-US" altLang="en-US" b="1" dirty="0" smtClean="0">
                <a:solidFill>
                  <a:schemeClr val="bg1"/>
                </a:solidFill>
                <a:latin typeface="Georgia" pitchFamily="-112" charset="0"/>
              </a:rPr>
              <a:t>Technology:</a:t>
            </a:r>
            <a:endParaRPr lang="en-US" altLang="en-US" b="1" dirty="0">
              <a:solidFill>
                <a:schemeClr val="bg1"/>
              </a:solidFill>
              <a:latin typeface="Georgia" pitchFamily="-112" charset="0"/>
            </a:endParaRPr>
          </a:p>
          <a:p>
            <a:pPr eaLnBrk="1" hangingPunct="1"/>
            <a:r>
              <a:rPr lang="en-US" altLang="en-US" b="1" dirty="0" smtClean="0">
                <a:solidFill>
                  <a:schemeClr val="bg1"/>
                </a:solidFill>
                <a:latin typeface="Georgia" pitchFamily="-112" charset="0"/>
              </a:rPr>
              <a:t>Modeling the Murine 9-1-1</a:t>
            </a:r>
            <a:endParaRPr lang="en-US" altLang="en-US" b="1" dirty="0">
              <a:solidFill>
                <a:schemeClr val="bg1"/>
              </a:solidFill>
              <a:latin typeface="Georgia" pitchFamily="-112" charset="0"/>
            </a:endParaRPr>
          </a:p>
        </p:txBody>
      </p:sp>
      <p:sp>
        <p:nvSpPr>
          <p:cNvPr id="15364" name="Rectangle 3"/>
          <p:cNvSpPr>
            <a:spLocks noGrp="1" noChangeArrowheads="1"/>
          </p:cNvSpPr>
          <p:nvPr>
            <p:ph type="subTitle" idx="1"/>
          </p:nvPr>
        </p:nvSpPr>
        <p:spPr>
          <a:xfrm>
            <a:off x="381000" y="2910113"/>
            <a:ext cx="5486400" cy="1206500"/>
          </a:xfrm>
        </p:spPr>
        <p:txBody>
          <a:bodyPr/>
          <a:lstStyle/>
          <a:p>
            <a:pPr algn="l" eaLnBrk="1" hangingPunct="1">
              <a:spcAft>
                <a:spcPct val="0"/>
              </a:spcAft>
            </a:pPr>
            <a:r>
              <a:rPr lang="en-US" altLang="en-US" sz="1600" dirty="0" smtClean="0">
                <a:solidFill>
                  <a:srgbClr val="CCCC90"/>
                </a:solidFill>
              </a:rPr>
              <a:t>Anthony J. Lewis, MD</a:t>
            </a:r>
          </a:p>
          <a:p>
            <a:pPr algn="l" eaLnBrk="1" hangingPunct="1">
              <a:spcAft>
                <a:spcPct val="0"/>
              </a:spcAft>
            </a:pPr>
            <a:r>
              <a:rPr lang="en-US" altLang="en-US" sz="1600" dirty="0" smtClean="0">
                <a:solidFill>
                  <a:srgbClr val="CCCC90"/>
                </a:solidFill>
              </a:rPr>
              <a:t>Christopher W. Seymour, MD MS</a:t>
            </a:r>
          </a:p>
          <a:p>
            <a:pPr algn="l" eaLnBrk="1" hangingPunct="1">
              <a:spcAft>
                <a:spcPct val="0"/>
              </a:spcAft>
            </a:pPr>
            <a:r>
              <a:rPr lang="en-US" altLang="en-US" sz="1600" dirty="0" smtClean="0">
                <a:solidFill>
                  <a:srgbClr val="CCCC90"/>
                </a:solidFill>
              </a:rPr>
              <a:t>Du Yuan</a:t>
            </a:r>
          </a:p>
          <a:p>
            <a:pPr algn="l" eaLnBrk="1" hangingPunct="1">
              <a:spcAft>
                <a:spcPct val="0"/>
              </a:spcAft>
            </a:pPr>
            <a:r>
              <a:rPr lang="en-US" altLang="en-US" sz="1600" dirty="0" smtClean="0">
                <a:solidFill>
                  <a:srgbClr val="CCCC90"/>
                </a:solidFill>
              </a:rPr>
              <a:t>Xianghong Zhang, PhD</a:t>
            </a:r>
          </a:p>
          <a:p>
            <a:pPr algn="l" eaLnBrk="1" hangingPunct="1">
              <a:spcAft>
                <a:spcPct val="0"/>
              </a:spcAft>
            </a:pPr>
            <a:r>
              <a:rPr lang="en-US" altLang="en-US" sz="1600" dirty="0" smtClean="0">
                <a:solidFill>
                  <a:srgbClr val="CCCC90"/>
                </a:solidFill>
              </a:rPr>
              <a:t>Matthew R. Rosengart, MD MPH</a:t>
            </a:r>
          </a:p>
        </p:txBody>
      </p:sp>
      <p:sp>
        <p:nvSpPr>
          <p:cNvPr id="15365" name="Rectangle 3"/>
          <p:cNvSpPr txBox="1">
            <a:spLocks noChangeArrowheads="1"/>
          </p:cNvSpPr>
          <p:nvPr/>
        </p:nvSpPr>
        <p:spPr bwMode="auto">
          <a:xfrm>
            <a:off x="381000" y="4673600"/>
            <a:ext cx="54864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12" charset="-128"/>
              </a:defRPr>
            </a:lvl1pPr>
            <a:lvl2pPr marL="37931725" indent="-37474525">
              <a:defRPr sz="2400">
                <a:solidFill>
                  <a:schemeClr val="tx1"/>
                </a:solidFill>
                <a:latin typeface="Arial" charset="0"/>
                <a:ea typeface="ＭＳ Ｐゴシック" pitchFamily="-112" charset="-128"/>
              </a:defRPr>
            </a:lvl2pPr>
            <a:lvl3pPr>
              <a:defRPr sz="2400">
                <a:solidFill>
                  <a:schemeClr val="tx1"/>
                </a:solidFill>
                <a:latin typeface="Arial" charset="0"/>
                <a:ea typeface="ＭＳ Ｐゴシック" pitchFamily="-112" charset="-128"/>
              </a:defRPr>
            </a:lvl3pPr>
            <a:lvl4pPr>
              <a:defRPr sz="2400">
                <a:solidFill>
                  <a:schemeClr val="tx1"/>
                </a:solidFill>
                <a:latin typeface="Arial" charset="0"/>
                <a:ea typeface="ＭＳ Ｐゴシック" pitchFamily="-112" charset="-128"/>
              </a:defRPr>
            </a:lvl4pPr>
            <a:lvl5pPr>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pPr eaLnBrk="1" hangingPunct="1">
              <a:spcBef>
                <a:spcPct val="20000"/>
              </a:spcBef>
              <a:spcAft>
                <a:spcPts val="600"/>
              </a:spcAft>
              <a:buClr>
                <a:srgbClr val="000000"/>
              </a:buClr>
            </a:pPr>
            <a:r>
              <a:rPr lang="en-US" altLang="en-US" sz="1600" dirty="0" smtClean="0">
                <a:solidFill>
                  <a:srgbClr val="CCCC90"/>
                </a:solidFill>
                <a:latin typeface="Georgia" pitchFamily="-112" charset="0"/>
              </a:rPr>
              <a:t>Departments of Surgery &amp; Critical Care Medicine</a:t>
            </a:r>
          </a:p>
          <a:p>
            <a:pPr eaLnBrk="1" hangingPunct="1">
              <a:spcBef>
                <a:spcPct val="20000"/>
              </a:spcBef>
              <a:spcAft>
                <a:spcPts val="600"/>
              </a:spcAft>
              <a:buClr>
                <a:srgbClr val="000000"/>
              </a:buClr>
            </a:pPr>
            <a:r>
              <a:rPr lang="en-US" altLang="en-US" sz="1600" dirty="0" smtClean="0">
                <a:solidFill>
                  <a:srgbClr val="CCCC90"/>
                </a:solidFill>
                <a:latin typeface="Georgia" pitchFamily="-112" charset="0"/>
              </a:rPr>
              <a:t>18 April 2015</a:t>
            </a:r>
            <a:endParaRPr lang="en-US" altLang="en-US" sz="1600" dirty="0">
              <a:solidFill>
                <a:srgbClr val="CCCC90"/>
              </a:solidFill>
              <a:latin typeface="Georgia" pitchFamily="-112"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75" y="1247775"/>
            <a:ext cx="7924800" cy="4440948"/>
          </a:xfrm>
        </p:spPr>
        <p:txBody>
          <a:bodyPr/>
          <a:lstStyle/>
          <a:p>
            <a:pPr algn="ctr"/>
            <a:r>
              <a:rPr lang="en-US" dirty="0" smtClean="0">
                <a:solidFill>
                  <a:srgbClr val="003E7E"/>
                </a:solidFill>
              </a:rPr>
              <a:t>Prior to embarking on an RCT of prehospital sepsis care, it would be nice to have data supporting that such an incremental reduction in time of administration of fluids and antibiotics matters.</a:t>
            </a:r>
            <a:endParaRPr lang="en-US" dirty="0">
              <a:solidFill>
                <a:srgbClr val="003E7E"/>
              </a:solidFill>
            </a:endParaRPr>
          </a:p>
        </p:txBody>
      </p:sp>
      <p:sp>
        <p:nvSpPr>
          <p:cNvPr id="3" name="Date Placeholder 2"/>
          <p:cNvSpPr>
            <a:spLocks noGrp="1"/>
          </p:cNvSpPr>
          <p:nvPr>
            <p:ph type="dt" sz="half" idx="10"/>
          </p:nvPr>
        </p:nvSpPr>
        <p:spPr/>
        <p:txBody>
          <a:bodyPr/>
          <a:lstStyle/>
          <a:p>
            <a:pPr>
              <a:defRPr/>
            </a:pPr>
            <a:r>
              <a:rPr lang="en-US" dirty="0"/>
              <a:t>18 Apr 2015</a:t>
            </a:r>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2605879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Development of a Relevant Animal Model</a:t>
            </a:r>
            <a:endParaRPr lang="en-US" sz="2800" dirty="0"/>
          </a:p>
        </p:txBody>
      </p:sp>
      <p:sp>
        <p:nvSpPr>
          <p:cNvPr id="3" name="Content Placeholder 2"/>
          <p:cNvSpPr>
            <a:spLocks noGrp="1"/>
          </p:cNvSpPr>
          <p:nvPr>
            <p:ph idx="1"/>
          </p:nvPr>
        </p:nvSpPr>
        <p:spPr/>
        <p:txBody>
          <a:bodyPr/>
          <a:lstStyle/>
          <a:p>
            <a:r>
              <a:rPr lang="en-US" sz="2400" dirty="0" smtClean="0"/>
              <a:t>Current models use </a:t>
            </a:r>
            <a:r>
              <a:rPr lang="en-US" sz="2400" u="sng" dirty="0" smtClean="0"/>
              <a:t>fixed time intervals</a:t>
            </a:r>
            <a:r>
              <a:rPr lang="en-US" sz="2400" dirty="0" smtClean="0"/>
              <a:t> after septic insult to test therapy</a:t>
            </a:r>
          </a:p>
          <a:p>
            <a:endParaRPr lang="en-US" sz="2400" dirty="0" smtClean="0"/>
          </a:p>
          <a:p>
            <a:r>
              <a:rPr lang="en-US" sz="2400" dirty="0" smtClean="0"/>
              <a:t>Host response is widely variable both in temporality and magnitude</a:t>
            </a:r>
            <a:r>
              <a:rPr lang="en-US" sz="2400" baseline="30000" dirty="0" smtClean="0"/>
              <a:t>1</a:t>
            </a:r>
            <a:endParaRPr lang="en-US" sz="2400" dirty="0" smtClean="0"/>
          </a:p>
          <a:p>
            <a:endParaRPr lang="en-US" sz="2400" dirty="0"/>
          </a:p>
          <a:p>
            <a:r>
              <a:rPr lang="en-US" sz="2400" dirty="0" smtClean="0"/>
              <a:t>Human sepsis treatment is prompted by physiologic changes, not time  </a:t>
            </a:r>
            <a:r>
              <a:rPr lang="en-US" sz="2400" dirty="0" smtClean="0">
                <a:sym typeface="Wingdings" panose="05000000000000000000" pitchFamily="2" charset="2"/>
              </a:rPr>
              <a:t> the “9-1-1” call</a:t>
            </a:r>
            <a:endParaRPr lang="en-US" sz="2400" dirty="0"/>
          </a:p>
        </p:txBody>
      </p:sp>
      <p:sp>
        <p:nvSpPr>
          <p:cNvPr id="5" name="Footer Placeholder 4"/>
          <p:cNvSpPr>
            <a:spLocks noGrp="1"/>
          </p:cNvSpPr>
          <p:nvPr>
            <p:ph type="ftr" sz="quarter" idx="11"/>
          </p:nvPr>
        </p:nvSpPr>
        <p:spPr>
          <a:xfrm>
            <a:off x="749300" y="6055664"/>
            <a:ext cx="6223000" cy="558800"/>
          </a:xfrm>
        </p:spPr>
        <p:txBody>
          <a:bodyPr/>
          <a:lstStyle/>
          <a:p>
            <a:pPr>
              <a:defRPr/>
            </a:pPr>
            <a:r>
              <a:rPr lang="en-US" dirty="0" smtClean="0"/>
              <a:t>1.  </a:t>
            </a:r>
            <a:r>
              <a:rPr lang="en-US" dirty="0" err="1" smtClean="0"/>
              <a:t>Poli</a:t>
            </a:r>
            <a:r>
              <a:rPr lang="en-US" dirty="0" smtClean="0"/>
              <a:t>-de-</a:t>
            </a:r>
            <a:r>
              <a:rPr lang="en-US" dirty="0" err="1" smtClean="0"/>
              <a:t>Figueiredo</a:t>
            </a:r>
            <a:r>
              <a:rPr lang="en-US" dirty="0" smtClean="0"/>
              <a:t> </a:t>
            </a:r>
            <a:r>
              <a:rPr lang="en-US" dirty="0"/>
              <a:t>LF, </a:t>
            </a:r>
            <a:r>
              <a:rPr lang="en-US" dirty="0" err="1"/>
              <a:t>Garrido</a:t>
            </a:r>
            <a:r>
              <a:rPr lang="en-US" dirty="0"/>
              <a:t> AG, Nakagawa N, </a:t>
            </a:r>
            <a:r>
              <a:rPr lang="en-US" dirty="0" err="1"/>
              <a:t>Sannomiya</a:t>
            </a:r>
            <a:r>
              <a:rPr lang="en-US" dirty="0"/>
              <a:t> P. Experimental models of sepsis and their clinical relevance. </a:t>
            </a:r>
            <a:r>
              <a:rPr lang="en-US" i="1" dirty="0"/>
              <a:t>Shock. </a:t>
            </a:r>
            <a:r>
              <a:rPr lang="en-US" dirty="0"/>
              <a:t>2008;30 </a:t>
            </a:r>
            <a:r>
              <a:rPr lang="en-US" dirty="0" err="1"/>
              <a:t>Suppl</a:t>
            </a:r>
            <a:r>
              <a:rPr lang="en-US" dirty="0"/>
              <a:t> 1:53-59.</a:t>
            </a:r>
          </a:p>
        </p:txBody>
      </p:sp>
      <p:sp>
        <p:nvSpPr>
          <p:cNvPr id="6"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7" name="Footer Placeholder 3"/>
          <p:cNvSpPr txBox="1">
            <a:spLocks/>
          </p:cNvSpPr>
          <p:nvPr/>
        </p:nvSpPr>
        <p:spPr bwMode="auto">
          <a:xfrm>
            <a:off x="749300" y="6621964"/>
            <a:ext cx="6223000" cy="55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900" kern="1200">
                <a:solidFill>
                  <a:srgbClr val="002B5E"/>
                </a:solidFill>
                <a:latin typeface="Georgia" pitchFamily="-112"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5pPr>
            <a:lvl6pPr marL="2286000" algn="l" defTabSz="914400" rtl="0" eaLnBrk="1" latinLnBrk="0" hangingPunct="1">
              <a:defRPr sz="2400" kern="1200">
                <a:solidFill>
                  <a:schemeClr val="tx1"/>
                </a:solidFill>
                <a:latin typeface="Arial" charset="0"/>
                <a:ea typeface="ＭＳ Ｐゴシック" pitchFamily="-112" charset="-128"/>
                <a:cs typeface="+mn-cs"/>
              </a:defRPr>
            </a:lvl6pPr>
            <a:lvl7pPr marL="2743200" algn="l" defTabSz="914400" rtl="0" eaLnBrk="1" latinLnBrk="0" hangingPunct="1">
              <a:defRPr sz="2400" kern="1200">
                <a:solidFill>
                  <a:schemeClr val="tx1"/>
                </a:solidFill>
                <a:latin typeface="Arial" charset="0"/>
                <a:ea typeface="ＭＳ Ｐゴシック" pitchFamily="-112" charset="-128"/>
                <a:cs typeface="+mn-cs"/>
              </a:defRPr>
            </a:lvl7pPr>
            <a:lvl8pPr marL="3200400" algn="l" defTabSz="914400" rtl="0" eaLnBrk="1" latinLnBrk="0" hangingPunct="1">
              <a:defRPr sz="2400" kern="1200">
                <a:solidFill>
                  <a:schemeClr val="tx1"/>
                </a:solidFill>
                <a:latin typeface="Arial" charset="0"/>
                <a:ea typeface="ＭＳ Ｐゴシック" pitchFamily="-112" charset="-128"/>
                <a:cs typeface="+mn-cs"/>
              </a:defRPr>
            </a:lvl8pPr>
            <a:lvl9pPr marL="3657600" algn="l" defTabSz="914400" rtl="0" eaLnBrk="1" latinLnBrk="0" hangingPunct="1">
              <a:defRPr sz="2400" kern="1200">
                <a:solidFill>
                  <a:schemeClr val="tx1"/>
                </a:solidFill>
                <a:latin typeface="Arial" charset="0"/>
                <a:ea typeface="ＭＳ Ｐゴシック" pitchFamily="-112" charset="-128"/>
                <a:cs typeface="+mn-cs"/>
              </a:defRPr>
            </a:lvl9pPr>
          </a:lstStyle>
          <a:p>
            <a:pPr>
              <a:defRPr/>
            </a:pPr>
            <a:endParaRPr lang="en-US" dirty="0"/>
          </a:p>
        </p:txBody>
      </p:sp>
    </p:spTree>
    <p:extLst>
      <p:ext uri="{BB962C8B-B14F-4D97-AF65-F5344CB8AC3E}">
        <p14:creationId xmlns:p14="http://schemas.microsoft.com/office/powerpoint/2010/main" val="21919137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39549" y="2159000"/>
            <a:ext cx="7772400" cy="2234469"/>
          </a:xfrm>
        </p:spPr>
        <p:txBody>
          <a:bodyPr/>
          <a:lstStyle/>
          <a:p>
            <a:r>
              <a:rPr lang="en-US" sz="2800" dirty="0" smtClean="0"/>
              <a:t>Aim </a:t>
            </a:r>
            <a:r>
              <a:rPr lang="en-US" sz="2800" dirty="0"/>
              <a:t>#1: Determine the temporal changes in clinical and biologic parameters that correlate with acute deterioration in </a:t>
            </a:r>
            <a:r>
              <a:rPr lang="en-US" sz="2800" dirty="0" smtClean="0"/>
              <a:t>a murine </a:t>
            </a:r>
            <a:r>
              <a:rPr lang="en-US" sz="2800" dirty="0"/>
              <a:t>model of sepsis.</a:t>
            </a:r>
            <a:r>
              <a:rPr lang="en-US" dirty="0"/>
              <a:t> </a:t>
            </a:r>
            <a:br>
              <a:rPr lang="en-US" dirty="0"/>
            </a:br>
            <a:endParaRPr lang="en-US" dirty="0"/>
          </a:p>
        </p:txBody>
      </p:sp>
      <p:sp>
        <p:nvSpPr>
          <p:cNvPr id="9"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10" name="Footer Placeholder 3"/>
          <p:cNvSpPr>
            <a:spLocks noGrp="1"/>
          </p:cNvSpPr>
          <p:nvPr>
            <p:ph type="ftr" sz="quarter" idx="11"/>
          </p:nvPr>
        </p:nvSpPr>
        <p:spPr>
          <a:xfrm>
            <a:off x="749300" y="6621964"/>
            <a:ext cx="6223000" cy="558800"/>
          </a:xfrm>
        </p:spPr>
        <p:txBody>
          <a:bodyPr/>
          <a:lstStyle/>
          <a:p>
            <a:pPr>
              <a:defRPr/>
            </a:pPr>
            <a:endParaRPr lang="en-US" dirty="0"/>
          </a:p>
        </p:txBody>
      </p:sp>
    </p:spTree>
    <p:extLst>
      <p:ext uri="{BB962C8B-B14F-4D97-AF65-F5344CB8AC3E}">
        <p14:creationId xmlns:p14="http://schemas.microsoft.com/office/powerpoint/2010/main" val="38273185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DSI HD-X11</a:t>
            </a:r>
            <a:endParaRPr lang="en-US" dirty="0"/>
          </a:p>
        </p:txBody>
      </p:sp>
      <p:sp>
        <p:nvSpPr>
          <p:cNvPr id="3" name="Content Placeholder 2"/>
          <p:cNvSpPr>
            <a:spLocks noGrp="1"/>
          </p:cNvSpPr>
          <p:nvPr>
            <p:ph sz="half" idx="1"/>
          </p:nvPr>
        </p:nvSpPr>
        <p:spPr>
          <a:xfrm>
            <a:off x="389092" y="2272513"/>
            <a:ext cx="4114800" cy="3886200"/>
          </a:xfrm>
        </p:spPr>
        <p:txBody>
          <a:bodyPr/>
          <a:lstStyle/>
          <a:p>
            <a:r>
              <a:rPr lang="en-US" sz="2000" dirty="0" smtClean="0"/>
              <a:t>Implantable telemetry</a:t>
            </a:r>
          </a:p>
          <a:p>
            <a:r>
              <a:rPr lang="en-US" sz="2000" dirty="0" smtClean="0"/>
              <a:t>Wireless monitoring</a:t>
            </a:r>
          </a:p>
          <a:p>
            <a:r>
              <a:rPr lang="en-US" sz="2000" dirty="0" smtClean="0"/>
              <a:t>Continuous measurement of ECG, blood pressure, core temperature, and animal activity</a:t>
            </a:r>
          </a:p>
          <a:p>
            <a:r>
              <a:rPr lang="en-US" sz="2000" dirty="0" smtClean="0"/>
              <a:t>2 grams</a:t>
            </a:r>
          </a:p>
          <a:p>
            <a:r>
              <a:rPr lang="en-US" sz="2000" dirty="0" smtClean="0"/>
              <a:t>1.4 cc in volume</a:t>
            </a:r>
            <a:endParaRPr lang="en-US" sz="20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6200000">
            <a:off x="4411171" y="2599195"/>
            <a:ext cx="4114800" cy="2229423"/>
          </a:xfrm>
        </p:spPr>
      </p:pic>
      <p:sp>
        <p:nvSpPr>
          <p:cNvPr id="6" name="Footer Placeholder 5"/>
          <p:cNvSpPr>
            <a:spLocks noGrp="1"/>
          </p:cNvSpPr>
          <p:nvPr>
            <p:ph type="ftr" sz="quarter" idx="11"/>
          </p:nvPr>
        </p:nvSpPr>
        <p:spPr>
          <a:xfrm>
            <a:off x="749300" y="6128474"/>
            <a:ext cx="6223000" cy="558800"/>
          </a:xfrm>
        </p:spPr>
        <p:txBody>
          <a:bodyPr/>
          <a:lstStyle/>
          <a:p>
            <a:pPr>
              <a:defRPr/>
            </a:pPr>
            <a:r>
              <a:rPr lang="en-US" dirty="0"/>
              <a:t>Image source: http://www.alnmag.com/product-releases/2012/02/telemetry-implant-mice</a:t>
            </a:r>
          </a:p>
        </p:txBody>
      </p:sp>
      <p:sp>
        <p:nvSpPr>
          <p:cNvPr id="8"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9" name="Footer Placeholder 3"/>
          <p:cNvSpPr txBox="1">
            <a:spLocks/>
          </p:cNvSpPr>
          <p:nvPr/>
        </p:nvSpPr>
        <p:spPr bwMode="auto">
          <a:xfrm>
            <a:off x="749300" y="6621964"/>
            <a:ext cx="6223000" cy="55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900" kern="1200">
                <a:solidFill>
                  <a:srgbClr val="002B5E"/>
                </a:solidFill>
                <a:latin typeface="Georgia" pitchFamily="-112"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5pPr>
            <a:lvl6pPr marL="2286000" algn="l" defTabSz="914400" rtl="0" eaLnBrk="1" latinLnBrk="0" hangingPunct="1">
              <a:defRPr sz="2400" kern="1200">
                <a:solidFill>
                  <a:schemeClr val="tx1"/>
                </a:solidFill>
                <a:latin typeface="Arial" charset="0"/>
                <a:ea typeface="ＭＳ Ｐゴシック" pitchFamily="-112" charset="-128"/>
                <a:cs typeface="+mn-cs"/>
              </a:defRPr>
            </a:lvl6pPr>
            <a:lvl7pPr marL="2743200" algn="l" defTabSz="914400" rtl="0" eaLnBrk="1" latinLnBrk="0" hangingPunct="1">
              <a:defRPr sz="2400" kern="1200">
                <a:solidFill>
                  <a:schemeClr val="tx1"/>
                </a:solidFill>
                <a:latin typeface="Arial" charset="0"/>
                <a:ea typeface="ＭＳ Ｐゴシック" pitchFamily="-112" charset="-128"/>
                <a:cs typeface="+mn-cs"/>
              </a:defRPr>
            </a:lvl7pPr>
            <a:lvl8pPr marL="3200400" algn="l" defTabSz="914400" rtl="0" eaLnBrk="1" latinLnBrk="0" hangingPunct="1">
              <a:defRPr sz="2400" kern="1200">
                <a:solidFill>
                  <a:schemeClr val="tx1"/>
                </a:solidFill>
                <a:latin typeface="Arial" charset="0"/>
                <a:ea typeface="ＭＳ Ｐゴシック" pitchFamily="-112" charset="-128"/>
                <a:cs typeface="+mn-cs"/>
              </a:defRPr>
            </a:lvl8pPr>
            <a:lvl9pPr marL="3657600" algn="l" defTabSz="914400" rtl="0" eaLnBrk="1" latinLnBrk="0" hangingPunct="1">
              <a:defRPr sz="2400" kern="1200">
                <a:solidFill>
                  <a:schemeClr val="tx1"/>
                </a:solidFill>
                <a:latin typeface="Arial" charset="0"/>
                <a:ea typeface="ＭＳ Ｐゴシック" pitchFamily="-112" charset="-128"/>
                <a:cs typeface="+mn-cs"/>
              </a:defRPr>
            </a:lvl9pPr>
          </a:lstStyle>
          <a:p>
            <a:pPr>
              <a:defRPr/>
            </a:pPr>
            <a:endParaRPr lang="en-US" dirty="0"/>
          </a:p>
        </p:txBody>
      </p:sp>
      <p:grpSp>
        <p:nvGrpSpPr>
          <p:cNvPr id="10" name="Group 9"/>
          <p:cNvGrpSpPr/>
          <p:nvPr/>
        </p:nvGrpSpPr>
        <p:grpSpPr>
          <a:xfrm>
            <a:off x="92076" y="808039"/>
            <a:ext cx="5893072" cy="3249612"/>
            <a:chOff x="92076" y="808039"/>
            <a:chExt cx="5893072" cy="3249612"/>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6" y="808039"/>
              <a:ext cx="5893072" cy="32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0700" y="889000"/>
              <a:ext cx="1176825" cy="338554"/>
            </a:xfrm>
            <a:prstGeom prst="rect">
              <a:avLst/>
            </a:prstGeom>
            <a:noFill/>
          </p:spPr>
          <p:txBody>
            <a:bodyPr wrap="none" rtlCol="0">
              <a:spAutoFit/>
            </a:bodyPr>
            <a:lstStyle/>
            <a:p>
              <a:r>
                <a:rPr lang="en-US" sz="1600" dirty="0" smtClean="0"/>
                <a:t>Heart Rate</a:t>
              </a:r>
              <a:endParaRPr lang="en-US" sz="1600" dirty="0"/>
            </a:p>
          </p:txBody>
        </p:sp>
      </p:grpSp>
      <p:grpSp>
        <p:nvGrpSpPr>
          <p:cNvPr id="11" name="Group 10"/>
          <p:cNvGrpSpPr/>
          <p:nvPr/>
        </p:nvGrpSpPr>
        <p:grpSpPr>
          <a:xfrm>
            <a:off x="3214688" y="3540125"/>
            <a:ext cx="5849917" cy="3241675"/>
            <a:chOff x="3214688" y="3540125"/>
            <a:chExt cx="5849917" cy="3241675"/>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688" y="3540125"/>
              <a:ext cx="5849917"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959600" y="6007100"/>
              <a:ext cx="2040793" cy="369332"/>
            </a:xfrm>
            <a:prstGeom prst="rect">
              <a:avLst/>
            </a:prstGeom>
            <a:noFill/>
          </p:spPr>
          <p:txBody>
            <a:bodyPr wrap="none" rtlCol="0">
              <a:spAutoFit/>
            </a:bodyPr>
            <a:lstStyle/>
            <a:p>
              <a:r>
                <a:rPr lang="en-US" sz="1800" dirty="0" smtClean="0"/>
                <a:t>Core Temperature</a:t>
              </a:r>
              <a:endParaRPr lang="en-US" sz="1800" dirty="0"/>
            </a:p>
          </p:txBody>
        </p:sp>
      </p:grpSp>
    </p:spTree>
    <p:extLst>
      <p:ext uri="{BB962C8B-B14F-4D97-AF65-F5344CB8AC3E}">
        <p14:creationId xmlns:p14="http://schemas.microsoft.com/office/powerpoint/2010/main" val="4240867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33" y="1874450"/>
            <a:ext cx="8318615" cy="4656332"/>
          </a:xfrm>
          <a:prstGeom prst="rect">
            <a:avLst/>
          </a:prstGeom>
        </p:spPr>
      </p:pic>
      <p:sp>
        <p:nvSpPr>
          <p:cNvPr id="9" name="Title 8"/>
          <p:cNvSpPr>
            <a:spLocks noGrp="1"/>
          </p:cNvSpPr>
          <p:nvPr>
            <p:ph type="title"/>
          </p:nvPr>
        </p:nvSpPr>
        <p:spPr/>
        <p:txBody>
          <a:bodyPr/>
          <a:lstStyle/>
          <a:p>
            <a:r>
              <a:rPr lang="en-US" sz="2400" dirty="0" smtClean="0"/>
              <a:t>Aggregate Data – 24 hours, CLP, No treatment </a:t>
            </a:r>
            <a:endParaRPr lang="en-US" sz="2400" dirty="0"/>
          </a:p>
        </p:txBody>
      </p:sp>
      <p:sp>
        <p:nvSpPr>
          <p:cNvPr id="3" name="TextBox 2"/>
          <p:cNvSpPr txBox="1"/>
          <p:nvPr/>
        </p:nvSpPr>
        <p:spPr>
          <a:xfrm>
            <a:off x="825385" y="1505118"/>
            <a:ext cx="2136297" cy="369332"/>
          </a:xfrm>
          <a:prstGeom prst="rect">
            <a:avLst/>
          </a:prstGeom>
          <a:noFill/>
        </p:spPr>
        <p:txBody>
          <a:bodyPr wrap="square" rtlCol="0">
            <a:spAutoFit/>
          </a:bodyPr>
          <a:lstStyle/>
          <a:p>
            <a:r>
              <a:rPr lang="en-US" sz="1800" dirty="0" smtClean="0">
                <a:solidFill>
                  <a:srgbClr val="003E7E"/>
                </a:solidFill>
                <a:latin typeface="+mn-lt"/>
              </a:rPr>
              <a:t>Core Temperature</a:t>
            </a:r>
            <a:endParaRPr lang="en-US" sz="1800" dirty="0">
              <a:solidFill>
                <a:srgbClr val="003E7E"/>
              </a:solidFill>
              <a:latin typeface="+mn-lt"/>
            </a:endParaRPr>
          </a:p>
        </p:txBody>
      </p:sp>
      <p:sp>
        <p:nvSpPr>
          <p:cNvPr id="11"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2" name="TextBox 1"/>
          <p:cNvSpPr txBox="1"/>
          <p:nvPr/>
        </p:nvSpPr>
        <p:spPr>
          <a:xfrm>
            <a:off x="1409700" y="5191124"/>
            <a:ext cx="2590800" cy="646331"/>
          </a:xfrm>
          <a:prstGeom prst="rect">
            <a:avLst/>
          </a:prstGeom>
          <a:noFill/>
        </p:spPr>
        <p:txBody>
          <a:bodyPr wrap="square" rtlCol="0">
            <a:spAutoFit/>
          </a:bodyPr>
          <a:lstStyle/>
          <a:p>
            <a:r>
              <a:rPr lang="en-US" sz="1800" dirty="0" smtClean="0">
                <a:latin typeface="+mn-lt"/>
              </a:rPr>
              <a:t>14 degree difference at 12 hours</a:t>
            </a:r>
            <a:endParaRPr lang="en-US" sz="1800" dirty="0">
              <a:latin typeface="+mn-lt"/>
            </a:endParaRPr>
          </a:p>
        </p:txBody>
      </p:sp>
    </p:spTree>
    <p:extLst>
      <p:ext uri="{BB962C8B-B14F-4D97-AF65-F5344CB8AC3E}">
        <p14:creationId xmlns:p14="http://schemas.microsoft.com/office/powerpoint/2010/main" val="2683185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400" dirty="0" smtClean="0"/>
              <a:t>Aggregate Data – 24 hours, CLP, No treatment </a:t>
            </a:r>
            <a:endParaRPr lang="en-US" sz="2400" dirty="0"/>
          </a:p>
        </p:txBody>
      </p:sp>
      <p:sp>
        <p:nvSpPr>
          <p:cNvPr id="3" name="TextBox 2"/>
          <p:cNvSpPr txBox="1"/>
          <p:nvPr/>
        </p:nvSpPr>
        <p:spPr>
          <a:xfrm>
            <a:off x="841572" y="1545579"/>
            <a:ext cx="2387151" cy="369332"/>
          </a:xfrm>
          <a:prstGeom prst="rect">
            <a:avLst/>
          </a:prstGeom>
          <a:noFill/>
        </p:spPr>
        <p:txBody>
          <a:bodyPr wrap="square" rtlCol="0">
            <a:spAutoFit/>
          </a:bodyPr>
          <a:lstStyle/>
          <a:p>
            <a:r>
              <a:rPr lang="en-US" sz="1800" dirty="0" smtClean="0">
                <a:solidFill>
                  <a:srgbClr val="003E7E"/>
                </a:solidFill>
                <a:latin typeface="+mn-lt"/>
              </a:rPr>
              <a:t>Heart Rate</a:t>
            </a:r>
            <a:endParaRPr lang="en-US" sz="1800" dirty="0">
              <a:solidFill>
                <a:srgbClr val="003E7E"/>
              </a:solidFill>
              <a:latin typeface="+mn-lt"/>
            </a:endParaRPr>
          </a:p>
        </p:txBody>
      </p:sp>
      <p:sp>
        <p:nvSpPr>
          <p:cNvPr id="12" name="Date Placeholder 2"/>
          <p:cNvSpPr>
            <a:spLocks noGrp="1"/>
          </p:cNvSpPr>
          <p:nvPr>
            <p:ph type="dt" sz="half" idx="10"/>
          </p:nvPr>
        </p:nvSpPr>
        <p:spPr>
          <a:xfrm>
            <a:off x="7315200" y="6621964"/>
            <a:ext cx="1447800" cy="457200"/>
          </a:xfrm>
        </p:spPr>
        <p:txBody>
          <a:bodyPr/>
          <a:lstStyle/>
          <a:p>
            <a:pPr>
              <a:defRPr/>
            </a:pPr>
            <a:r>
              <a:rPr lang="en-US" dirty="0" smtClean="0"/>
              <a:t>18 Apr 2015</a:t>
            </a:r>
            <a:endParaRPr lang="en-US" dirty="0"/>
          </a:p>
        </p:txBody>
      </p:sp>
      <p:sp>
        <p:nvSpPr>
          <p:cNvPr id="2" name="TextBox 1"/>
          <p:cNvSpPr txBox="1"/>
          <p:nvPr/>
        </p:nvSpPr>
        <p:spPr>
          <a:xfrm>
            <a:off x="909680" y="6160832"/>
            <a:ext cx="7225948" cy="461665"/>
          </a:xfrm>
          <a:prstGeom prst="rect">
            <a:avLst/>
          </a:prstGeom>
          <a:noFill/>
        </p:spPr>
        <p:txBody>
          <a:bodyPr wrap="square" rtlCol="0">
            <a:spAutoFit/>
          </a:bodyPr>
          <a:lstStyle/>
          <a:p>
            <a:r>
              <a:rPr lang="en-US" dirty="0" smtClean="0"/>
              <a:t>Considerable heterogeneity in physiologic trajectory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132" y="1914911"/>
            <a:ext cx="7805737" cy="4351143"/>
          </a:xfrm>
          <a:prstGeom prst="rect">
            <a:avLst/>
          </a:prstGeom>
        </p:spPr>
      </p:pic>
    </p:spTree>
    <p:extLst>
      <p:ext uri="{BB962C8B-B14F-4D97-AF65-F5344CB8AC3E}">
        <p14:creationId xmlns:p14="http://schemas.microsoft.com/office/powerpoint/2010/main" val="17534301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Data Modeling: </a:t>
            </a:r>
            <a:r>
              <a:rPr lang="en-US" sz="2800" dirty="0" smtClean="0">
                <a:solidFill>
                  <a:srgbClr val="003E7E"/>
                </a:solidFill>
              </a:rPr>
              <a:t>Heart Rate</a:t>
            </a:r>
            <a:br>
              <a:rPr lang="en-US" sz="2800" dirty="0" smtClean="0">
                <a:solidFill>
                  <a:srgbClr val="003E7E"/>
                </a:solidFill>
              </a:rPr>
            </a:br>
            <a:r>
              <a:rPr lang="en-US" sz="2000" dirty="0" smtClean="0">
                <a:solidFill>
                  <a:srgbClr val="003E7E"/>
                </a:solidFill>
              </a:rPr>
              <a:t>zeroed on death or last point of observation</a:t>
            </a:r>
            <a:endParaRPr lang="en-US" sz="2800" dirty="0">
              <a:solidFill>
                <a:srgbClr val="003E7E"/>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7373" y="2019889"/>
            <a:ext cx="6009254" cy="4368017"/>
          </a:xfrm>
        </p:spPr>
      </p:pic>
      <p:sp>
        <p:nvSpPr>
          <p:cNvPr id="7" name="Date Placeholder 2"/>
          <p:cNvSpPr>
            <a:spLocks noGrp="1"/>
          </p:cNvSpPr>
          <p:nvPr>
            <p:ph type="dt" sz="half" idx="10"/>
          </p:nvPr>
        </p:nvSpPr>
        <p:spPr>
          <a:xfrm>
            <a:off x="7315200" y="6621964"/>
            <a:ext cx="1447800" cy="457200"/>
          </a:xfrm>
        </p:spPr>
        <p:txBody>
          <a:bodyPr/>
          <a:lstStyle/>
          <a:p>
            <a:pPr>
              <a:defRPr/>
            </a:pPr>
            <a:r>
              <a:rPr lang="en-US" dirty="0" smtClean="0"/>
              <a:t>18 Apr 2015</a:t>
            </a:r>
            <a:endParaRPr lang="en-US" dirty="0"/>
          </a:p>
        </p:txBody>
      </p:sp>
      <p:sp>
        <p:nvSpPr>
          <p:cNvPr id="8" name="Footer Placeholder 3"/>
          <p:cNvSpPr>
            <a:spLocks noGrp="1"/>
          </p:cNvSpPr>
          <p:nvPr>
            <p:ph type="ftr" sz="quarter" idx="11"/>
          </p:nvPr>
        </p:nvSpPr>
        <p:spPr>
          <a:xfrm>
            <a:off x="749300" y="6621964"/>
            <a:ext cx="6223000" cy="558800"/>
          </a:xfrm>
        </p:spPr>
        <p:txBody>
          <a:bodyPr/>
          <a:lstStyle/>
          <a:p>
            <a:pPr>
              <a:defRPr/>
            </a:pPr>
            <a:endParaRPr lang="en-US" dirty="0"/>
          </a:p>
        </p:txBody>
      </p:sp>
    </p:spTree>
    <p:extLst>
      <p:ext uri="{BB962C8B-B14F-4D97-AF65-F5344CB8AC3E}">
        <p14:creationId xmlns:p14="http://schemas.microsoft.com/office/powerpoint/2010/main" val="22472860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70" y="856344"/>
            <a:ext cx="7890329" cy="838200"/>
          </a:xfrm>
        </p:spPr>
        <p:txBody>
          <a:bodyPr/>
          <a:lstStyle/>
          <a:p>
            <a:r>
              <a:rPr lang="en-US" sz="2800" dirty="0" smtClean="0"/>
              <a:t>Data Modeling: </a:t>
            </a:r>
            <a:r>
              <a:rPr lang="en-US" sz="2800" dirty="0">
                <a:solidFill>
                  <a:srgbClr val="003E7E"/>
                </a:solidFill>
              </a:rPr>
              <a:t>Temperature</a:t>
            </a:r>
            <a:br>
              <a:rPr lang="en-US" sz="2800" dirty="0">
                <a:solidFill>
                  <a:srgbClr val="003E7E"/>
                </a:solidFill>
              </a:rPr>
            </a:br>
            <a:r>
              <a:rPr lang="en-US" sz="2000" dirty="0">
                <a:solidFill>
                  <a:srgbClr val="003E7E"/>
                </a:solidFill>
              </a:rPr>
              <a:t>zeroed on </a:t>
            </a:r>
            <a:r>
              <a:rPr lang="en-US" sz="2000" dirty="0" smtClean="0">
                <a:solidFill>
                  <a:srgbClr val="003E7E"/>
                </a:solidFill>
              </a:rPr>
              <a:t>death </a:t>
            </a:r>
            <a:r>
              <a:rPr lang="en-US" sz="2000" dirty="0">
                <a:solidFill>
                  <a:srgbClr val="003E7E"/>
                </a:solidFill>
              </a:rPr>
              <a:t>or last point of observation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4087" y="1929443"/>
            <a:ext cx="6138726" cy="4462128"/>
          </a:xfrm>
        </p:spPr>
      </p:pic>
      <p:cxnSp>
        <p:nvCxnSpPr>
          <p:cNvPr id="7" name="Straight Connector 6"/>
          <p:cNvCxnSpPr/>
          <p:nvPr/>
        </p:nvCxnSpPr>
        <p:spPr bwMode="auto">
          <a:xfrm flipV="1">
            <a:off x="6698191" y="1905000"/>
            <a:ext cx="21167" cy="3380318"/>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8"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9" name="Footer Placeholder 3"/>
          <p:cNvSpPr>
            <a:spLocks noGrp="1"/>
          </p:cNvSpPr>
          <p:nvPr>
            <p:ph type="ftr" sz="quarter" idx="11"/>
          </p:nvPr>
        </p:nvSpPr>
        <p:spPr>
          <a:xfrm>
            <a:off x="749300" y="6621964"/>
            <a:ext cx="6223000" cy="558800"/>
          </a:xfrm>
        </p:spPr>
        <p:txBody>
          <a:bodyPr/>
          <a:lstStyle/>
          <a:p>
            <a:pPr>
              <a:defRPr/>
            </a:pPr>
            <a:endParaRPr lang="en-US" dirty="0"/>
          </a:p>
        </p:txBody>
      </p:sp>
    </p:spTree>
    <p:extLst>
      <p:ext uri="{BB962C8B-B14F-4D97-AF65-F5344CB8AC3E}">
        <p14:creationId xmlns:p14="http://schemas.microsoft.com/office/powerpoint/2010/main" val="196726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Defining Deterioration Thresholds</a:t>
            </a:r>
            <a:endParaRPr lang="en-US" sz="2800" dirty="0"/>
          </a:p>
        </p:txBody>
      </p:sp>
      <p:sp>
        <p:nvSpPr>
          <p:cNvPr id="3" name="Content Placeholder 2"/>
          <p:cNvSpPr>
            <a:spLocks noGrp="1"/>
          </p:cNvSpPr>
          <p:nvPr>
            <p:ph idx="1"/>
          </p:nvPr>
        </p:nvSpPr>
        <p:spPr/>
        <p:txBody>
          <a:bodyPr/>
          <a:lstStyle/>
          <a:p>
            <a:r>
              <a:rPr lang="en-US" sz="2000" dirty="0" smtClean="0"/>
              <a:t>Wide heterogeneity in the onset and magnitude of sick response</a:t>
            </a:r>
          </a:p>
          <a:p>
            <a:endParaRPr lang="en-US" sz="2000" dirty="0" smtClean="0"/>
          </a:p>
          <a:p>
            <a:r>
              <a:rPr lang="en-US" sz="2000" dirty="0" smtClean="0"/>
              <a:t>Need standardized approach to define point of deterioration or the “mouse 9-1-1 call” in order to test future interventions</a:t>
            </a:r>
          </a:p>
          <a:p>
            <a:endParaRPr lang="en-US" sz="2000" dirty="0" smtClean="0"/>
          </a:p>
          <a:p>
            <a:r>
              <a:rPr lang="en-US" sz="2000" dirty="0" smtClean="0"/>
              <a:t>Currently testing thresholds based on </a:t>
            </a:r>
            <a:r>
              <a:rPr lang="en-US" sz="2000" dirty="0" err="1" smtClean="0"/>
              <a:t>bradycardic</a:t>
            </a:r>
            <a:r>
              <a:rPr lang="en-US" sz="2000" dirty="0" smtClean="0"/>
              <a:t>/hypothermic physiology observed in septic mice</a:t>
            </a:r>
          </a:p>
          <a:p>
            <a:pPr lvl="1"/>
            <a:r>
              <a:rPr lang="en-US" sz="1600" dirty="0" smtClean="0"/>
              <a:t>HR decline by 10% off peak HR </a:t>
            </a:r>
            <a:r>
              <a:rPr lang="en-US" sz="1600" b="1" dirty="0" smtClean="0"/>
              <a:t>and</a:t>
            </a:r>
            <a:r>
              <a:rPr lang="en-US" sz="1600" dirty="0" smtClean="0"/>
              <a:t> core temperature decline by 10% x (peak temp. - 25°C)</a:t>
            </a:r>
            <a:endParaRPr lang="en-US" sz="1600" dirty="0"/>
          </a:p>
        </p:txBody>
      </p:sp>
      <p:sp>
        <p:nvSpPr>
          <p:cNvPr id="6"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7" name="Footer Placeholder 3"/>
          <p:cNvSpPr>
            <a:spLocks noGrp="1"/>
          </p:cNvSpPr>
          <p:nvPr>
            <p:ph type="ftr" sz="quarter" idx="11"/>
          </p:nvPr>
        </p:nvSpPr>
        <p:spPr>
          <a:xfrm>
            <a:off x="749300" y="6621964"/>
            <a:ext cx="6223000" cy="558800"/>
          </a:xfrm>
        </p:spPr>
        <p:txBody>
          <a:bodyPr/>
          <a:lstStyle/>
          <a:p>
            <a:pPr>
              <a:defRPr/>
            </a:pPr>
            <a:endParaRPr lang="en-US" dirty="0"/>
          </a:p>
        </p:txBody>
      </p:sp>
    </p:spTree>
    <p:extLst>
      <p:ext uri="{BB962C8B-B14F-4D97-AF65-F5344CB8AC3E}">
        <p14:creationId xmlns:p14="http://schemas.microsoft.com/office/powerpoint/2010/main" val="31710202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914400"/>
            <a:ext cx="7924800" cy="493199"/>
          </a:xfrm>
        </p:spPr>
        <p:txBody>
          <a:bodyPr/>
          <a:lstStyle/>
          <a:p>
            <a:r>
              <a:rPr lang="en-US" dirty="0" smtClean="0"/>
              <a:t>Thresholds</a:t>
            </a:r>
            <a:endParaRPr lang="en-US" dirty="0"/>
          </a:p>
        </p:txBody>
      </p:sp>
      <p:pic>
        <p:nvPicPr>
          <p:cNvPr id="10" name="Picture 9" descr="timeafterclp.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5722" y="1602163"/>
            <a:ext cx="3048000" cy="4572001"/>
          </a:xfrm>
          <a:prstGeom prst="rect">
            <a:avLst/>
          </a:prstGeom>
        </p:spPr>
      </p:pic>
      <p:sp>
        <p:nvSpPr>
          <p:cNvPr id="11" name="TextBox 10"/>
          <p:cNvSpPr txBox="1"/>
          <p:nvPr/>
        </p:nvSpPr>
        <p:spPr>
          <a:xfrm>
            <a:off x="421997" y="4065452"/>
            <a:ext cx="4860349" cy="1569660"/>
          </a:xfrm>
          <a:prstGeom prst="rect">
            <a:avLst/>
          </a:prstGeom>
          <a:noFill/>
        </p:spPr>
        <p:txBody>
          <a:bodyPr wrap="square" rtlCol="0">
            <a:spAutoFit/>
          </a:bodyPr>
          <a:lstStyle/>
          <a:p>
            <a:r>
              <a:rPr lang="en-US" dirty="0"/>
              <a:t>R</a:t>
            </a:r>
            <a:r>
              <a:rPr lang="en-US" dirty="0" smtClean="0"/>
              <a:t>ange of meeting physiologic threshold in original descriptive cohort: </a:t>
            </a:r>
          </a:p>
          <a:p>
            <a:pPr algn="ctr"/>
            <a:r>
              <a:rPr lang="en-US" dirty="0" smtClean="0">
                <a:solidFill>
                  <a:srgbClr val="003E7E"/>
                </a:solidFill>
              </a:rPr>
              <a:t>356-1344 minutes post-CLP</a:t>
            </a:r>
            <a:endParaRPr lang="en-US" dirty="0">
              <a:solidFill>
                <a:srgbClr val="003E7E"/>
              </a:solidFill>
            </a:endParaRPr>
          </a:p>
        </p:txBody>
      </p:sp>
      <p:cxnSp>
        <p:nvCxnSpPr>
          <p:cNvPr id="6" name="Straight Connector 5"/>
          <p:cNvCxnSpPr/>
          <p:nvPr/>
        </p:nvCxnSpPr>
        <p:spPr bwMode="auto">
          <a:xfrm>
            <a:off x="6738425" y="3818317"/>
            <a:ext cx="388289"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3" name="TextBox 12"/>
          <p:cNvSpPr txBox="1"/>
          <p:nvPr/>
        </p:nvSpPr>
        <p:spPr>
          <a:xfrm>
            <a:off x="7401756" y="3438101"/>
            <a:ext cx="1182786" cy="400110"/>
          </a:xfrm>
          <a:prstGeom prst="rect">
            <a:avLst/>
          </a:prstGeom>
          <a:noFill/>
          <a:ln>
            <a:noFill/>
          </a:ln>
        </p:spPr>
        <p:txBody>
          <a:bodyPr wrap="none" rtlCol="0">
            <a:spAutoFit/>
          </a:bodyPr>
          <a:lstStyle/>
          <a:p>
            <a:r>
              <a:rPr lang="en-US" sz="2000" dirty="0" smtClean="0"/>
              <a:t>12 hours</a:t>
            </a:r>
            <a:endParaRPr lang="en-US" sz="2000" dirty="0"/>
          </a:p>
        </p:txBody>
      </p:sp>
      <p:cxnSp>
        <p:nvCxnSpPr>
          <p:cNvPr id="15" name="Straight Connector 14"/>
          <p:cNvCxnSpPr>
            <a:stCxn id="13" idx="1"/>
          </p:cNvCxnSpPr>
          <p:nvPr/>
        </p:nvCxnSpPr>
        <p:spPr bwMode="auto">
          <a:xfrm flipH="1">
            <a:off x="7134807" y="3638156"/>
            <a:ext cx="266949" cy="14780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8" name="Straight Connector 17"/>
          <p:cNvCxnSpPr/>
          <p:nvPr/>
        </p:nvCxnSpPr>
        <p:spPr bwMode="auto">
          <a:xfrm>
            <a:off x="6753312" y="6163107"/>
            <a:ext cx="388289"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9" name="TextBox 18"/>
          <p:cNvSpPr txBox="1"/>
          <p:nvPr/>
        </p:nvSpPr>
        <p:spPr>
          <a:xfrm>
            <a:off x="7416643" y="5782891"/>
            <a:ext cx="1040144" cy="400110"/>
          </a:xfrm>
          <a:prstGeom prst="rect">
            <a:avLst/>
          </a:prstGeom>
          <a:noFill/>
          <a:ln>
            <a:noFill/>
          </a:ln>
        </p:spPr>
        <p:txBody>
          <a:bodyPr wrap="none" rtlCol="0">
            <a:spAutoFit/>
          </a:bodyPr>
          <a:lstStyle/>
          <a:p>
            <a:r>
              <a:rPr lang="en-US" sz="2000" dirty="0"/>
              <a:t>6</a:t>
            </a:r>
            <a:r>
              <a:rPr lang="en-US" sz="2000" dirty="0" smtClean="0"/>
              <a:t> hours</a:t>
            </a:r>
            <a:endParaRPr lang="en-US" sz="2000" dirty="0"/>
          </a:p>
        </p:txBody>
      </p:sp>
      <p:cxnSp>
        <p:nvCxnSpPr>
          <p:cNvPr id="20" name="Straight Connector 19"/>
          <p:cNvCxnSpPr>
            <a:stCxn id="19" idx="1"/>
          </p:cNvCxnSpPr>
          <p:nvPr/>
        </p:nvCxnSpPr>
        <p:spPr bwMode="auto">
          <a:xfrm flipH="1">
            <a:off x="7149695" y="5982946"/>
            <a:ext cx="266948" cy="14780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4"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16" name="Footer Placeholder 3"/>
          <p:cNvSpPr>
            <a:spLocks noGrp="1"/>
          </p:cNvSpPr>
          <p:nvPr>
            <p:ph type="ftr" sz="quarter" idx="11"/>
          </p:nvPr>
        </p:nvSpPr>
        <p:spPr>
          <a:xfrm>
            <a:off x="749300" y="6621964"/>
            <a:ext cx="6223000" cy="558800"/>
          </a:xfrm>
        </p:spPr>
        <p:txBody>
          <a:bodyPr/>
          <a:lstStyle/>
          <a:p>
            <a:pPr>
              <a:defRPr/>
            </a:pP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647" y="1691305"/>
            <a:ext cx="3985604" cy="2196858"/>
          </a:xfrm>
        </p:spPr>
      </p:pic>
    </p:spTree>
    <p:extLst>
      <p:ext uri="{BB962C8B-B14F-4D97-AF65-F5344CB8AC3E}">
        <p14:creationId xmlns:p14="http://schemas.microsoft.com/office/powerpoint/2010/main" val="2311059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par>
                                <p:cTn id="20" presetID="9"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 problem that needs no introduction…</a:t>
            </a:r>
            <a:endParaRPr lang="en-US" sz="2800" dirty="0"/>
          </a:p>
        </p:txBody>
      </p:sp>
      <p:sp>
        <p:nvSpPr>
          <p:cNvPr id="3" name="Content Placeholder 2"/>
          <p:cNvSpPr>
            <a:spLocks noGrp="1"/>
          </p:cNvSpPr>
          <p:nvPr>
            <p:ph idx="1"/>
          </p:nvPr>
        </p:nvSpPr>
        <p:spPr/>
        <p:txBody>
          <a:bodyPr/>
          <a:lstStyle/>
          <a:p>
            <a:r>
              <a:rPr lang="en-US" sz="2400" dirty="0" smtClean="0"/>
              <a:t>Angus et al. (2001): over 750,000 hospital admissions for sepsis in US annually</a:t>
            </a:r>
            <a:r>
              <a:rPr lang="en-US" sz="2400" baseline="30000" dirty="0" smtClean="0"/>
              <a:t>1</a:t>
            </a:r>
            <a:endParaRPr lang="en-US" sz="2400" dirty="0" smtClean="0"/>
          </a:p>
          <a:p>
            <a:r>
              <a:rPr lang="en-US" sz="2400" dirty="0" smtClean="0"/>
              <a:t>20+ % mortality</a:t>
            </a:r>
          </a:p>
          <a:p>
            <a:r>
              <a:rPr lang="en-US" sz="2400" dirty="0" smtClean="0"/>
              <a:t>Death rate equivalent to deaths from acute MI</a:t>
            </a:r>
          </a:p>
          <a:p>
            <a:r>
              <a:rPr lang="en-US" sz="2400" dirty="0" smtClean="0"/>
              <a:t>Over 60+ therapeutic trials in 30 years</a:t>
            </a:r>
            <a:r>
              <a:rPr lang="en-US" sz="2400" baseline="30000" dirty="0"/>
              <a:t>2</a:t>
            </a:r>
            <a:endParaRPr lang="en-US" sz="2400" dirty="0" smtClean="0"/>
          </a:p>
          <a:p>
            <a:r>
              <a:rPr lang="en-US" sz="2400" dirty="0" smtClean="0"/>
              <a:t>Benefit of early goal-directed therapy (2001)</a:t>
            </a:r>
          </a:p>
          <a:p>
            <a:r>
              <a:rPr lang="en-US" sz="2400" dirty="0" err="1" smtClean="0"/>
              <a:t>ProCESS</a:t>
            </a:r>
            <a:r>
              <a:rPr lang="en-US" sz="2400" dirty="0" smtClean="0"/>
              <a:t>, ARISE, </a:t>
            </a:r>
            <a:r>
              <a:rPr lang="en-US" sz="2400" dirty="0" err="1" smtClean="0"/>
              <a:t>ProMISe</a:t>
            </a:r>
            <a:r>
              <a:rPr lang="en-US" sz="2400" dirty="0" smtClean="0"/>
              <a:t> trials casting doubt on mainstays of sepsis therapy</a:t>
            </a:r>
          </a:p>
          <a:p>
            <a:endParaRPr lang="en-US" sz="1800" dirty="0" smtClean="0"/>
          </a:p>
          <a:p>
            <a:endParaRPr lang="en-US" sz="1800" dirty="0"/>
          </a:p>
        </p:txBody>
      </p:sp>
      <p:sp>
        <p:nvSpPr>
          <p:cNvPr id="4" name="Date Placeholder 3"/>
          <p:cNvSpPr>
            <a:spLocks noGrp="1"/>
          </p:cNvSpPr>
          <p:nvPr>
            <p:ph type="dt" sz="half" idx="10"/>
          </p:nvPr>
        </p:nvSpPr>
        <p:spPr/>
        <p:txBody>
          <a:bodyPr/>
          <a:lstStyle/>
          <a:p>
            <a:pPr>
              <a:defRPr/>
            </a:pPr>
            <a:r>
              <a:rPr lang="en-US" dirty="0" smtClean="0"/>
              <a:t>18 Apr 2015</a:t>
            </a:r>
            <a:endParaRPr lang="en-US" dirty="0"/>
          </a:p>
        </p:txBody>
      </p:sp>
      <p:sp>
        <p:nvSpPr>
          <p:cNvPr id="5" name="Footer Placeholder 4"/>
          <p:cNvSpPr>
            <a:spLocks noGrp="1"/>
          </p:cNvSpPr>
          <p:nvPr>
            <p:ph type="ftr" sz="quarter" idx="11"/>
          </p:nvPr>
        </p:nvSpPr>
        <p:spPr>
          <a:xfrm>
            <a:off x="749300" y="6201159"/>
            <a:ext cx="6223000" cy="558800"/>
          </a:xfrm>
        </p:spPr>
        <p:txBody>
          <a:bodyPr/>
          <a:lstStyle/>
          <a:p>
            <a:pPr>
              <a:defRPr/>
            </a:pPr>
            <a:r>
              <a:rPr lang="en-US" dirty="0" smtClean="0"/>
              <a:t>1. </a:t>
            </a:r>
            <a:r>
              <a:rPr lang="en-US" dirty="0"/>
              <a:t>Angus DC, Linde-</a:t>
            </a:r>
            <a:r>
              <a:rPr lang="en-US" dirty="0" err="1"/>
              <a:t>Zwirble</a:t>
            </a:r>
            <a:r>
              <a:rPr lang="en-US" dirty="0"/>
              <a:t> WT, </a:t>
            </a:r>
            <a:r>
              <a:rPr lang="en-US" dirty="0" err="1"/>
              <a:t>Lidicker</a:t>
            </a:r>
            <a:r>
              <a:rPr lang="en-US" dirty="0"/>
              <a:t> J, Clermont G, </a:t>
            </a:r>
            <a:r>
              <a:rPr lang="en-US" dirty="0" err="1"/>
              <a:t>Carcillo</a:t>
            </a:r>
            <a:r>
              <a:rPr lang="en-US" dirty="0"/>
              <a:t> J, Pinsky MR. Epidemiology of severe sepsis in the United States: analysis of incidence, outcome, and associated costs of care. </a:t>
            </a:r>
            <a:r>
              <a:rPr lang="en-US" i="1" dirty="0" err="1"/>
              <a:t>Crit</a:t>
            </a:r>
            <a:r>
              <a:rPr lang="en-US" i="1" dirty="0"/>
              <a:t> Care Med</a:t>
            </a:r>
            <a:r>
              <a:rPr lang="en-US" dirty="0"/>
              <a:t>. 2001;29(7):1303-1310.</a:t>
            </a:r>
            <a:endParaRPr lang="en-US" dirty="0" smtClean="0"/>
          </a:p>
          <a:p>
            <a:pPr>
              <a:defRPr/>
            </a:pPr>
            <a:r>
              <a:rPr lang="en-US" dirty="0" smtClean="0"/>
              <a:t>2. </a:t>
            </a:r>
            <a:r>
              <a:rPr lang="en-US" dirty="0"/>
              <a:t>Fink MP. Animal models of sepsis. </a:t>
            </a:r>
            <a:r>
              <a:rPr lang="en-US" i="1" dirty="0"/>
              <a:t>Virulence</a:t>
            </a:r>
            <a:r>
              <a:rPr lang="en-US" dirty="0"/>
              <a:t>. 2014;5(1):143-153.</a:t>
            </a:r>
          </a:p>
        </p:txBody>
      </p:sp>
    </p:spTree>
    <p:extLst>
      <p:ext uri="{BB962C8B-B14F-4D97-AF65-F5344CB8AC3E}">
        <p14:creationId xmlns:p14="http://schemas.microsoft.com/office/powerpoint/2010/main" val="3805875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9-1-1</a:t>
            </a:r>
            <a:endParaRPr lang="en-US" dirty="0"/>
          </a:p>
        </p:txBody>
      </p:sp>
      <p:pic>
        <p:nvPicPr>
          <p:cNvPr id="6" name="Picture 5" descr="Screen Shot 2015-02-12 at 12.04.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7471"/>
            <a:ext cx="9144000" cy="3431396"/>
          </a:xfrm>
          <a:prstGeom prst="rect">
            <a:avLst/>
          </a:prstGeom>
        </p:spPr>
      </p:pic>
      <p:sp>
        <p:nvSpPr>
          <p:cNvPr id="7"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8" name="Footer Placeholder 3"/>
          <p:cNvSpPr>
            <a:spLocks noGrp="1"/>
          </p:cNvSpPr>
          <p:nvPr>
            <p:ph type="ftr" sz="quarter" idx="11"/>
          </p:nvPr>
        </p:nvSpPr>
        <p:spPr>
          <a:xfrm>
            <a:off x="749300" y="6621964"/>
            <a:ext cx="6223000" cy="558800"/>
          </a:xfrm>
        </p:spPr>
        <p:txBody>
          <a:bodyPr/>
          <a:lstStyle/>
          <a:p>
            <a:pPr>
              <a:defRPr/>
            </a:pPr>
            <a:endParaRPr lang="en-US" dirty="0"/>
          </a:p>
        </p:txBody>
      </p:sp>
      <p:sp>
        <p:nvSpPr>
          <p:cNvPr id="3" name="Rectangle 2"/>
          <p:cNvSpPr/>
          <p:nvPr/>
        </p:nvSpPr>
        <p:spPr bwMode="auto">
          <a:xfrm>
            <a:off x="0" y="4468048"/>
            <a:ext cx="9144000" cy="137216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1482430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749300" y="565161"/>
            <a:ext cx="7924800" cy="838200"/>
          </a:xfrm>
        </p:spPr>
        <p:txBody>
          <a:bodyPr/>
          <a:lstStyle/>
          <a:p>
            <a:r>
              <a:rPr lang="en-US" sz="2800" dirty="0" smtClean="0"/>
              <a:t>Thresholds: </a:t>
            </a:r>
            <a:r>
              <a:rPr lang="en-US" sz="2800" dirty="0" smtClean="0">
                <a:solidFill>
                  <a:srgbClr val="003E7E"/>
                </a:solidFill>
              </a:rPr>
              <a:t>Inflammation</a:t>
            </a:r>
            <a:endParaRPr lang="en-US" sz="2800" dirty="0">
              <a:solidFill>
                <a:srgbClr val="003E7E"/>
              </a:solidFill>
            </a:endParaRPr>
          </a:p>
        </p:txBody>
      </p:sp>
      <p:sp>
        <p:nvSpPr>
          <p:cNvPr id="10"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18" name="Footer Placeholder 3"/>
          <p:cNvSpPr>
            <a:spLocks noGrp="1"/>
          </p:cNvSpPr>
          <p:nvPr>
            <p:ph type="ftr" sz="quarter" idx="11"/>
          </p:nvPr>
        </p:nvSpPr>
        <p:spPr>
          <a:xfrm>
            <a:off x="749300" y="6621964"/>
            <a:ext cx="6223000" cy="558800"/>
          </a:xfrm>
        </p:spPr>
        <p:txBody>
          <a:bodyPr/>
          <a:lstStyle/>
          <a:p>
            <a:pPr>
              <a:defRPr/>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5" y="1800228"/>
            <a:ext cx="2743199" cy="36575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1825" y="1851025"/>
            <a:ext cx="2705100" cy="3606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3150" y="1851025"/>
            <a:ext cx="2676525" cy="3568700"/>
          </a:xfrm>
          <a:prstGeom prst="rect">
            <a:avLst/>
          </a:prstGeom>
        </p:spPr>
      </p:pic>
      <p:sp>
        <p:nvSpPr>
          <p:cNvPr id="5" name="TextBox 4"/>
          <p:cNvSpPr txBox="1"/>
          <p:nvPr/>
        </p:nvSpPr>
        <p:spPr>
          <a:xfrm>
            <a:off x="1809750" y="2307223"/>
            <a:ext cx="942975" cy="338554"/>
          </a:xfrm>
          <a:prstGeom prst="rect">
            <a:avLst/>
          </a:prstGeom>
          <a:noFill/>
        </p:spPr>
        <p:txBody>
          <a:bodyPr wrap="square" rtlCol="0">
            <a:spAutoFit/>
          </a:bodyPr>
          <a:lstStyle/>
          <a:p>
            <a:r>
              <a:rPr lang="en-US" sz="1600" dirty="0" smtClean="0"/>
              <a:t>p = 0.03</a:t>
            </a:r>
            <a:endParaRPr lang="en-US" sz="1600" dirty="0"/>
          </a:p>
        </p:txBody>
      </p:sp>
      <p:sp>
        <p:nvSpPr>
          <p:cNvPr id="19" name="TextBox 18"/>
          <p:cNvSpPr txBox="1"/>
          <p:nvPr/>
        </p:nvSpPr>
        <p:spPr>
          <a:xfrm>
            <a:off x="7705725" y="2307223"/>
            <a:ext cx="942975" cy="338554"/>
          </a:xfrm>
          <a:prstGeom prst="rect">
            <a:avLst/>
          </a:prstGeom>
          <a:noFill/>
        </p:spPr>
        <p:txBody>
          <a:bodyPr wrap="square" rtlCol="0">
            <a:spAutoFit/>
          </a:bodyPr>
          <a:lstStyle/>
          <a:p>
            <a:r>
              <a:rPr lang="en-US" sz="1600" dirty="0" smtClean="0"/>
              <a:t>p = 0.03</a:t>
            </a:r>
            <a:endParaRPr lang="en-US" sz="1600" dirty="0"/>
          </a:p>
        </p:txBody>
      </p:sp>
      <p:sp>
        <p:nvSpPr>
          <p:cNvPr id="20" name="TextBox 19"/>
          <p:cNvSpPr txBox="1"/>
          <p:nvPr/>
        </p:nvSpPr>
        <p:spPr>
          <a:xfrm>
            <a:off x="4791075" y="2307223"/>
            <a:ext cx="942975" cy="338554"/>
          </a:xfrm>
          <a:prstGeom prst="rect">
            <a:avLst/>
          </a:prstGeom>
          <a:noFill/>
        </p:spPr>
        <p:txBody>
          <a:bodyPr wrap="square" rtlCol="0">
            <a:spAutoFit/>
          </a:bodyPr>
          <a:lstStyle/>
          <a:p>
            <a:r>
              <a:rPr lang="en-US" sz="1600" dirty="0" smtClean="0"/>
              <a:t>p = 0.03</a:t>
            </a:r>
            <a:endParaRPr lang="en-US" sz="1600" dirty="0"/>
          </a:p>
        </p:txBody>
      </p:sp>
      <p:sp>
        <p:nvSpPr>
          <p:cNvPr id="6" name="Rectangle 5"/>
          <p:cNvSpPr/>
          <p:nvPr/>
        </p:nvSpPr>
        <p:spPr bwMode="auto">
          <a:xfrm>
            <a:off x="124736" y="3118561"/>
            <a:ext cx="272151" cy="873198"/>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7" name="Rectangle 6"/>
          <p:cNvSpPr/>
          <p:nvPr/>
        </p:nvSpPr>
        <p:spPr bwMode="auto">
          <a:xfrm>
            <a:off x="3220457" y="3107221"/>
            <a:ext cx="204113" cy="102062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8" name="Rectangle 7"/>
          <p:cNvSpPr/>
          <p:nvPr/>
        </p:nvSpPr>
        <p:spPr bwMode="auto">
          <a:xfrm>
            <a:off x="6191442" y="3095881"/>
            <a:ext cx="204113" cy="929898"/>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9" name="TextBox 8"/>
          <p:cNvSpPr txBox="1"/>
          <p:nvPr/>
        </p:nvSpPr>
        <p:spPr>
          <a:xfrm>
            <a:off x="1010468" y="5585059"/>
            <a:ext cx="1441846" cy="369332"/>
          </a:xfrm>
          <a:prstGeom prst="rect">
            <a:avLst/>
          </a:prstGeom>
          <a:noFill/>
        </p:spPr>
        <p:txBody>
          <a:bodyPr wrap="none" rtlCol="0">
            <a:spAutoFit/>
          </a:bodyPr>
          <a:lstStyle/>
          <a:p>
            <a:r>
              <a:rPr lang="en-US" sz="1800" dirty="0" smtClean="0"/>
              <a:t>IL-6 (</a:t>
            </a:r>
            <a:r>
              <a:rPr lang="en-US" sz="1800" dirty="0" err="1" smtClean="0"/>
              <a:t>pg</a:t>
            </a:r>
            <a:r>
              <a:rPr lang="en-US" sz="1800" dirty="0" smtClean="0"/>
              <a:t>/mL)</a:t>
            </a:r>
            <a:endParaRPr lang="en-US" sz="1800" dirty="0"/>
          </a:p>
        </p:txBody>
      </p:sp>
      <p:sp>
        <p:nvSpPr>
          <p:cNvPr id="11" name="TextBox 10"/>
          <p:cNvSpPr txBox="1"/>
          <p:nvPr/>
        </p:nvSpPr>
        <p:spPr>
          <a:xfrm>
            <a:off x="3898566" y="5585059"/>
            <a:ext cx="1703110" cy="369332"/>
          </a:xfrm>
          <a:prstGeom prst="rect">
            <a:avLst/>
          </a:prstGeom>
          <a:noFill/>
        </p:spPr>
        <p:txBody>
          <a:bodyPr wrap="none" rtlCol="0">
            <a:spAutoFit/>
          </a:bodyPr>
          <a:lstStyle/>
          <a:p>
            <a:r>
              <a:rPr lang="en-US" sz="1800" dirty="0" smtClean="0"/>
              <a:t>TNF-α (</a:t>
            </a:r>
            <a:r>
              <a:rPr lang="en-US" sz="1800" dirty="0" err="1" smtClean="0"/>
              <a:t>pg</a:t>
            </a:r>
            <a:r>
              <a:rPr lang="en-US" sz="1800" dirty="0" smtClean="0"/>
              <a:t>/mL)</a:t>
            </a:r>
            <a:endParaRPr lang="en-US" sz="1800" dirty="0"/>
          </a:p>
        </p:txBody>
      </p:sp>
      <p:sp>
        <p:nvSpPr>
          <p:cNvPr id="12" name="TextBox 11"/>
          <p:cNvSpPr txBox="1"/>
          <p:nvPr/>
        </p:nvSpPr>
        <p:spPr>
          <a:xfrm>
            <a:off x="6923981" y="5585059"/>
            <a:ext cx="1570224" cy="369332"/>
          </a:xfrm>
          <a:prstGeom prst="rect">
            <a:avLst/>
          </a:prstGeom>
          <a:noFill/>
        </p:spPr>
        <p:txBody>
          <a:bodyPr wrap="none" rtlCol="0">
            <a:spAutoFit/>
          </a:bodyPr>
          <a:lstStyle/>
          <a:p>
            <a:r>
              <a:rPr lang="en-US" sz="1800" dirty="0" smtClean="0"/>
              <a:t>IL-10 (</a:t>
            </a:r>
            <a:r>
              <a:rPr lang="en-US" sz="1800" dirty="0" err="1" smtClean="0"/>
              <a:t>pg</a:t>
            </a:r>
            <a:r>
              <a:rPr lang="en-US" sz="1800" dirty="0" smtClean="0"/>
              <a:t>/mL)</a:t>
            </a:r>
            <a:endParaRPr lang="en-US" sz="1800" dirty="0"/>
          </a:p>
        </p:txBody>
      </p:sp>
    </p:spTree>
    <p:extLst>
      <p:ext uri="{BB962C8B-B14F-4D97-AF65-F5344CB8AC3E}">
        <p14:creationId xmlns:p14="http://schemas.microsoft.com/office/powerpoint/2010/main" val="14309940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h.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25" y="1332060"/>
            <a:ext cx="3657600" cy="2660072"/>
          </a:xfrm>
          <a:prstGeom prst="rect">
            <a:avLst/>
          </a:prstGeom>
        </p:spPr>
      </p:pic>
      <p:pic>
        <p:nvPicPr>
          <p:cNvPr id="13" name="Picture 12" descr="bd.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037" y="2475060"/>
            <a:ext cx="3657600" cy="2660072"/>
          </a:xfrm>
          <a:prstGeom prst="rect">
            <a:avLst/>
          </a:prstGeom>
        </p:spPr>
      </p:pic>
      <p:pic>
        <p:nvPicPr>
          <p:cNvPr id="14" name="Picture 13" descr="HC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125" y="4062068"/>
            <a:ext cx="3657600" cy="2660072"/>
          </a:xfrm>
          <a:prstGeom prst="rect">
            <a:avLst/>
          </a:prstGeom>
        </p:spPr>
      </p:pic>
      <p:sp>
        <p:nvSpPr>
          <p:cNvPr id="15" name="Title 1"/>
          <p:cNvSpPr>
            <a:spLocks noGrp="1"/>
          </p:cNvSpPr>
          <p:nvPr>
            <p:ph type="title"/>
          </p:nvPr>
        </p:nvSpPr>
        <p:spPr>
          <a:xfrm>
            <a:off x="749300" y="618076"/>
            <a:ext cx="7924800" cy="838200"/>
          </a:xfrm>
        </p:spPr>
        <p:txBody>
          <a:bodyPr/>
          <a:lstStyle/>
          <a:p>
            <a:r>
              <a:rPr lang="en-US" sz="2800" dirty="0" smtClean="0"/>
              <a:t>Thresholds: </a:t>
            </a:r>
            <a:r>
              <a:rPr lang="en-US" sz="2800" dirty="0" smtClean="0">
                <a:solidFill>
                  <a:srgbClr val="003E7E"/>
                </a:solidFill>
              </a:rPr>
              <a:t>Mixed Venous Blood Gas</a:t>
            </a:r>
            <a:endParaRPr lang="en-US" sz="2800" dirty="0">
              <a:solidFill>
                <a:srgbClr val="003E7E"/>
              </a:solidFill>
            </a:endParaRPr>
          </a:p>
        </p:txBody>
      </p:sp>
      <p:sp>
        <p:nvSpPr>
          <p:cNvPr id="16" name="TextBox 15"/>
          <p:cNvSpPr txBox="1"/>
          <p:nvPr/>
        </p:nvSpPr>
        <p:spPr>
          <a:xfrm>
            <a:off x="2333348" y="1466553"/>
            <a:ext cx="479744" cy="369332"/>
          </a:xfrm>
          <a:prstGeom prst="rect">
            <a:avLst/>
          </a:prstGeom>
          <a:noFill/>
        </p:spPr>
        <p:txBody>
          <a:bodyPr wrap="none" rtlCol="0">
            <a:spAutoFit/>
          </a:bodyPr>
          <a:lstStyle/>
          <a:p>
            <a:r>
              <a:rPr lang="en-US" sz="1800" dirty="0" smtClean="0"/>
              <a:t>pH</a:t>
            </a:r>
            <a:endParaRPr lang="en-US" sz="1800" dirty="0"/>
          </a:p>
        </p:txBody>
      </p:sp>
      <p:sp>
        <p:nvSpPr>
          <p:cNvPr id="17" name="TextBox 16"/>
          <p:cNvSpPr txBox="1"/>
          <p:nvPr/>
        </p:nvSpPr>
        <p:spPr>
          <a:xfrm>
            <a:off x="2129234" y="4167646"/>
            <a:ext cx="834446" cy="369332"/>
          </a:xfrm>
          <a:prstGeom prst="rect">
            <a:avLst/>
          </a:prstGeom>
          <a:noFill/>
        </p:spPr>
        <p:txBody>
          <a:bodyPr wrap="none" rtlCol="0">
            <a:spAutoFit/>
          </a:bodyPr>
          <a:lstStyle/>
          <a:p>
            <a:r>
              <a:rPr lang="en-US" sz="1800" dirty="0" smtClean="0"/>
              <a:t>HCO</a:t>
            </a:r>
            <a:r>
              <a:rPr lang="en-US" sz="1800" baseline="-25000" dirty="0" smtClean="0"/>
              <a:t>3</a:t>
            </a:r>
            <a:r>
              <a:rPr lang="en-US" sz="1800" baseline="30000" dirty="0" smtClean="0"/>
              <a:t>-</a:t>
            </a:r>
            <a:endParaRPr lang="en-US" sz="1800" dirty="0"/>
          </a:p>
        </p:txBody>
      </p:sp>
      <p:sp>
        <p:nvSpPr>
          <p:cNvPr id="18" name="TextBox 17"/>
          <p:cNvSpPr txBox="1"/>
          <p:nvPr/>
        </p:nvSpPr>
        <p:spPr>
          <a:xfrm>
            <a:off x="5774185" y="2582344"/>
            <a:ext cx="1518940" cy="369332"/>
          </a:xfrm>
          <a:prstGeom prst="rect">
            <a:avLst/>
          </a:prstGeom>
          <a:noFill/>
        </p:spPr>
        <p:txBody>
          <a:bodyPr wrap="none" rtlCol="0">
            <a:spAutoFit/>
          </a:bodyPr>
          <a:lstStyle/>
          <a:p>
            <a:r>
              <a:rPr lang="en-US" sz="1800" dirty="0" smtClean="0"/>
              <a:t>Base Excess</a:t>
            </a:r>
            <a:endParaRPr lang="en-US" sz="1800" dirty="0"/>
          </a:p>
        </p:txBody>
      </p:sp>
      <p:sp>
        <p:nvSpPr>
          <p:cNvPr id="9"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10" name="Footer Placeholder 3"/>
          <p:cNvSpPr>
            <a:spLocks noGrp="1"/>
          </p:cNvSpPr>
          <p:nvPr>
            <p:ph type="ftr" sz="quarter" idx="11"/>
          </p:nvPr>
        </p:nvSpPr>
        <p:spPr>
          <a:xfrm>
            <a:off x="749300" y="6621964"/>
            <a:ext cx="6223000" cy="558800"/>
          </a:xfrm>
        </p:spPr>
        <p:txBody>
          <a:bodyPr/>
          <a:lstStyle/>
          <a:p>
            <a:pPr>
              <a:defRPr/>
            </a:pPr>
            <a:endParaRPr lang="en-US" dirty="0"/>
          </a:p>
        </p:txBody>
      </p:sp>
      <p:sp>
        <p:nvSpPr>
          <p:cNvPr id="2" name="TextBox 1"/>
          <p:cNvSpPr txBox="1"/>
          <p:nvPr/>
        </p:nvSpPr>
        <p:spPr>
          <a:xfrm>
            <a:off x="5386328" y="5806195"/>
            <a:ext cx="2285364" cy="307777"/>
          </a:xfrm>
          <a:prstGeom prst="rect">
            <a:avLst/>
          </a:prstGeom>
          <a:noFill/>
        </p:spPr>
        <p:txBody>
          <a:bodyPr wrap="none" rtlCol="0">
            <a:spAutoFit/>
          </a:bodyPr>
          <a:lstStyle/>
          <a:p>
            <a:r>
              <a:rPr lang="en-US" sz="1400" dirty="0" smtClean="0"/>
              <a:t>p &lt; 0.05 for all parameters</a:t>
            </a:r>
            <a:endParaRPr lang="en-US" sz="1400" dirty="0"/>
          </a:p>
        </p:txBody>
      </p:sp>
    </p:spTree>
    <p:extLst>
      <p:ext uri="{BB962C8B-B14F-4D97-AF65-F5344CB8AC3E}">
        <p14:creationId xmlns:p14="http://schemas.microsoft.com/office/powerpoint/2010/main" val="11121654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357936" y="6574256"/>
            <a:ext cx="1447800" cy="457200"/>
          </a:xfrm>
        </p:spPr>
        <p:txBody>
          <a:bodyPr/>
          <a:lstStyle/>
          <a:p>
            <a:pPr>
              <a:defRPr/>
            </a:pPr>
            <a:r>
              <a:rPr lang="en-US" dirty="0"/>
              <a:t>18 Apr 2015</a:t>
            </a:r>
          </a:p>
        </p:txBody>
      </p:sp>
      <p:sp>
        <p:nvSpPr>
          <p:cNvPr id="9" name="Title 1"/>
          <p:cNvSpPr>
            <a:spLocks noGrp="1"/>
          </p:cNvSpPr>
          <p:nvPr>
            <p:ph type="title"/>
          </p:nvPr>
        </p:nvSpPr>
        <p:spPr>
          <a:xfrm>
            <a:off x="749300" y="628659"/>
            <a:ext cx="7924800" cy="838200"/>
          </a:xfrm>
        </p:spPr>
        <p:txBody>
          <a:bodyPr/>
          <a:lstStyle/>
          <a:p>
            <a:r>
              <a:rPr lang="en-US" sz="2800" dirty="0" smtClean="0"/>
              <a:t>Thresholds: </a:t>
            </a:r>
            <a:r>
              <a:rPr lang="en-US" sz="2800" dirty="0" smtClean="0">
                <a:solidFill>
                  <a:srgbClr val="003E7E"/>
                </a:solidFill>
              </a:rPr>
              <a:t>Acute Kidney Injury</a:t>
            </a:r>
            <a:endParaRPr lang="en-US" sz="2800" dirty="0">
              <a:solidFill>
                <a:srgbClr val="003E7E"/>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772" y="1552573"/>
            <a:ext cx="3650456" cy="4867275"/>
          </a:xfrm>
          <a:prstGeom prst="rect">
            <a:avLst/>
          </a:prstGeom>
        </p:spPr>
      </p:pic>
      <p:sp>
        <p:nvSpPr>
          <p:cNvPr id="3" name="TextBox 2"/>
          <p:cNvSpPr txBox="1"/>
          <p:nvPr/>
        </p:nvSpPr>
        <p:spPr>
          <a:xfrm>
            <a:off x="4324350" y="1838325"/>
            <a:ext cx="1352550" cy="338554"/>
          </a:xfrm>
          <a:prstGeom prst="rect">
            <a:avLst/>
          </a:prstGeom>
          <a:noFill/>
        </p:spPr>
        <p:txBody>
          <a:bodyPr wrap="square" rtlCol="0">
            <a:spAutoFit/>
          </a:bodyPr>
          <a:lstStyle/>
          <a:p>
            <a:r>
              <a:rPr lang="en-US" sz="1600" dirty="0" smtClean="0"/>
              <a:t>p = 0.09</a:t>
            </a:r>
            <a:endParaRPr lang="en-US" sz="1600" dirty="0"/>
          </a:p>
        </p:txBody>
      </p:sp>
    </p:spTree>
    <p:extLst>
      <p:ext uri="{BB962C8B-B14F-4D97-AF65-F5344CB8AC3E}">
        <p14:creationId xmlns:p14="http://schemas.microsoft.com/office/powerpoint/2010/main" val="40027048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gn="ctr"/>
            <a:r>
              <a:rPr lang="en-US" sz="2800" dirty="0" smtClean="0"/>
              <a:t>Future Directions</a:t>
            </a:r>
            <a:endParaRPr lang="en-US" sz="2800" dirty="0"/>
          </a:p>
        </p:txBody>
      </p:sp>
      <p:sp>
        <p:nvSpPr>
          <p:cNvPr id="8" name="Subtitle 7"/>
          <p:cNvSpPr>
            <a:spLocks noGrp="1"/>
          </p:cNvSpPr>
          <p:nvPr>
            <p:ph type="subTitle" idx="1"/>
          </p:nvPr>
        </p:nvSpPr>
        <p:spPr/>
        <p:txBody>
          <a:bodyPr/>
          <a:lstStyle/>
          <a:p>
            <a:endParaRPr lang="en-US"/>
          </a:p>
        </p:txBody>
      </p:sp>
      <p:sp>
        <p:nvSpPr>
          <p:cNvPr id="9"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10" name="Footer Placeholder 3"/>
          <p:cNvSpPr>
            <a:spLocks noGrp="1"/>
          </p:cNvSpPr>
          <p:nvPr>
            <p:ph type="ftr" sz="quarter" idx="11"/>
          </p:nvPr>
        </p:nvSpPr>
        <p:spPr>
          <a:xfrm>
            <a:off x="749300" y="6621964"/>
            <a:ext cx="6223000" cy="558800"/>
          </a:xfrm>
        </p:spPr>
        <p:txBody>
          <a:bodyPr/>
          <a:lstStyle/>
          <a:p>
            <a:pPr>
              <a:defRPr/>
            </a:pPr>
            <a:endParaRPr lang="en-US" dirty="0"/>
          </a:p>
        </p:txBody>
      </p:sp>
    </p:spTree>
    <p:extLst>
      <p:ext uri="{BB962C8B-B14F-4D97-AF65-F5344CB8AC3E}">
        <p14:creationId xmlns:p14="http://schemas.microsoft.com/office/powerpoint/2010/main" val="2987780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7"/>
          <p:cNvSpPr>
            <a:spLocks noGrp="1"/>
          </p:cNvSpPr>
          <p:nvPr>
            <p:ph type="ctrTitle"/>
          </p:nvPr>
        </p:nvSpPr>
        <p:spPr>
          <a:xfrm>
            <a:off x="985205" y="3117654"/>
            <a:ext cx="7772400" cy="1470025"/>
          </a:xfrm>
        </p:spPr>
        <p:txBody>
          <a:bodyPr/>
          <a:lstStyle/>
          <a:p>
            <a:r>
              <a:rPr lang="en-US" sz="2800" dirty="0"/>
              <a:t>Aim #2: Determine the effect of administering fluid resuscitation and/or antibiotic treatment at acute deterioration vs. after a 2-hr delay </a:t>
            </a:r>
            <a:r>
              <a:rPr lang="en-US" sz="2800" dirty="0" smtClean="0"/>
              <a:t>in </a:t>
            </a:r>
            <a:r>
              <a:rPr lang="en-US" sz="2800" dirty="0"/>
              <a:t>a murine model of sepsis.</a:t>
            </a:r>
            <a:r>
              <a:rPr lang="en-US" dirty="0"/>
              <a:t/>
            </a:r>
            <a:br>
              <a:rPr lang="en-US" dirty="0"/>
            </a:br>
            <a:endParaRPr lang="en-US" dirty="0"/>
          </a:p>
        </p:txBody>
      </p:sp>
      <p:sp>
        <p:nvSpPr>
          <p:cNvPr id="7"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8" name="Footer Placeholder 3"/>
          <p:cNvSpPr>
            <a:spLocks noGrp="1"/>
          </p:cNvSpPr>
          <p:nvPr>
            <p:ph type="ftr" sz="quarter" idx="11"/>
          </p:nvPr>
        </p:nvSpPr>
        <p:spPr>
          <a:xfrm>
            <a:off x="749300" y="6621964"/>
            <a:ext cx="6223000" cy="558800"/>
          </a:xfrm>
        </p:spPr>
        <p:txBody>
          <a:bodyPr/>
          <a:lstStyle/>
          <a:p>
            <a:pPr>
              <a:defRPr/>
            </a:pPr>
            <a:endParaRPr lang="en-US" dirty="0"/>
          </a:p>
        </p:txBody>
      </p:sp>
    </p:spTree>
    <p:extLst>
      <p:ext uri="{BB962C8B-B14F-4D97-AF65-F5344CB8AC3E}">
        <p14:creationId xmlns:p14="http://schemas.microsoft.com/office/powerpoint/2010/main" val="5522700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dirty="0" smtClean="0"/>
              <a:t>Experimental Design</a:t>
            </a:r>
            <a:endParaRPr lang="en-US" sz="2800" dirty="0"/>
          </a:p>
        </p:txBody>
      </p:sp>
      <p:sp>
        <p:nvSpPr>
          <p:cNvPr id="8" name="Content Placeholder 7"/>
          <p:cNvSpPr>
            <a:spLocks noGrp="1"/>
          </p:cNvSpPr>
          <p:nvPr>
            <p:ph sz="half" idx="2"/>
          </p:nvPr>
        </p:nvSpPr>
        <p:spPr/>
        <p:txBody>
          <a:bodyPr/>
          <a:lstStyle/>
          <a:p>
            <a:r>
              <a:rPr lang="en-US" sz="2000" dirty="0" smtClean="0"/>
              <a:t>Based upon data from Aim #1, we will recognize acute deterioration corresponding to the mouse “9-1-1” call</a:t>
            </a:r>
          </a:p>
          <a:p>
            <a:r>
              <a:rPr lang="en-US" sz="2000" dirty="0" smtClean="0"/>
              <a:t>Interventions will be antibiotics alone, IV fluid alone, combination antibiotics and IV fluid, or no treatment (control)</a:t>
            </a:r>
          </a:p>
          <a:p>
            <a:r>
              <a:rPr lang="en-US" sz="2000" dirty="0" smtClean="0"/>
              <a:t>Interventions will be “very early” (time of deterioration) or “early” (2 hour delay)</a:t>
            </a:r>
            <a:endParaRPr lang="en-US" sz="2000" dirty="0"/>
          </a:p>
        </p:txBody>
      </p:sp>
      <p:sp>
        <p:nvSpPr>
          <p:cNvPr id="7"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10" name="Footer Placeholder 3"/>
          <p:cNvSpPr txBox="1">
            <a:spLocks/>
          </p:cNvSpPr>
          <p:nvPr/>
        </p:nvSpPr>
        <p:spPr bwMode="auto">
          <a:xfrm>
            <a:off x="749300" y="6621964"/>
            <a:ext cx="6223000" cy="55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900" kern="1200">
                <a:solidFill>
                  <a:srgbClr val="002B5E"/>
                </a:solidFill>
                <a:latin typeface="Georgia" pitchFamily="-112"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5pPr>
            <a:lvl6pPr marL="2286000" algn="l" defTabSz="914400" rtl="0" eaLnBrk="1" latinLnBrk="0" hangingPunct="1">
              <a:defRPr sz="2400" kern="1200">
                <a:solidFill>
                  <a:schemeClr val="tx1"/>
                </a:solidFill>
                <a:latin typeface="Arial" charset="0"/>
                <a:ea typeface="ＭＳ Ｐゴシック" pitchFamily="-112" charset="-128"/>
                <a:cs typeface="+mn-cs"/>
              </a:defRPr>
            </a:lvl6pPr>
            <a:lvl7pPr marL="2743200" algn="l" defTabSz="914400" rtl="0" eaLnBrk="1" latinLnBrk="0" hangingPunct="1">
              <a:defRPr sz="2400" kern="1200">
                <a:solidFill>
                  <a:schemeClr val="tx1"/>
                </a:solidFill>
                <a:latin typeface="Arial" charset="0"/>
                <a:ea typeface="ＭＳ Ｐゴシック" pitchFamily="-112" charset="-128"/>
                <a:cs typeface="+mn-cs"/>
              </a:defRPr>
            </a:lvl7pPr>
            <a:lvl8pPr marL="3200400" algn="l" defTabSz="914400" rtl="0" eaLnBrk="1" latinLnBrk="0" hangingPunct="1">
              <a:defRPr sz="2400" kern="1200">
                <a:solidFill>
                  <a:schemeClr val="tx1"/>
                </a:solidFill>
                <a:latin typeface="Arial" charset="0"/>
                <a:ea typeface="ＭＳ Ｐゴシック" pitchFamily="-112" charset="-128"/>
                <a:cs typeface="+mn-cs"/>
              </a:defRPr>
            </a:lvl8pPr>
            <a:lvl9pPr marL="3657600" algn="l" defTabSz="914400" rtl="0" eaLnBrk="1" latinLnBrk="0" hangingPunct="1">
              <a:defRPr sz="2400" kern="1200">
                <a:solidFill>
                  <a:schemeClr val="tx1"/>
                </a:solidFill>
                <a:latin typeface="Arial" charset="0"/>
                <a:ea typeface="ＭＳ Ｐゴシック" pitchFamily="-112" charset="-128"/>
                <a:cs typeface="+mn-cs"/>
              </a:defRPr>
            </a:lvl9pPr>
          </a:lstStyle>
          <a:p>
            <a:pPr>
              <a:defRPr/>
            </a:pPr>
            <a:endParaRPr lang="en-US" dirty="0"/>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2044585"/>
            <a:ext cx="4114800" cy="3759430"/>
          </a:xfrm>
        </p:spPr>
      </p:pic>
    </p:spTree>
    <p:extLst>
      <p:ext uri="{BB962C8B-B14F-4D97-AF65-F5344CB8AC3E}">
        <p14:creationId xmlns:p14="http://schemas.microsoft.com/office/powerpoint/2010/main" val="29233123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Analysis of results</a:t>
            </a:r>
            <a:endParaRPr lang="en-US" sz="2400" dirty="0"/>
          </a:p>
        </p:txBody>
      </p:sp>
      <p:sp>
        <p:nvSpPr>
          <p:cNvPr id="7" name="Content Placeholder 6"/>
          <p:cNvSpPr>
            <a:spLocks noGrp="1"/>
          </p:cNvSpPr>
          <p:nvPr>
            <p:ph idx="1"/>
          </p:nvPr>
        </p:nvSpPr>
        <p:spPr/>
        <p:txBody>
          <a:bodyPr/>
          <a:lstStyle/>
          <a:p>
            <a:r>
              <a:rPr lang="en-US" sz="2400" dirty="0" smtClean="0"/>
              <a:t>Overall effect on mortality</a:t>
            </a:r>
          </a:p>
          <a:p>
            <a:r>
              <a:rPr lang="en-US" sz="2400" dirty="0" smtClean="0"/>
              <a:t>Measurement of biomarkers</a:t>
            </a:r>
          </a:p>
          <a:p>
            <a:pPr lvl="1"/>
            <a:r>
              <a:rPr lang="en-US" sz="2000" dirty="0" smtClean="0"/>
              <a:t>IL-6, IL-10, TNF-</a:t>
            </a:r>
            <a:r>
              <a:rPr lang="el-GR" sz="2000" dirty="0" smtClean="0"/>
              <a:t>α</a:t>
            </a:r>
            <a:r>
              <a:rPr lang="en-US" sz="2000" dirty="0" smtClean="0"/>
              <a:t>, lactate</a:t>
            </a:r>
          </a:p>
          <a:p>
            <a:r>
              <a:rPr lang="en-US" sz="2400" dirty="0" smtClean="0"/>
              <a:t>Measure effects on organ function</a:t>
            </a:r>
          </a:p>
          <a:p>
            <a:pPr lvl="1"/>
            <a:r>
              <a:rPr lang="en-US" sz="2000" dirty="0" err="1" smtClean="0"/>
              <a:t>Cystatin</a:t>
            </a:r>
            <a:r>
              <a:rPr lang="en-US" sz="2000" dirty="0" smtClean="0"/>
              <a:t> C, alanine aminotransferase (ALT)</a:t>
            </a:r>
            <a:endParaRPr lang="en-US" sz="2000" dirty="0"/>
          </a:p>
          <a:p>
            <a:r>
              <a:rPr lang="en-US" sz="2400" dirty="0" smtClean="0"/>
              <a:t>Return to physiologic normal range</a:t>
            </a:r>
          </a:p>
          <a:p>
            <a:r>
              <a:rPr lang="en-US" sz="2400" dirty="0" smtClean="0"/>
              <a:t>Return of animal foraging activity</a:t>
            </a:r>
            <a:endParaRPr lang="en-US" sz="2400" dirty="0"/>
          </a:p>
        </p:txBody>
      </p:sp>
      <p:sp>
        <p:nvSpPr>
          <p:cNvPr id="8"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9" name="Footer Placeholder 3"/>
          <p:cNvSpPr>
            <a:spLocks noGrp="1"/>
          </p:cNvSpPr>
          <p:nvPr>
            <p:ph type="ftr" sz="quarter" idx="11"/>
          </p:nvPr>
        </p:nvSpPr>
        <p:spPr>
          <a:xfrm>
            <a:off x="749300" y="6621964"/>
            <a:ext cx="6223000" cy="558800"/>
          </a:xfrm>
        </p:spPr>
        <p:txBody>
          <a:bodyPr/>
          <a:lstStyle/>
          <a:p>
            <a:pPr>
              <a:defRPr/>
            </a:pPr>
            <a:endParaRPr lang="en-US" dirty="0"/>
          </a:p>
        </p:txBody>
      </p:sp>
    </p:spTree>
    <p:extLst>
      <p:ext uri="{BB962C8B-B14F-4D97-AF65-F5344CB8AC3E}">
        <p14:creationId xmlns:p14="http://schemas.microsoft.com/office/powerpoint/2010/main" val="35627343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95492" y="475227"/>
            <a:ext cx="5776443" cy="923330"/>
          </a:xfrm>
          <a:prstGeom prst="rect">
            <a:avLst/>
          </a:prstGeom>
          <a:noFill/>
        </p:spPr>
        <p:txBody>
          <a:bodyPr wrap="square" rtlCol="0">
            <a:spAutoFit/>
          </a:bodyPr>
          <a:lstStyle/>
          <a:p>
            <a:pPr defTabSz="457200" eaLnBrk="1" fontAlgn="auto" hangingPunct="1">
              <a:spcBef>
                <a:spcPts val="0"/>
              </a:spcBef>
              <a:spcAft>
                <a:spcPts val="0"/>
              </a:spcAft>
            </a:pPr>
            <a:r>
              <a:rPr lang="en-US" sz="5400" dirty="0" smtClean="0">
                <a:solidFill>
                  <a:prstClr val="white"/>
                </a:solidFill>
                <a:latin typeface="Georgia"/>
                <a:ea typeface="+mn-ea"/>
                <a:cs typeface="Georgia"/>
              </a:rPr>
              <a:t>Acknowledgments</a:t>
            </a:r>
            <a:endParaRPr lang="en-US" sz="5400" dirty="0">
              <a:solidFill>
                <a:prstClr val="white"/>
              </a:solidFill>
              <a:latin typeface="Georgia"/>
              <a:ea typeface="+mn-ea"/>
              <a:cs typeface="Georgia"/>
            </a:endParaRPr>
          </a:p>
        </p:txBody>
      </p:sp>
      <p:sp>
        <p:nvSpPr>
          <p:cNvPr id="7" name="TextBox 6"/>
          <p:cNvSpPr txBox="1"/>
          <p:nvPr/>
        </p:nvSpPr>
        <p:spPr>
          <a:xfrm>
            <a:off x="3293815" y="1826885"/>
            <a:ext cx="5678120" cy="3046988"/>
          </a:xfrm>
          <a:prstGeom prst="rect">
            <a:avLst/>
          </a:prstGeom>
          <a:noFill/>
        </p:spPr>
        <p:txBody>
          <a:bodyPr wrap="square" rtlCol="0">
            <a:spAutoFit/>
          </a:bodyPr>
          <a:lstStyle/>
          <a:p>
            <a:pPr marL="342900" indent="-342900" defTabSz="457200" eaLnBrk="1" fontAlgn="auto" hangingPunct="1">
              <a:spcBef>
                <a:spcPts val="0"/>
              </a:spcBef>
              <a:spcAft>
                <a:spcPts val="0"/>
              </a:spcAft>
              <a:buFont typeface="Arial"/>
              <a:buChar char="•"/>
            </a:pPr>
            <a:r>
              <a:rPr lang="en-US" dirty="0" smtClean="0">
                <a:solidFill>
                  <a:prstClr val="white"/>
                </a:solidFill>
                <a:latin typeface="Georgia"/>
                <a:ea typeface="+mn-ea"/>
                <a:cs typeface="Georgia"/>
              </a:rPr>
              <a:t>Matthew Rosengart, MD MPH</a:t>
            </a:r>
          </a:p>
          <a:p>
            <a:pPr marL="342900" indent="-342900" defTabSz="457200" eaLnBrk="1" fontAlgn="auto" hangingPunct="1">
              <a:spcBef>
                <a:spcPts val="0"/>
              </a:spcBef>
              <a:spcAft>
                <a:spcPts val="0"/>
              </a:spcAft>
              <a:buFont typeface="Arial"/>
              <a:buChar char="•"/>
            </a:pPr>
            <a:r>
              <a:rPr lang="en-US" dirty="0" smtClean="0">
                <a:solidFill>
                  <a:prstClr val="white"/>
                </a:solidFill>
                <a:latin typeface="Georgia"/>
                <a:ea typeface="+mn-ea"/>
                <a:cs typeface="Georgia"/>
              </a:rPr>
              <a:t>Christopher Seymour, MD MSc</a:t>
            </a:r>
          </a:p>
          <a:p>
            <a:pPr marL="342900" indent="-342900" defTabSz="457200" eaLnBrk="1" fontAlgn="auto" hangingPunct="1">
              <a:spcBef>
                <a:spcPts val="0"/>
              </a:spcBef>
              <a:spcAft>
                <a:spcPts val="0"/>
              </a:spcAft>
              <a:buFont typeface="Arial"/>
              <a:buChar char="•"/>
            </a:pPr>
            <a:r>
              <a:rPr lang="en-US" dirty="0" smtClean="0">
                <a:solidFill>
                  <a:prstClr val="white"/>
                </a:solidFill>
                <a:latin typeface="Georgia"/>
                <a:ea typeface="+mn-ea"/>
                <a:cs typeface="Georgia"/>
              </a:rPr>
              <a:t>Timothy Billiar, MD</a:t>
            </a:r>
          </a:p>
          <a:p>
            <a:pPr marL="342900" indent="-342900" defTabSz="457200" eaLnBrk="1" fontAlgn="auto" hangingPunct="1">
              <a:spcBef>
                <a:spcPts val="0"/>
              </a:spcBef>
              <a:spcAft>
                <a:spcPts val="0"/>
              </a:spcAft>
              <a:buFont typeface="Arial"/>
              <a:buChar char="•"/>
            </a:pPr>
            <a:r>
              <a:rPr lang="en-US" dirty="0" smtClean="0">
                <a:solidFill>
                  <a:prstClr val="white"/>
                </a:solidFill>
                <a:latin typeface="Georgia"/>
                <a:ea typeface="+mn-ea"/>
                <a:cs typeface="Georgia"/>
              </a:rPr>
              <a:t>Du Yuan</a:t>
            </a:r>
          </a:p>
          <a:p>
            <a:pPr marL="342900" indent="-342900" defTabSz="457200" eaLnBrk="1" fontAlgn="auto" hangingPunct="1">
              <a:spcBef>
                <a:spcPts val="0"/>
              </a:spcBef>
              <a:spcAft>
                <a:spcPts val="0"/>
              </a:spcAft>
              <a:buFont typeface="Arial"/>
              <a:buChar char="•"/>
            </a:pPr>
            <a:r>
              <a:rPr lang="en-US" dirty="0" smtClean="0">
                <a:solidFill>
                  <a:prstClr val="white"/>
                </a:solidFill>
                <a:latin typeface="Georgia"/>
                <a:ea typeface="+mn-ea"/>
                <a:cs typeface="Georgia"/>
              </a:rPr>
              <a:t>Xianghong Zhang, PhD</a:t>
            </a:r>
          </a:p>
          <a:p>
            <a:pPr defTabSz="457200" eaLnBrk="1" fontAlgn="auto" hangingPunct="1">
              <a:spcBef>
                <a:spcPts val="0"/>
              </a:spcBef>
              <a:spcAft>
                <a:spcPts val="0"/>
              </a:spcAft>
            </a:pPr>
            <a:endParaRPr lang="en-US" dirty="0">
              <a:solidFill>
                <a:prstClr val="white"/>
              </a:solidFill>
              <a:latin typeface="Georgia"/>
              <a:ea typeface="+mn-ea"/>
              <a:cs typeface="Georgia"/>
            </a:endParaRPr>
          </a:p>
          <a:p>
            <a:pPr marL="342900" indent="-342900" defTabSz="457200" eaLnBrk="1" fontAlgn="auto" hangingPunct="1">
              <a:spcBef>
                <a:spcPts val="0"/>
              </a:spcBef>
              <a:spcAft>
                <a:spcPts val="0"/>
              </a:spcAft>
              <a:buFont typeface="Arial"/>
              <a:buChar char="•"/>
            </a:pPr>
            <a:r>
              <a:rPr lang="en-US" dirty="0" smtClean="0">
                <a:solidFill>
                  <a:prstClr val="white"/>
                </a:solidFill>
                <a:latin typeface="Georgia"/>
                <a:ea typeface="+mn-ea"/>
                <a:cs typeface="Georgia"/>
              </a:rPr>
              <a:t>Surgical Infection Society</a:t>
            </a:r>
          </a:p>
          <a:p>
            <a:pPr marL="342900" indent="-342900" defTabSz="457200" eaLnBrk="1" fontAlgn="auto" hangingPunct="1">
              <a:spcBef>
                <a:spcPts val="0"/>
              </a:spcBef>
              <a:spcAft>
                <a:spcPts val="0"/>
              </a:spcAft>
              <a:buFont typeface="Arial"/>
              <a:buChar char="•"/>
            </a:pPr>
            <a:r>
              <a:rPr lang="en-US" dirty="0" smtClean="0">
                <a:solidFill>
                  <a:prstClr val="white"/>
                </a:solidFill>
                <a:latin typeface="Georgia"/>
                <a:ea typeface="+mn-ea"/>
                <a:cs typeface="Georgia"/>
              </a:rPr>
              <a:t>SIS Foundation</a:t>
            </a:r>
            <a:endParaRPr lang="en-US" dirty="0">
              <a:solidFill>
                <a:prstClr val="white"/>
              </a:solidFill>
              <a:latin typeface="Georgia"/>
              <a:ea typeface="+mn-ea"/>
              <a:cs typeface="Georgia"/>
            </a:endParaRPr>
          </a:p>
        </p:txBody>
      </p:sp>
    </p:spTree>
    <p:extLst>
      <p:ext uri="{BB962C8B-B14F-4D97-AF65-F5344CB8AC3E}">
        <p14:creationId xmlns:p14="http://schemas.microsoft.com/office/powerpoint/2010/main" val="19769622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gn="ctr"/>
            <a:r>
              <a:rPr lang="en-US" sz="3000" dirty="0" smtClean="0"/>
              <a:t>Antibiotics</a:t>
            </a:r>
            <a:br>
              <a:rPr lang="en-US" sz="3000" dirty="0" smtClean="0"/>
            </a:br>
            <a:r>
              <a:rPr lang="en-US" sz="3000" dirty="0" smtClean="0"/>
              <a:t>Fluid Resuscitation</a:t>
            </a:r>
            <a:endParaRPr lang="en-US" sz="3000" dirty="0"/>
          </a:p>
        </p:txBody>
      </p:sp>
      <p:sp>
        <p:nvSpPr>
          <p:cNvPr id="8" name="Subtitle 7"/>
          <p:cNvSpPr>
            <a:spLocks noGrp="1"/>
          </p:cNvSpPr>
          <p:nvPr>
            <p:ph type="subTitle" idx="1"/>
          </p:nvPr>
        </p:nvSpPr>
        <p:spPr>
          <a:xfrm>
            <a:off x="1371600" y="3886200"/>
            <a:ext cx="6400800" cy="595466"/>
          </a:xfrm>
        </p:spPr>
        <p:txBody>
          <a:bodyPr/>
          <a:lstStyle/>
          <a:p>
            <a:r>
              <a:rPr lang="en-US" dirty="0" smtClean="0"/>
              <a:t>They work.</a:t>
            </a:r>
            <a:endParaRPr lang="en-US" dirty="0"/>
          </a:p>
        </p:txBody>
      </p:sp>
      <p:sp>
        <p:nvSpPr>
          <p:cNvPr id="9" name="Subtitle 7"/>
          <p:cNvSpPr txBox="1">
            <a:spLocks/>
          </p:cNvSpPr>
          <p:nvPr/>
        </p:nvSpPr>
        <p:spPr bwMode="auto">
          <a:xfrm>
            <a:off x="1329855" y="4612966"/>
            <a:ext cx="6400800" cy="5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ts val="600"/>
              </a:spcAft>
              <a:buClr>
                <a:srgbClr val="000000"/>
              </a:buClr>
              <a:buNone/>
              <a:defRPr sz="3200">
                <a:solidFill>
                  <a:srgbClr val="002B5E"/>
                </a:solidFill>
                <a:latin typeface="+mn-lt"/>
                <a:ea typeface="+mn-ea"/>
                <a:cs typeface="+mn-cs"/>
              </a:defRPr>
            </a:lvl1pPr>
            <a:lvl2pPr marL="457200" indent="0" algn="ctr" rtl="0" eaLnBrk="0" fontAlgn="base" hangingPunct="0">
              <a:spcBef>
                <a:spcPct val="20000"/>
              </a:spcBef>
              <a:spcAft>
                <a:spcPts val="1200"/>
              </a:spcAft>
              <a:buClr>
                <a:srgbClr val="000000"/>
              </a:buClr>
              <a:buNone/>
              <a:defRPr sz="2800">
                <a:solidFill>
                  <a:srgbClr val="002B5E"/>
                </a:solidFill>
                <a:latin typeface="+mn-lt"/>
                <a:ea typeface="+mn-ea"/>
              </a:defRPr>
            </a:lvl2pPr>
            <a:lvl3pPr marL="914400" indent="0" algn="ctr" rtl="0" eaLnBrk="0" fontAlgn="base" hangingPunct="0">
              <a:spcBef>
                <a:spcPct val="20000"/>
              </a:spcBef>
              <a:spcAft>
                <a:spcPts val="1200"/>
              </a:spcAft>
              <a:buClr>
                <a:srgbClr val="000000"/>
              </a:buClr>
              <a:buNone/>
              <a:defRPr sz="2400">
                <a:solidFill>
                  <a:srgbClr val="002B5E"/>
                </a:solidFill>
                <a:latin typeface="+mn-lt"/>
                <a:ea typeface="+mn-ea"/>
              </a:defRPr>
            </a:lvl3pPr>
            <a:lvl4pPr marL="1371600" indent="0" algn="ctr" rtl="0" eaLnBrk="0" fontAlgn="base" hangingPunct="0">
              <a:spcBef>
                <a:spcPct val="20000"/>
              </a:spcBef>
              <a:spcAft>
                <a:spcPts val="1200"/>
              </a:spcAft>
              <a:buClr>
                <a:srgbClr val="000000"/>
              </a:buClr>
              <a:buNone/>
              <a:defRPr sz="2000">
                <a:solidFill>
                  <a:srgbClr val="002B5E"/>
                </a:solidFill>
                <a:latin typeface="+mn-lt"/>
                <a:ea typeface="+mn-ea"/>
              </a:defRPr>
            </a:lvl4pPr>
            <a:lvl5pPr marL="1828800" indent="0" algn="ctr" rtl="0" eaLnBrk="0" fontAlgn="base" hangingPunct="0">
              <a:spcBef>
                <a:spcPct val="20000"/>
              </a:spcBef>
              <a:spcAft>
                <a:spcPts val="1200"/>
              </a:spcAft>
              <a:buClr>
                <a:srgbClr val="000000"/>
              </a:buClr>
              <a:buNone/>
              <a:defRPr sz="2000">
                <a:solidFill>
                  <a:srgbClr val="002B5E"/>
                </a:solidFill>
                <a:latin typeface="+mn-lt"/>
                <a:ea typeface="+mn-ea"/>
              </a:defRPr>
            </a:lvl5pPr>
            <a:lvl6pPr marL="2286000" indent="0" algn="ctr" rtl="0" fontAlgn="base">
              <a:spcBef>
                <a:spcPct val="20000"/>
              </a:spcBef>
              <a:spcAft>
                <a:spcPct val="0"/>
              </a:spcAft>
              <a:buNone/>
              <a:defRPr sz="2000">
                <a:solidFill>
                  <a:srgbClr val="003E7E"/>
                </a:solidFill>
                <a:latin typeface="+mn-lt"/>
                <a:ea typeface="+mn-ea"/>
              </a:defRPr>
            </a:lvl6pPr>
            <a:lvl7pPr marL="2743200" indent="0" algn="ctr" rtl="0" fontAlgn="base">
              <a:spcBef>
                <a:spcPct val="20000"/>
              </a:spcBef>
              <a:spcAft>
                <a:spcPct val="0"/>
              </a:spcAft>
              <a:buNone/>
              <a:defRPr sz="2000">
                <a:solidFill>
                  <a:srgbClr val="003E7E"/>
                </a:solidFill>
                <a:latin typeface="+mn-lt"/>
                <a:ea typeface="+mn-ea"/>
              </a:defRPr>
            </a:lvl7pPr>
            <a:lvl8pPr marL="3200400" indent="0" algn="ctr" rtl="0" fontAlgn="base">
              <a:spcBef>
                <a:spcPct val="20000"/>
              </a:spcBef>
              <a:spcAft>
                <a:spcPct val="0"/>
              </a:spcAft>
              <a:buNone/>
              <a:defRPr sz="2000">
                <a:solidFill>
                  <a:srgbClr val="003E7E"/>
                </a:solidFill>
                <a:latin typeface="+mn-lt"/>
                <a:ea typeface="+mn-ea"/>
              </a:defRPr>
            </a:lvl8pPr>
            <a:lvl9pPr marL="3657600" indent="0" algn="ctr" rtl="0" fontAlgn="base">
              <a:spcBef>
                <a:spcPct val="20000"/>
              </a:spcBef>
              <a:spcAft>
                <a:spcPct val="0"/>
              </a:spcAft>
              <a:buNone/>
              <a:defRPr sz="2000">
                <a:solidFill>
                  <a:srgbClr val="003E7E"/>
                </a:solidFill>
                <a:latin typeface="+mn-lt"/>
                <a:ea typeface="+mn-ea"/>
              </a:defRPr>
            </a:lvl9pPr>
          </a:lstStyle>
          <a:p>
            <a:r>
              <a:rPr lang="en-US" dirty="0" smtClean="0"/>
              <a:t>How quick is ‘quick enough’?</a:t>
            </a:r>
            <a:endParaRPr lang="en-US" dirty="0"/>
          </a:p>
        </p:txBody>
      </p:sp>
      <p:sp>
        <p:nvSpPr>
          <p:cNvPr id="10"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11" name="Footer Placeholder 3"/>
          <p:cNvSpPr>
            <a:spLocks noGrp="1"/>
          </p:cNvSpPr>
          <p:nvPr>
            <p:ph type="ftr" sz="quarter" idx="11"/>
          </p:nvPr>
        </p:nvSpPr>
        <p:spPr>
          <a:xfrm>
            <a:off x="749300" y="6621964"/>
            <a:ext cx="6223000" cy="558800"/>
          </a:xfrm>
        </p:spPr>
        <p:txBody>
          <a:bodyPr/>
          <a:lstStyle/>
          <a:p>
            <a:pPr>
              <a:defRPr/>
            </a:pPr>
            <a:endParaRPr lang="en-US" dirty="0"/>
          </a:p>
        </p:txBody>
      </p:sp>
    </p:spTree>
    <p:extLst>
      <p:ext uri="{BB962C8B-B14F-4D97-AF65-F5344CB8AC3E}">
        <p14:creationId xmlns:p14="http://schemas.microsoft.com/office/powerpoint/2010/main" val="2309626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Time to Antibiotics</a:t>
            </a:r>
            <a:endParaRPr lang="en-US" dirty="0"/>
          </a:p>
        </p:txBody>
      </p:sp>
      <p:sp>
        <p:nvSpPr>
          <p:cNvPr id="7" name="Date Placeholder 2"/>
          <p:cNvSpPr>
            <a:spLocks noGrp="1"/>
          </p:cNvSpPr>
          <p:nvPr>
            <p:ph type="dt" sz="half" idx="10"/>
          </p:nvPr>
        </p:nvSpPr>
        <p:spPr>
          <a:xfrm>
            <a:off x="7343775" y="6544059"/>
            <a:ext cx="1447800" cy="457200"/>
          </a:xfrm>
        </p:spPr>
        <p:txBody>
          <a:bodyPr/>
          <a:lstStyle/>
          <a:p>
            <a:pPr>
              <a:defRPr/>
            </a:pPr>
            <a:r>
              <a:rPr lang="en-US" dirty="0"/>
              <a:t>18 Apr 2015</a:t>
            </a:r>
          </a:p>
        </p:txBody>
      </p:sp>
      <p:sp>
        <p:nvSpPr>
          <p:cNvPr id="6" name="Footer Placeholder 5"/>
          <p:cNvSpPr>
            <a:spLocks noGrp="1"/>
          </p:cNvSpPr>
          <p:nvPr>
            <p:ph type="ftr" sz="quarter" idx="11"/>
          </p:nvPr>
        </p:nvSpPr>
        <p:spPr>
          <a:xfrm>
            <a:off x="531586" y="5767998"/>
            <a:ext cx="6223000" cy="558800"/>
          </a:xfrm>
        </p:spPr>
        <p:txBody>
          <a:bodyPr/>
          <a:lstStyle/>
          <a:p>
            <a:pPr>
              <a:defRPr/>
            </a:pPr>
            <a:r>
              <a:rPr lang="en-US" dirty="0" smtClean="0"/>
              <a:t>Figure courtesy Drs. Christopher Seymour and Matthew </a:t>
            </a:r>
            <a:r>
              <a:rPr lang="en-US" dirty="0" err="1" smtClean="0"/>
              <a:t>Rosengart</a:t>
            </a:r>
            <a:r>
              <a:rPr lang="en-US" dirty="0" smtClean="0"/>
              <a:t>, data taken from:</a:t>
            </a:r>
          </a:p>
          <a:p>
            <a:pPr>
              <a:defRPr/>
            </a:pPr>
            <a:r>
              <a:rPr lang="en-US" dirty="0" err="1" smtClean="0"/>
              <a:t>Puskarich</a:t>
            </a:r>
            <a:r>
              <a:rPr lang="en-US" dirty="0" smtClean="0"/>
              <a:t> </a:t>
            </a:r>
            <a:r>
              <a:rPr lang="en-US" dirty="0"/>
              <a:t>MA, </a:t>
            </a:r>
            <a:r>
              <a:rPr lang="en-US" dirty="0" err="1"/>
              <a:t>Trzeciak</a:t>
            </a:r>
            <a:r>
              <a:rPr lang="en-US" dirty="0"/>
              <a:t> S, Shapiro NI, et al. Association between timing of antibiotic administration and mortality from septic shock in patients treated with a quantitative resuscitation protocol. </a:t>
            </a:r>
            <a:r>
              <a:rPr lang="en-US" i="1" dirty="0"/>
              <a:t>Critical </a:t>
            </a:r>
            <a:r>
              <a:rPr lang="en-US" i="1" dirty="0" smtClean="0"/>
              <a:t>Care </a:t>
            </a:r>
            <a:r>
              <a:rPr lang="en-US" i="1" dirty="0"/>
              <a:t>M</a:t>
            </a:r>
            <a:r>
              <a:rPr lang="en-US" i="1" dirty="0" smtClean="0"/>
              <a:t>edicine</a:t>
            </a:r>
            <a:r>
              <a:rPr lang="en-US" i="1" dirty="0"/>
              <a:t>. </a:t>
            </a:r>
            <a:r>
              <a:rPr lang="en-US" dirty="0"/>
              <a:t>2011;39(9):2066-2071.</a:t>
            </a:r>
          </a:p>
        </p:txBody>
      </p:sp>
      <p:pic>
        <p:nvPicPr>
          <p:cNvPr id="9" name="Picture 8"/>
          <p:cNvPicPr/>
          <p:nvPr/>
        </p:nvPicPr>
        <p:blipFill rotWithShape="1">
          <a:blip r:embed="rId2">
            <a:extLst>
              <a:ext uri="{28A0092B-C50C-407E-A947-70E740481C1C}">
                <a14:useLocalDpi xmlns:a14="http://schemas.microsoft.com/office/drawing/2010/main" val="0"/>
              </a:ext>
            </a:extLst>
          </a:blip>
          <a:srcRect l="3837"/>
          <a:stretch/>
        </p:blipFill>
        <p:spPr bwMode="auto">
          <a:xfrm>
            <a:off x="188174" y="2129329"/>
            <a:ext cx="4863313" cy="310734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8" name="Footer Placeholder 3"/>
          <p:cNvSpPr txBox="1">
            <a:spLocks/>
          </p:cNvSpPr>
          <p:nvPr/>
        </p:nvSpPr>
        <p:spPr bwMode="auto">
          <a:xfrm>
            <a:off x="749300" y="6621964"/>
            <a:ext cx="6223000" cy="55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900" kern="1200">
                <a:solidFill>
                  <a:srgbClr val="002B5E"/>
                </a:solidFill>
                <a:latin typeface="Georgia" pitchFamily="-112"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5pPr>
            <a:lvl6pPr marL="2286000" algn="l" defTabSz="914400" rtl="0" eaLnBrk="1" latinLnBrk="0" hangingPunct="1">
              <a:defRPr sz="2400" kern="1200">
                <a:solidFill>
                  <a:schemeClr val="tx1"/>
                </a:solidFill>
                <a:latin typeface="Arial" charset="0"/>
                <a:ea typeface="ＭＳ Ｐゴシック" pitchFamily="-112" charset="-128"/>
                <a:cs typeface="+mn-cs"/>
              </a:defRPr>
            </a:lvl6pPr>
            <a:lvl7pPr marL="2743200" algn="l" defTabSz="914400" rtl="0" eaLnBrk="1" latinLnBrk="0" hangingPunct="1">
              <a:defRPr sz="2400" kern="1200">
                <a:solidFill>
                  <a:schemeClr val="tx1"/>
                </a:solidFill>
                <a:latin typeface="Arial" charset="0"/>
                <a:ea typeface="ＭＳ Ｐゴシック" pitchFamily="-112" charset="-128"/>
                <a:cs typeface="+mn-cs"/>
              </a:defRPr>
            </a:lvl7pPr>
            <a:lvl8pPr marL="3200400" algn="l" defTabSz="914400" rtl="0" eaLnBrk="1" latinLnBrk="0" hangingPunct="1">
              <a:defRPr sz="2400" kern="1200">
                <a:solidFill>
                  <a:schemeClr val="tx1"/>
                </a:solidFill>
                <a:latin typeface="Arial" charset="0"/>
                <a:ea typeface="ＭＳ Ｐゴシック" pitchFamily="-112" charset="-128"/>
                <a:cs typeface="+mn-cs"/>
              </a:defRPr>
            </a:lvl8pPr>
            <a:lvl9pPr marL="3657600" algn="l" defTabSz="914400" rtl="0" eaLnBrk="1" latinLnBrk="0" hangingPunct="1">
              <a:defRPr sz="2400" kern="1200">
                <a:solidFill>
                  <a:schemeClr val="tx1"/>
                </a:solidFill>
                <a:latin typeface="Arial" charset="0"/>
                <a:ea typeface="ＭＳ Ｐゴシック" pitchFamily="-112" charset="-128"/>
                <a:cs typeface="+mn-cs"/>
              </a:defRPr>
            </a:lvl9pPr>
          </a:lstStyle>
          <a:p>
            <a:pPr>
              <a:defRPr/>
            </a:pPr>
            <a:endParaRPr lang="en-US" dirty="0"/>
          </a:p>
        </p:txBody>
      </p:sp>
      <p:pic>
        <p:nvPicPr>
          <p:cNvPr id="2" name="Picture 1"/>
          <p:cNvPicPr>
            <a:picLocks noChangeAspect="1"/>
          </p:cNvPicPr>
          <p:nvPr/>
        </p:nvPicPr>
        <p:blipFill>
          <a:blip r:embed="rId3"/>
          <a:stretch>
            <a:fillRect/>
          </a:stretch>
        </p:blipFill>
        <p:spPr>
          <a:xfrm>
            <a:off x="5212565" y="2111828"/>
            <a:ext cx="3837615" cy="3106057"/>
          </a:xfrm>
          <a:prstGeom prst="rect">
            <a:avLst/>
          </a:prstGeom>
        </p:spPr>
      </p:pic>
    </p:spTree>
    <p:extLst>
      <p:ext uri="{BB962C8B-B14F-4D97-AF65-F5344CB8AC3E}">
        <p14:creationId xmlns:p14="http://schemas.microsoft.com/office/powerpoint/2010/main" val="41064400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86327" y="1142870"/>
            <a:ext cx="6771347" cy="1667005"/>
          </a:xfrm>
        </p:spPr>
      </p:pic>
      <p:sp>
        <p:nvSpPr>
          <p:cNvPr id="9" name="Content Placeholder 8"/>
          <p:cNvSpPr>
            <a:spLocks noGrp="1"/>
          </p:cNvSpPr>
          <p:nvPr>
            <p:ph sz="half" idx="2"/>
          </p:nvPr>
        </p:nvSpPr>
        <p:spPr>
          <a:xfrm flipH="1">
            <a:off x="243275" y="3226924"/>
            <a:ext cx="4270668" cy="3253705"/>
          </a:xfrm>
        </p:spPr>
        <p:txBody>
          <a:bodyPr/>
          <a:lstStyle/>
          <a:p>
            <a:r>
              <a:rPr lang="en-US" sz="1800" dirty="0" smtClean="0"/>
              <a:t>Median time to antibiotic therapy was 6 hours after recognition of shock</a:t>
            </a:r>
          </a:p>
          <a:p>
            <a:r>
              <a:rPr lang="en-US" sz="1800" dirty="0" smtClean="0"/>
              <a:t>Mortality increased 7.6% for every hour delay after onset of hypotension</a:t>
            </a:r>
          </a:p>
          <a:p>
            <a:r>
              <a:rPr lang="en-US" sz="1800" dirty="0" smtClean="0"/>
              <a:t>Starting antibiotics within the first hour: 79.9% survival to discharge</a:t>
            </a:r>
          </a:p>
          <a:p>
            <a:r>
              <a:rPr lang="en-US" sz="1800" dirty="0" smtClean="0"/>
              <a:t>Starting antibiotics after six hours: 42% survival to discharge</a:t>
            </a:r>
            <a:endParaRPr lang="en-US" sz="1800" dirty="0"/>
          </a:p>
        </p:txBody>
      </p:sp>
      <p:sp>
        <p:nvSpPr>
          <p:cNvPr id="8" name="Date Placeholder 2"/>
          <p:cNvSpPr>
            <a:spLocks noGrp="1"/>
          </p:cNvSpPr>
          <p:nvPr>
            <p:ph type="dt" sz="half" idx="10"/>
          </p:nvPr>
        </p:nvSpPr>
        <p:spPr>
          <a:xfrm>
            <a:off x="7315200" y="6621964"/>
            <a:ext cx="1447800" cy="457200"/>
          </a:xfrm>
        </p:spPr>
        <p:txBody>
          <a:bodyPr/>
          <a:lstStyle/>
          <a:p>
            <a:pPr>
              <a:defRPr/>
            </a:pPr>
            <a:r>
              <a:rPr lang="en-US" dirty="0"/>
              <a:t>18 Apr 2015</a:t>
            </a:r>
          </a:p>
        </p:txBody>
      </p:sp>
      <p:pic>
        <p:nvPicPr>
          <p:cNvPr id="2" name="Picture 1"/>
          <p:cNvPicPr>
            <a:picLocks noChangeAspect="1"/>
          </p:cNvPicPr>
          <p:nvPr/>
        </p:nvPicPr>
        <p:blipFill>
          <a:blip r:embed="rId3"/>
          <a:stretch>
            <a:fillRect/>
          </a:stretch>
        </p:blipFill>
        <p:spPr>
          <a:xfrm>
            <a:off x="4517759" y="3243944"/>
            <a:ext cx="4442998" cy="3267528"/>
          </a:xfrm>
          <a:prstGeom prst="rect">
            <a:avLst/>
          </a:prstGeom>
        </p:spPr>
      </p:pic>
    </p:spTree>
    <p:extLst>
      <p:ext uri="{BB962C8B-B14F-4D97-AF65-F5344CB8AC3E}">
        <p14:creationId xmlns:p14="http://schemas.microsoft.com/office/powerpoint/2010/main" val="18773496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pPr algn="ctr"/>
            <a:r>
              <a:rPr lang="en-US" dirty="0" err="1" smtClean="0"/>
              <a:t>Prehospital</a:t>
            </a:r>
            <a:r>
              <a:rPr lang="en-US" dirty="0" smtClean="0"/>
              <a:t> Care</a:t>
            </a:r>
            <a:endParaRPr lang="en-US" dirty="0"/>
          </a:p>
        </p:txBody>
      </p:sp>
      <p:sp>
        <p:nvSpPr>
          <p:cNvPr id="10" name="Subtitle 9"/>
          <p:cNvSpPr>
            <a:spLocks noGrp="1"/>
          </p:cNvSpPr>
          <p:nvPr>
            <p:ph type="subTitle" idx="1"/>
          </p:nvPr>
        </p:nvSpPr>
        <p:spPr/>
        <p:txBody>
          <a:bodyPr/>
          <a:lstStyle/>
          <a:p>
            <a:endParaRPr lang="en-US" dirty="0"/>
          </a:p>
        </p:txBody>
      </p:sp>
      <p:sp>
        <p:nvSpPr>
          <p:cNvPr id="7" name="Date Placeholder 2"/>
          <p:cNvSpPr>
            <a:spLocks noGrp="1"/>
          </p:cNvSpPr>
          <p:nvPr>
            <p:ph type="dt" sz="half" idx="10"/>
          </p:nvPr>
        </p:nvSpPr>
        <p:spPr>
          <a:xfrm>
            <a:off x="7315200" y="6621964"/>
            <a:ext cx="1447800" cy="457200"/>
          </a:xfrm>
        </p:spPr>
        <p:txBody>
          <a:bodyPr/>
          <a:lstStyle/>
          <a:p>
            <a:pPr>
              <a:defRPr/>
            </a:pPr>
            <a:r>
              <a:rPr lang="en-US" dirty="0"/>
              <a:t>18 Apr 2015</a:t>
            </a:r>
          </a:p>
        </p:txBody>
      </p:sp>
      <p:sp>
        <p:nvSpPr>
          <p:cNvPr id="8" name="Footer Placeholder 3"/>
          <p:cNvSpPr>
            <a:spLocks noGrp="1"/>
          </p:cNvSpPr>
          <p:nvPr>
            <p:ph type="ftr" sz="quarter" idx="11"/>
          </p:nvPr>
        </p:nvSpPr>
        <p:spPr>
          <a:xfrm>
            <a:off x="749300" y="6621964"/>
            <a:ext cx="6223000" cy="558800"/>
          </a:xfrm>
        </p:spPr>
        <p:txBody>
          <a:bodyPr/>
          <a:lstStyle/>
          <a:p>
            <a:pPr>
              <a:defRPr/>
            </a:pPr>
            <a:endParaRPr lang="en-US" dirty="0"/>
          </a:p>
        </p:txBody>
      </p:sp>
    </p:spTree>
    <p:extLst>
      <p:ext uri="{BB962C8B-B14F-4D97-AF65-F5344CB8AC3E}">
        <p14:creationId xmlns:p14="http://schemas.microsoft.com/office/powerpoint/2010/main" val="12150252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EMS Care</a:t>
            </a:r>
            <a:endParaRPr lang="en-US" sz="3200" dirty="0"/>
          </a:p>
        </p:txBody>
      </p:sp>
      <p:sp>
        <p:nvSpPr>
          <p:cNvPr id="3" name="Content Placeholder 2"/>
          <p:cNvSpPr>
            <a:spLocks noGrp="1"/>
          </p:cNvSpPr>
          <p:nvPr>
            <p:ph idx="1"/>
          </p:nvPr>
        </p:nvSpPr>
        <p:spPr/>
        <p:txBody>
          <a:bodyPr/>
          <a:lstStyle/>
          <a:p>
            <a:r>
              <a:rPr lang="en-US" sz="2400" dirty="0" smtClean="0"/>
              <a:t>Time sensitive conditions: trauma, ACS, stroke</a:t>
            </a:r>
          </a:p>
          <a:p>
            <a:endParaRPr lang="en-US" sz="2400" dirty="0" smtClean="0"/>
          </a:p>
          <a:p>
            <a:r>
              <a:rPr lang="en-US" sz="2400" dirty="0" smtClean="0"/>
              <a:t>Care is initiated in the ambulance per protocol</a:t>
            </a:r>
          </a:p>
          <a:p>
            <a:endParaRPr lang="en-US" sz="2400" dirty="0" smtClean="0"/>
          </a:p>
          <a:p>
            <a:r>
              <a:rPr lang="en-US" sz="2400" dirty="0" smtClean="0"/>
              <a:t>Advanced capabilities: endotracheal intubation, mechanical ventilation, vasopressors, neuromuscular blockade, anti-</a:t>
            </a:r>
            <a:r>
              <a:rPr lang="en-US" sz="2400" dirty="0" err="1" smtClean="0"/>
              <a:t>arrhythmics</a:t>
            </a:r>
            <a:r>
              <a:rPr lang="en-US" sz="2400" dirty="0" smtClean="0"/>
              <a:t>, ACLS</a:t>
            </a:r>
            <a:endParaRPr lang="en-US" sz="2400" dirty="0"/>
          </a:p>
        </p:txBody>
      </p:sp>
      <p:sp>
        <p:nvSpPr>
          <p:cNvPr id="4" name="Date Placeholder 3"/>
          <p:cNvSpPr>
            <a:spLocks noGrp="1"/>
          </p:cNvSpPr>
          <p:nvPr>
            <p:ph type="dt" sz="half" idx="10"/>
          </p:nvPr>
        </p:nvSpPr>
        <p:spPr/>
        <p:txBody>
          <a:bodyPr/>
          <a:lstStyle/>
          <a:p>
            <a:pPr>
              <a:defRPr/>
            </a:pPr>
            <a:r>
              <a:rPr lang="en-US" dirty="0"/>
              <a:t>18 Apr 2015</a:t>
            </a:r>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5223317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EMS and Sepsis</a:t>
            </a:r>
            <a:endParaRPr lang="en-US" sz="3200" dirty="0"/>
          </a:p>
        </p:txBody>
      </p:sp>
      <p:sp>
        <p:nvSpPr>
          <p:cNvPr id="3" name="Content Placeholder 2"/>
          <p:cNvSpPr>
            <a:spLocks noGrp="1"/>
          </p:cNvSpPr>
          <p:nvPr>
            <p:ph idx="1"/>
          </p:nvPr>
        </p:nvSpPr>
        <p:spPr/>
        <p:txBody>
          <a:bodyPr/>
          <a:lstStyle/>
          <a:p>
            <a:r>
              <a:rPr lang="en-US" sz="2400" dirty="0" smtClean="0"/>
              <a:t>Sepsis encountered </a:t>
            </a:r>
            <a:r>
              <a:rPr lang="en-US" sz="2400" b="1" i="1" dirty="0" smtClean="0"/>
              <a:t>twice as often </a:t>
            </a:r>
            <a:r>
              <a:rPr lang="en-US" sz="2400" dirty="0" smtClean="0"/>
              <a:t>as myocardial infarction</a:t>
            </a:r>
          </a:p>
          <a:p>
            <a:r>
              <a:rPr lang="en-US" sz="2400" dirty="0" smtClean="0"/>
              <a:t>Fewer than 1/3 get an intravenous catheter </a:t>
            </a:r>
            <a:r>
              <a:rPr lang="en-US" sz="2400" dirty="0" err="1" smtClean="0"/>
              <a:t>prehospital</a:t>
            </a:r>
            <a:endParaRPr lang="en-US" sz="2400" dirty="0" smtClean="0"/>
          </a:p>
          <a:p>
            <a:r>
              <a:rPr lang="en-US" sz="2400" dirty="0" smtClean="0"/>
              <a:t>Less than 25% get IV fluids</a:t>
            </a:r>
          </a:p>
          <a:p>
            <a:r>
              <a:rPr lang="en-US" sz="2400" dirty="0" err="1" smtClean="0"/>
              <a:t>Prehospital</a:t>
            </a:r>
            <a:r>
              <a:rPr lang="en-US" sz="2400" dirty="0" smtClean="0"/>
              <a:t> fluid administration was associated </a:t>
            </a:r>
            <a:r>
              <a:rPr lang="en-US" sz="2400" dirty="0"/>
              <a:t>with a 55% reduction in odds of hospital mortality</a:t>
            </a:r>
          </a:p>
        </p:txBody>
      </p:sp>
      <p:sp>
        <p:nvSpPr>
          <p:cNvPr id="4" name="Date Placeholder 3"/>
          <p:cNvSpPr>
            <a:spLocks noGrp="1"/>
          </p:cNvSpPr>
          <p:nvPr>
            <p:ph type="dt" sz="half" idx="10"/>
          </p:nvPr>
        </p:nvSpPr>
        <p:spPr/>
        <p:txBody>
          <a:bodyPr/>
          <a:lstStyle/>
          <a:p>
            <a:pPr>
              <a:defRPr/>
            </a:pPr>
            <a:r>
              <a:rPr lang="en-US" dirty="0"/>
              <a:t>18 Apr 2015</a:t>
            </a:r>
          </a:p>
        </p:txBody>
      </p:sp>
      <p:sp>
        <p:nvSpPr>
          <p:cNvPr id="5" name="Footer Placeholder 4"/>
          <p:cNvSpPr>
            <a:spLocks noGrp="1"/>
          </p:cNvSpPr>
          <p:nvPr>
            <p:ph type="ftr" sz="quarter" idx="11"/>
          </p:nvPr>
        </p:nvSpPr>
        <p:spPr>
          <a:xfrm>
            <a:off x="716931" y="5020658"/>
            <a:ext cx="6223000" cy="1355865"/>
          </a:xfrm>
        </p:spPr>
        <p:txBody>
          <a:bodyPr/>
          <a:lstStyle/>
          <a:p>
            <a:pPr>
              <a:defRPr/>
            </a:pPr>
            <a:r>
              <a:rPr lang="en-US" dirty="0"/>
              <a:t>Seymour CW, Rea TD, Kahn JM, </a:t>
            </a:r>
            <a:r>
              <a:rPr lang="en-US" dirty="0" err="1"/>
              <a:t>Walkey</a:t>
            </a:r>
            <a:r>
              <a:rPr lang="en-US" dirty="0"/>
              <a:t> A, </a:t>
            </a:r>
            <a:r>
              <a:rPr lang="en-US" dirty="0" err="1"/>
              <a:t>Yealy</a:t>
            </a:r>
            <a:r>
              <a:rPr lang="en-US" dirty="0"/>
              <a:t> DM, Angus DC. Severe Sepsis in </a:t>
            </a:r>
            <a:r>
              <a:rPr lang="en-US" dirty="0" err="1"/>
              <a:t>Prehospital</a:t>
            </a:r>
            <a:r>
              <a:rPr lang="en-US" dirty="0"/>
              <a:t> Emergency Care: Analysis of Incidence, Care, and Outcome. </a:t>
            </a:r>
            <a:r>
              <a:rPr lang="en-US" i="1" dirty="0"/>
              <a:t>American journal of respiratory and critical care medicine. </a:t>
            </a:r>
            <a:r>
              <a:rPr lang="en-US" dirty="0"/>
              <a:t>2012</a:t>
            </a:r>
            <a:r>
              <a:rPr lang="en-US" dirty="0" smtClean="0"/>
              <a:t>.</a:t>
            </a:r>
          </a:p>
          <a:p>
            <a:pPr>
              <a:defRPr/>
            </a:pPr>
            <a:endParaRPr lang="en-US" dirty="0"/>
          </a:p>
          <a:p>
            <a:pPr>
              <a:defRPr/>
            </a:pPr>
            <a:r>
              <a:rPr lang="en-US" dirty="0"/>
              <a:t>Seymour CW, Band RA, Cooke CR, et al. Out-of-hospital characteristics and care of patients with severe sepsis: a cohort study. </a:t>
            </a:r>
            <a:r>
              <a:rPr lang="en-US" i="1" dirty="0"/>
              <a:t>J </a:t>
            </a:r>
            <a:r>
              <a:rPr lang="en-US" i="1" dirty="0" err="1"/>
              <a:t>Crit</a:t>
            </a:r>
            <a:r>
              <a:rPr lang="en-US" i="1" dirty="0"/>
              <a:t> Care. </a:t>
            </a:r>
            <a:r>
              <a:rPr lang="en-US" dirty="0"/>
              <a:t>2010;25(4):553-562</a:t>
            </a:r>
            <a:r>
              <a:rPr lang="en-US" dirty="0" smtClean="0"/>
              <a:t>.</a:t>
            </a:r>
          </a:p>
          <a:p>
            <a:pPr>
              <a:defRPr/>
            </a:pPr>
            <a:endParaRPr lang="en-US" dirty="0"/>
          </a:p>
          <a:p>
            <a:pPr>
              <a:defRPr/>
            </a:pPr>
            <a:r>
              <a:rPr lang="en-US" dirty="0"/>
              <a:t>Seymour CW, Cooke, C.R., </a:t>
            </a:r>
            <a:r>
              <a:rPr lang="en-US" dirty="0" err="1"/>
              <a:t>Heckbert</a:t>
            </a:r>
            <a:r>
              <a:rPr lang="en-US" dirty="0"/>
              <a:t>, S., </a:t>
            </a:r>
            <a:r>
              <a:rPr lang="en-US" dirty="0" err="1"/>
              <a:t>Spertus</a:t>
            </a:r>
            <a:r>
              <a:rPr lang="en-US" dirty="0"/>
              <a:t>, J.A., Callaway, C.A., Martin-Gill, C., </a:t>
            </a:r>
            <a:r>
              <a:rPr lang="en-US" dirty="0" err="1"/>
              <a:t>Yealy</a:t>
            </a:r>
            <a:r>
              <a:rPr lang="en-US" dirty="0"/>
              <a:t>, D.M., Rea, T.D., Angus, D.C. . </a:t>
            </a:r>
            <a:r>
              <a:rPr lang="en-US" dirty="0" err="1"/>
              <a:t>Prehospital</a:t>
            </a:r>
            <a:r>
              <a:rPr lang="en-US" dirty="0"/>
              <a:t> resuscitation is associated with reduced mortality in severe sepsis. </a:t>
            </a:r>
            <a:r>
              <a:rPr lang="en-US" i="1" dirty="0"/>
              <a:t>Australia and New Zealand Intensive Care Society International Meeting [abstract]. </a:t>
            </a:r>
            <a:r>
              <a:rPr lang="en-US" dirty="0"/>
              <a:t>2013.</a:t>
            </a:r>
          </a:p>
        </p:txBody>
      </p:sp>
    </p:spTree>
    <p:extLst>
      <p:ext uri="{BB962C8B-B14F-4D97-AF65-F5344CB8AC3E}">
        <p14:creationId xmlns:p14="http://schemas.microsoft.com/office/powerpoint/2010/main" val="26779350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Interim Summary</a:t>
            </a:r>
            <a:endParaRPr lang="en-US" sz="3200" dirty="0"/>
          </a:p>
        </p:txBody>
      </p:sp>
      <p:sp>
        <p:nvSpPr>
          <p:cNvPr id="7" name="Content Placeholder 6"/>
          <p:cNvSpPr>
            <a:spLocks noGrp="1"/>
          </p:cNvSpPr>
          <p:nvPr>
            <p:ph idx="1"/>
          </p:nvPr>
        </p:nvSpPr>
        <p:spPr/>
        <p:txBody>
          <a:bodyPr/>
          <a:lstStyle/>
          <a:p>
            <a:r>
              <a:rPr lang="en-US" sz="2400" dirty="0" smtClean="0"/>
              <a:t>Protocols for sepsis treatment are effective and time-sensitive</a:t>
            </a:r>
          </a:p>
          <a:p>
            <a:r>
              <a:rPr lang="en-US" sz="2400" dirty="0" smtClean="0"/>
              <a:t>Sepsis is frequently encountered by EMS</a:t>
            </a:r>
          </a:p>
          <a:p>
            <a:r>
              <a:rPr lang="en-US" sz="2400" dirty="0" smtClean="0"/>
              <a:t>Opportunities exists to develop protocols</a:t>
            </a:r>
          </a:p>
          <a:p>
            <a:pPr lvl="1"/>
            <a:r>
              <a:rPr lang="en-US" sz="2000" dirty="0" smtClean="0"/>
              <a:t>Fluids, antibiotics</a:t>
            </a:r>
          </a:p>
          <a:p>
            <a:r>
              <a:rPr lang="en-US" sz="2400" dirty="0" smtClean="0"/>
              <a:t>Up to 2 hour lead time possible on antibiotic initiation</a:t>
            </a:r>
          </a:p>
          <a:p>
            <a:r>
              <a:rPr lang="en-US" sz="2400" dirty="0" smtClean="0"/>
              <a:t>Significant room for improvement regarding IV fluids</a:t>
            </a:r>
            <a:endParaRPr lang="en-US" sz="2400" dirty="0"/>
          </a:p>
        </p:txBody>
      </p:sp>
      <p:sp>
        <p:nvSpPr>
          <p:cNvPr id="4" name="Date Placeholder 3"/>
          <p:cNvSpPr>
            <a:spLocks noGrp="1"/>
          </p:cNvSpPr>
          <p:nvPr>
            <p:ph type="dt" sz="half" idx="10"/>
          </p:nvPr>
        </p:nvSpPr>
        <p:spPr/>
        <p:txBody>
          <a:bodyPr/>
          <a:lstStyle/>
          <a:p>
            <a:pPr>
              <a:defRPr/>
            </a:pPr>
            <a:r>
              <a:rPr lang="en-US" dirty="0"/>
              <a:t>18 Apr 2015</a:t>
            </a:r>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6137396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3464</TotalTime>
  <Words>1305</Words>
  <Application>Microsoft Macintosh PowerPoint</Application>
  <PresentationFormat>On-screen Show (4:3)</PresentationFormat>
  <Paragraphs>161</Paragraphs>
  <Slides>28</Slides>
  <Notes>2</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Blank Presentation</vt:lpstr>
      <vt:lpstr>Office Theme</vt:lpstr>
      <vt:lpstr>1_Blank Presentation</vt:lpstr>
      <vt:lpstr>PowerPoint Presentation</vt:lpstr>
      <vt:lpstr>A problem that needs no introduction…</vt:lpstr>
      <vt:lpstr>Antibiotics Fluid Resuscitation</vt:lpstr>
      <vt:lpstr>Time to Antibiotics</vt:lpstr>
      <vt:lpstr>PowerPoint Presentation</vt:lpstr>
      <vt:lpstr>Prehospital Care</vt:lpstr>
      <vt:lpstr>EMS Care</vt:lpstr>
      <vt:lpstr>EMS and Sepsis</vt:lpstr>
      <vt:lpstr>Interim Summary</vt:lpstr>
      <vt:lpstr>Prior to embarking on an RCT of prehospital sepsis care, it would be nice to have data supporting that such an incremental reduction in time of administration of fluids and antibiotics matters.</vt:lpstr>
      <vt:lpstr>Development of a Relevant Animal Model</vt:lpstr>
      <vt:lpstr>Aim #1: Determine the temporal changes in clinical and biologic parameters that correlate with acute deterioration in a murine model of sepsis.  </vt:lpstr>
      <vt:lpstr>DSI HD-X11</vt:lpstr>
      <vt:lpstr>Aggregate Data – 24 hours, CLP, No treatment </vt:lpstr>
      <vt:lpstr>Aggregate Data – 24 hours, CLP, No treatment </vt:lpstr>
      <vt:lpstr>Data Modeling: Heart Rate zeroed on death or last point of observation</vt:lpstr>
      <vt:lpstr>Data Modeling: Temperature zeroed on death or last point of observation</vt:lpstr>
      <vt:lpstr>Defining Deterioration Thresholds</vt:lpstr>
      <vt:lpstr>Thresholds</vt:lpstr>
      <vt:lpstr>9-1-1</vt:lpstr>
      <vt:lpstr>Thresholds: Inflammation</vt:lpstr>
      <vt:lpstr>Thresholds: Mixed Venous Blood Gas</vt:lpstr>
      <vt:lpstr>Thresholds: Acute Kidney Injury</vt:lpstr>
      <vt:lpstr>Future Directions</vt:lpstr>
      <vt:lpstr>Aim #2: Determine the effect of administering fluid resuscitation and/or antibiotic treatment at acute deterioration vs. after a 2-hr delay in a murine model of sepsis. </vt:lpstr>
      <vt:lpstr>Experimental Design</vt:lpstr>
      <vt:lpstr>Analysis of results</vt:lpstr>
      <vt:lpstr>PowerPoint Presentation</vt:lpstr>
    </vt:vector>
  </TitlesOfParts>
  <Company>University of Pittsburgh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Oest -- UMC</dc:creator>
  <cp:lastModifiedBy>Anthony Lewis</cp:lastModifiedBy>
  <cp:revision>168</cp:revision>
  <dcterms:created xsi:type="dcterms:W3CDTF">2008-08-13T18:21:14Z</dcterms:created>
  <dcterms:modified xsi:type="dcterms:W3CDTF">2015-04-17T21:56:46Z</dcterms:modified>
</cp:coreProperties>
</file>